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64" r:id="rId1"/>
  </p:sldMasterIdLst>
  <p:notesMasterIdLst>
    <p:notesMasterId r:id="rId22"/>
  </p:notesMasterIdLst>
  <p:handoutMasterIdLst>
    <p:handoutMasterId r:id="rId23"/>
  </p:handoutMasterIdLst>
  <p:sldIdLst>
    <p:sldId id="256" r:id="rId2"/>
    <p:sldId id="322" r:id="rId3"/>
    <p:sldId id="258" r:id="rId4"/>
    <p:sldId id="259" r:id="rId5"/>
    <p:sldId id="257" r:id="rId6"/>
    <p:sldId id="318" r:id="rId7"/>
    <p:sldId id="319" r:id="rId8"/>
    <p:sldId id="320" r:id="rId9"/>
    <p:sldId id="321" r:id="rId10"/>
    <p:sldId id="298" r:id="rId11"/>
    <p:sldId id="323" r:id="rId12"/>
    <p:sldId id="308" r:id="rId13"/>
    <p:sldId id="316" r:id="rId14"/>
    <p:sldId id="312" r:id="rId15"/>
    <p:sldId id="295" r:id="rId16"/>
    <p:sldId id="313" r:id="rId17"/>
    <p:sldId id="297" r:id="rId18"/>
    <p:sldId id="315" r:id="rId19"/>
    <p:sldId id="317" r:id="rId20"/>
    <p:sldId id="26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30B985-04B5-45E4-AA46-7EADDAA12188}" name="Enes Akgün" initials="EA" userId="S::admin@ohsadtr.onmicrosoft.com::345720e3-19ef-4a43-9c7d-925bee4ba9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3399FF"/>
    <a:srgbClr val="FF3399"/>
    <a:srgbClr val="CC0000"/>
    <a:srgbClr val="00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9" autoAdjust="0"/>
    <p:restoredTop sz="94660"/>
  </p:normalViewPr>
  <p:slideViewPr>
    <p:cSldViewPr snapToGrid="0">
      <p:cViewPr varScale="1">
        <p:scale>
          <a:sx n="65" d="100"/>
          <a:sy n="65" d="100"/>
        </p:scale>
        <p:origin x="92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09219-80FA-4041-B13F-68BFE60FD687}" type="doc">
      <dgm:prSet loTypeId="urn:microsoft.com/office/officeart/2005/8/layout/lProcess3" loCatId="process" qsTypeId="urn:microsoft.com/office/officeart/2005/8/quickstyle/simple1" qsCatId="simple" csTypeId="urn:microsoft.com/office/officeart/2005/8/colors/accent0_2" csCatId="mainScheme" phldr="1"/>
      <dgm:spPr/>
      <dgm:t>
        <a:bodyPr/>
        <a:lstStyle/>
        <a:p>
          <a:endParaRPr lang="tr-TR"/>
        </a:p>
      </dgm:t>
    </dgm:pt>
    <dgm:pt modelId="{62112675-C490-4F60-9A1C-25B52A748572}" type="pres">
      <dgm:prSet presAssocID="{A9E09219-80FA-4041-B13F-68BFE60FD687}" presName="Name0" presStyleCnt="0">
        <dgm:presLayoutVars>
          <dgm:chPref val="3"/>
          <dgm:dir/>
          <dgm:animLvl val="lvl"/>
          <dgm:resizeHandles/>
        </dgm:presLayoutVars>
      </dgm:prSet>
      <dgm:spPr/>
    </dgm:pt>
  </dgm:ptLst>
  <dgm:cxnLst>
    <dgm:cxn modelId="{6B2735AE-2C2E-4E12-A4B8-1FBE9B13B500}" type="presOf" srcId="{A9E09219-80FA-4041-B13F-68BFE60FD687}" destId="{62112675-C490-4F60-9A1C-25B52A74857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24932-7857-4C0E-BF8A-4AB6A21CA95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98CD9522-38AF-40D4-9644-6857C6972B91}">
      <dgm:prSet custT="1">
        <dgm:style>
          <a:lnRef idx="2">
            <a:schemeClr val="accent6"/>
          </a:lnRef>
          <a:fillRef idx="1">
            <a:schemeClr val="lt1"/>
          </a:fillRef>
          <a:effectRef idx="0">
            <a:schemeClr val="accent6"/>
          </a:effectRef>
          <a:fontRef idx="minor">
            <a:schemeClr val="dk1"/>
          </a:fontRef>
        </dgm:style>
      </dgm:prSet>
      <dgm:spPr>
        <a:ln>
          <a:solidFill>
            <a:srgbClr val="002060"/>
          </a:solidFill>
        </a:ln>
      </dgm:spPr>
      <dgm:t>
        <a:bodyPr/>
        <a:lstStyle/>
        <a:p>
          <a:pPr rtl="0"/>
          <a:r>
            <a:rPr lang="tr-TR" sz="1400" dirty="0"/>
            <a:t>Sağlığı korumak ve mesleği geliştirmek için iç ve dış paydaşlar ile işbirliği sağlayarak, hemşirelik uygulamalarına yönelik bilimsel kaynakları ve standartları oluşturmak; mesleki uygulama, liderlik, sistem tanıma ve değerlendirme konusunda eğitim ve danışmanlık vererek önderlik etmektir.</a:t>
          </a:r>
        </a:p>
      </dgm:t>
    </dgm:pt>
    <dgm:pt modelId="{D4188A70-A15C-4F2A-80FD-A3397B5F2241}" type="parTrans" cxnId="{092A0DE9-EC3D-4DCB-92EC-49B51BDD78A3}">
      <dgm:prSet/>
      <dgm:spPr/>
      <dgm:t>
        <a:bodyPr/>
        <a:lstStyle/>
        <a:p>
          <a:endParaRPr lang="tr-TR"/>
        </a:p>
      </dgm:t>
    </dgm:pt>
    <dgm:pt modelId="{7D0CD680-C057-4F00-B716-0C73579725D5}" type="sibTrans" cxnId="{092A0DE9-EC3D-4DCB-92EC-49B51BDD78A3}">
      <dgm:prSet/>
      <dgm:spPr/>
      <dgm:t>
        <a:bodyPr/>
        <a:lstStyle/>
        <a:p>
          <a:endParaRPr lang="tr-TR"/>
        </a:p>
      </dgm:t>
    </dgm:pt>
    <dgm:pt modelId="{FE374EFF-374D-436E-A987-BBB504B1C054}" type="pres">
      <dgm:prSet presAssocID="{F2924932-7857-4C0E-BF8A-4AB6A21CA953}" presName="Name0" presStyleCnt="0">
        <dgm:presLayoutVars>
          <dgm:dir/>
          <dgm:resizeHandles val="exact"/>
        </dgm:presLayoutVars>
      </dgm:prSet>
      <dgm:spPr/>
    </dgm:pt>
    <dgm:pt modelId="{C671BED1-4FFF-4745-8C47-17022D986F71}" type="pres">
      <dgm:prSet presAssocID="{98CD9522-38AF-40D4-9644-6857C6972B91}" presName="node" presStyleLbl="node1" presStyleIdx="0" presStyleCnt="1" custLinFactNeighborX="89" custLinFactNeighborY="-42">
        <dgm:presLayoutVars>
          <dgm:bulletEnabled val="1"/>
        </dgm:presLayoutVars>
      </dgm:prSet>
      <dgm:spPr/>
    </dgm:pt>
  </dgm:ptLst>
  <dgm:cxnLst>
    <dgm:cxn modelId="{10A4180E-D7E7-4687-9437-5F78FB8EDCAD}" type="presOf" srcId="{F2924932-7857-4C0E-BF8A-4AB6A21CA953}" destId="{FE374EFF-374D-436E-A987-BBB504B1C054}" srcOrd="0" destOrd="0" presId="urn:microsoft.com/office/officeart/2005/8/layout/process1"/>
    <dgm:cxn modelId="{A89C74A5-C21A-46C4-BDA4-CE523022B693}" type="presOf" srcId="{98CD9522-38AF-40D4-9644-6857C6972B91}" destId="{C671BED1-4FFF-4745-8C47-17022D986F71}" srcOrd="0" destOrd="0" presId="urn:microsoft.com/office/officeart/2005/8/layout/process1"/>
    <dgm:cxn modelId="{092A0DE9-EC3D-4DCB-92EC-49B51BDD78A3}" srcId="{F2924932-7857-4C0E-BF8A-4AB6A21CA953}" destId="{98CD9522-38AF-40D4-9644-6857C6972B91}" srcOrd="0" destOrd="0" parTransId="{D4188A70-A15C-4F2A-80FD-A3397B5F2241}" sibTransId="{7D0CD680-C057-4F00-B716-0C73579725D5}"/>
    <dgm:cxn modelId="{4192239B-EB59-43B3-BEEB-6699C698BD94}" type="presParOf" srcId="{FE374EFF-374D-436E-A987-BBB504B1C054}" destId="{C671BED1-4FFF-4745-8C47-17022D986F71}"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1BB8C-F6D4-4077-AC7C-B162BC0F4A19}"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tr-TR"/>
        </a:p>
      </dgm:t>
    </dgm:pt>
    <dgm:pt modelId="{A4BE1304-9E06-405C-9A84-5983F753A869}">
      <dgm:prSet/>
      <dgm:spPr/>
      <dgm:t>
        <a:bodyPr/>
        <a:lstStyle/>
        <a:p>
          <a:pPr rtl="0"/>
          <a:r>
            <a:rPr lang="tr-TR" b="0" i="1" u="sng" dirty="0"/>
            <a:t>Vizyonumuz</a:t>
          </a:r>
          <a:endParaRPr lang="tr-TR" dirty="0"/>
        </a:p>
      </dgm:t>
    </dgm:pt>
    <dgm:pt modelId="{C4C56EEE-DA9A-4CA4-ACF1-DA8167123E13}" type="parTrans" cxnId="{9B9C84AF-4704-43B3-8AFC-5DDD664AFFC2}">
      <dgm:prSet/>
      <dgm:spPr/>
      <dgm:t>
        <a:bodyPr/>
        <a:lstStyle/>
        <a:p>
          <a:endParaRPr lang="tr-TR"/>
        </a:p>
      </dgm:t>
    </dgm:pt>
    <dgm:pt modelId="{38333C2D-463C-4081-B7B8-8056D56A6C39}" type="sibTrans" cxnId="{9B9C84AF-4704-43B3-8AFC-5DDD664AFFC2}">
      <dgm:prSet/>
      <dgm:spPr/>
      <dgm:t>
        <a:bodyPr/>
        <a:lstStyle/>
        <a:p>
          <a:endParaRPr lang="tr-TR"/>
        </a:p>
      </dgm:t>
    </dgm:pt>
    <dgm:pt modelId="{1934341A-FBDC-4817-B679-0CB958F47EE5}">
      <dgm:prSet/>
      <dgm:spPr/>
      <dgm:t>
        <a:bodyPr/>
        <a:lstStyle/>
        <a:p>
          <a:r>
            <a:rPr lang="tr-TR" u="sng" dirty="0"/>
            <a:t>Misyonumuz</a:t>
          </a:r>
        </a:p>
      </dgm:t>
    </dgm:pt>
    <dgm:pt modelId="{9974357F-733B-4578-8F64-487BA5FBFF72}" type="parTrans" cxnId="{93BC5DC8-80CF-4A2B-9C5F-EB93120C568B}">
      <dgm:prSet/>
      <dgm:spPr/>
      <dgm:t>
        <a:bodyPr/>
        <a:lstStyle/>
        <a:p>
          <a:endParaRPr lang="tr-TR"/>
        </a:p>
      </dgm:t>
    </dgm:pt>
    <dgm:pt modelId="{DFD124E0-D960-4657-A910-E37BAC3C4B32}" type="sibTrans" cxnId="{93BC5DC8-80CF-4A2B-9C5F-EB93120C568B}">
      <dgm:prSet/>
      <dgm:spPr/>
      <dgm:t>
        <a:bodyPr/>
        <a:lstStyle/>
        <a:p>
          <a:endParaRPr lang="tr-TR"/>
        </a:p>
      </dgm:t>
    </dgm:pt>
    <dgm:pt modelId="{2EBBF1D3-90F1-4704-8BBA-541B01425915}">
      <dgm:prSet/>
      <dgm:spPr/>
      <dgm:t>
        <a:bodyPr/>
        <a:lstStyle/>
        <a:p>
          <a:endParaRPr lang="tr-TR"/>
        </a:p>
      </dgm:t>
    </dgm:pt>
    <dgm:pt modelId="{F6626F39-9DE9-4E82-9808-4DAA3ECDD6AA}" type="parTrans" cxnId="{D18D043C-EFEA-4960-AC30-2BE25173AE12}">
      <dgm:prSet/>
      <dgm:spPr/>
      <dgm:t>
        <a:bodyPr/>
        <a:lstStyle/>
        <a:p>
          <a:endParaRPr lang="tr-TR"/>
        </a:p>
      </dgm:t>
    </dgm:pt>
    <dgm:pt modelId="{940FC593-BC3A-4551-88DC-4E328A25751B}" type="sibTrans" cxnId="{D18D043C-EFEA-4960-AC30-2BE25173AE12}">
      <dgm:prSet/>
      <dgm:spPr/>
      <dgm:t>
        <a:bodyPr/>
        <a:lstStyle/>
        <a:p>
          <a:endParaRPr lang="tr-TR"/>
        </a:p>
      </dgm:t>
    </dgm:pt>
    <dgm:pt modelId="{C6EC45D4-023E-46D9-9791-C4A564F216EB}">
      <dgm:prSet/>
      <dgm:spPr/>
      <dgm:t>
        <a:bodyPr/>
        <a:lstStyle/>
        <a:p>
          <a:endParaRPr lang="tr-TR"/>
        </a:p>
      </dgm:t>
    </dgm:pt>
    <dgm:pt modelId="{6FD1DD1C-97D3-4FD2-A538-85DC086457BB}" type="parTrans" cxnId="{B03D07DB-B779-4047-AB80-7D8C8E92B749}">
      <dgm:prSet/>
      <dgm:spPr/>
      <dgm:t>
        <a:bodyPr/>
        <a:lstStyle/>
        <a:p>
          <a:endParaRPr lang="tr-TR"/>
        </a:p>
      </dgm:t>
    </dgm:pt>
    <dgm:pt modelId="{8D5EB58B-7328-4617-A3D2-ADB53BDF8587}" type="sibTrans" cxnId="{B03D07DB-B779-4047-AB80-7D8C8E92B749}">
      <dgm:prSet/>
      <dgm:spPr/>
      <dgm:t>
        <a:bodyPr/>
        <a:lstStyle/>
        <a:p>
          <a:endParaRPr lang="tr-TR"/>
        </a:p>
      </dgm:t>
    </dgm:pt>
    <dgm:pt modelId="{A5A9B55F-F2CE-4EE0-8FDB-3CD912B0E57A}">
      <dgm:prSet/>
      <dgm:spPr/>
      <dgm:t>
        <a:bodyPr/>
        <a:lstStyle/>
        <a:p>
          <a:endParaRPr lang="tr-TR"/>
        </a:p>
      </dgm:t>
    </dgm:pt>
    <dgm:pt modelId="{03FD748A-232B-44DD-920A-5B9F8A5B2FEE}" type="parTrans" cxnId="{6B783E45-78C1-4B3A-BD85-382C038029EC}">
      <dgm:prSet/>
      <dgm:spPr/>
      <dgm:t>
        <a:bodyPr/>
        <a:lstStyle/>
        <a:p>
          <a:endParaRPr lang="tr-TR"/>
        </a:p>
      </dgm:t>
    </dgm:pt>
    <dgm:pt modelId="{E8EB54FC-D993-4A6C-9EA9-6B6BDFFC5F6E}" type="sibTrans" cxnId="{6B783E45-78C1-4B3A-BD85-382C038029EC}">
      <dgm:prSet/>
      <dgm:spPr/>
      <dgm:t>
        <a:bodyPr/>
        <a:lstStyle/>
        <a:p>
          <a:endParaRPr lang="tr-TR"/>
        </a:p>
      </dgm:t>
    </dgm:pt>
    <dgm:pt modelId="{10FF2C2C-7180-4090-BFA4-A7AADAC5EDB7}">
      <dgm:prSet/>
      <dgm:spPr/>
      <dgm:t>
        <a:bodyPr/>
        <a:lstStyle/>
        <a:p>
          <a:endParaRPr lang="tr-TR"/>
        </a:p>
      </dgm:t>
    </dgm:pt>
    <dgm:pt modelId="{C440860B-591B-4307-A235-AB6F73FC72F1}" type="parTrans" cxnId="{B891A55A-6916-42F9-814F-2F4FD4C564B1}">
      <dgm:prSet/>
      <dgm:spPr/>
      <dgm:t>
        <a:bodyPr/>
        <a:lstStyle/>
        <a:p>
          <a:endParaRPr lang="tr-TR"/>
        </a:p>
      </dgm:t>
    </dgm:pt>
    <dgm:pt modelId="{F817C5D5-4C5A-4456-A709-56E85CA0DB4A}" type="sibTrans" cxnId="{B891A55A-6916-42F9-814F-2F4FD4C564B1}">
      <dgm:prSet/>
      <dgm:spPr/>
      <dgm:t>
        <a:bodyPr/>
        <a:lstStyle/>
        <a:p>
          <a:endParaRPr lang="tr-TR"/>
        </a:p>
      </dgm:t>
    </dgm:pt>
    <dgm:pt modelId="{A39EF27D-F248-4125-8EC2-2A10A8A2CF24}">
      <dgm:prSet/>
      <dgm:spPr/>
      <dgm:t>
        <a:bodyPr/>
        <a:lstStyle/>
        <a:p>
          <a:endParaRPr lang="tr-TR"/>
        </a:p>
      </dgm:t>
    </dgm:pt>
    <dgm:pt modelId="{373C2CE5-C94B-4E83-8FEE-7ECB9C3EA922}" type="parTrans" cxnId="{DBAEEED7-6B60-4B8E-849C-6F58DE938207}">
      <dgm:prSet/>
      <dgm:spPr/>
      <dgm:t>
        <a:bodyPr/>
        <a:lstStyle/>
        <a:p>
          <a:endParaRPr lang="tr-TR"/>
        </a:p>
      </dgm:t>
    </dgm:pt>
    <dgm:pt modelId="{BF021C5C-2F68-4264-A3F6-439F124119BA}" type="sibTrans" cxnId="{DBAEEED7-6B60-4B8E-849C-6F58DE938207}">
      <dgm:prSet/>
      <dgm:spPr/>
      <dgm:t>
        <a:bodyPr/>
        <a:lstStyle/>
        <a:p>
          <a:endParaRPr lang="tr-TR"/>
        </a:p>
      </dgm:t>
    </dgm:pt>
    <dgm:pt modelId="{747131A2-C591-4470-9F74-1D7B04D5BBB5}">
      <dgm:prSet/>
      <dgm:spPr/>
      <dgm:t>
        <a:bodyPr/>
        <a:lstStyle/>
        <a:p>
          <a:endParaRPr lang="tr-TR"/>
        </a:p>
      </dgm:t>
    </dgm:pt>
    <dgm:pt modelId="{77D65068-B5C7-4016-9553-65DCF123D951}" type="parTrans" cxnId="{1475E98B-8350-412F-A0FB-92171D917B97}">
      <dgm:prSet/>
      <dgm:spPr/>
      <dgm:t>
        <a:bodyPr/>
        <a:lstStyle/>
        <a:p>
          <a:endParaRPr lang="tr-TR"/>
        </a:p>
      </dgm:t>
    </dgm:pt>
    <dgm:pt modelId="{68BEEFC1-082A-4F69-A3F3-58428BB51CDE}" type="sibTrans" cxnId="{1475E98B-8350-412F-A0FB-92171D917B97}">
      <dgm:prSet/>
      <dgm:spPr/>
      <dgm:t>
        <a:bodyPr/>
        <a:lstStyle/>
        <a:p>
          <a:endParaRPr lang="tr-TR"/>
        </a:p>
      </dgm:t>
    </dgm:pt>
    <dgm:pt modelId="{DB05F1C3-6727-44D0-8676-08E1948AAC0F}">
      <dgm:prSet/>
      <dgm:spPr/>
      <dgm:t>
        <a:bodyPr/>
        <a:lstStyle/>
        <a:p>
          <a:endParaRPr lang="tr-TR"/>
        </a:p>
      </dgm:t>
    </dgm:pt>
    <dgm:pt modelId="{77DE3EA4-2854-40D9-91ED-AAF7E9751677}" type="parTrans" cxnId="{CBE57695-10D9-457D-864C-62C8B1F5C926}">
      <dgm:prSet/>
      <dgm:spPr/>
      <dgm:t>
        <a:bodyPr/>
        <a:lstStyle/>
        <a:p>
          <a:endParaRPr lang="tr-TR"/>
        </a:p>
      </dgm:t>
    </dgm:pt>
    <dgm:pt modelId="{52740D64-4617-4C82-A573-50FE94F0BC24}" type="sibTrans" cxnId="{CBE57695-10D9-457D-864C-62C8B1F5C926}">
      <dgm:prSet/>
      <dgm:spPr/>
      <dgm:t>
        <a:bodyPr/>
        <a:lstStyle/>
        <a:p>
          <a:endParaRPr lang="tr-TR"/>
        </a:p>
      </dgm:t>
    </dgm:pt>
    <dgm:pt modelId="{644DC2F4-8C22-4490-A6C6-95404350C8D1}">
      <dgm:prSet/>
      <dgm:spPr/>
      <dgm:t>
        <a:bodyPr/>
        <a:lstStyle/>
        <a:p>
          <a:endParaRPr lang="tr-TR"/>
        </a:p>
      </dgm:t>
    </dgm:pt>
    <dgm:pt modelId="{EB994821-ACD2-4631-AEF8-D2C18681112A}" type="parTrans" cxnId="{FF5772F0-A700-45BC-B013-1FD979E69B13}">
      <dgm:prSet/>
      <dgm:spPr/>
      <dgm:t>
        <a:bodyPr/>
        <a:lstStyle/>
        <a:p>
          <a:endParaRPr lang="tr-TR"/>
        </a:p>
      </dgm:t>
    </dgm:pt>
    <dgm:pt modelId="{A18E1FE5-8DA9-4F89-8D0C-8D85C20ED2BD}" type="sibTrans" cxnId="{FF5772F0-A700-45BC-B013-1FD979E69B13}">
      <dgm:prSet/>
      <dgm:spPr/>
      <dgm:t>
        <a:bodyPr/>
        <a:lstStyle/>
        <a:p>
          <a:endParaRPr lang="tr-TR"/>
        </a:p>
      </dgm:t>
    </dgm:pt>
    <dgm:pt modelId="{6136456D-63C1-4D0C-B5F0-BAB22333BB84}">
      <dgm:prSet/>
      <dgm:spPr/>
      <dgm:t>
        <a:bodyPr/>
        <a:lstStyle/>
        <a:p>
          <a:endParaRPr lang="tr-TR"/>
        </a:p>
      </dgm:t>
    </dgm:pt>
    <dgm:pt modelId="{BED7EE00-6D23-48E9-98C1-125B98BC0ABA}" type="parTrans" cxnId="{BC99AA85-A956-45CF-B8BE-D00EC27EE2B5}">
      <dgm:prSet/>
      <dgm:spPr/>
      <dgm:t>
        <a:bodyPr/>
        <a:lstStyle/>
        <a:p>
          <a:endParaRPr lang="tr-TR"/>
        </a:p>
      </dgm:t>
    </dgm:pt>
    <dgm:pt modelId="{08D0CC98-764B-48E1-9D49-915CD5005B44}" type="sibTrans" cxnId="{BC99AA85-A956-45CF-B8BE-D00EC27EE2B5}">
      <dgm:prSet/>
      <dgm:spPr/>
      <dgm:t>
        <a:bodyPr/>
        <a:lstStyle/>
        <a:p>
          <a:endParaRPr lang="tr-TR"/>
        </a:p>
      </dgm:t>
    </dgm:pt>
    <dgm:pt modelId="{0B18F3BF-3625-4C9E-9A37-05BED320CE62}" type="pres">
      <dgm:prSet presAssocID="{6131BB8C-F6D4-4077-AC7C-B162BC0F4A19}" presName="compositeShape" presStyleCnt="0">
        <dgm:presLayoutVars>
          <dgm:chMax val="2"/>
          <dgm:dir/>
          <dgm:resizeHandles val="exact"/>
        </dgm:presLayoutVars>
      </dgm:prSet>
      <dgm:spPr/>
    </dgm:pt>
    <dgm:pt modelId="{D7B7432D-50F6-42A7-8E7E-3AF54C45780F}" type="pres">
      <dgm:prSet presAssocID="{6131BB8C-F6D4-4077-AC7C-B162BC0F4A19}" presName="ribbon" presStyleLbl="node1" presStyleIdx="0" presStyleCnt="1"/>
      <dgm:spPr>
        <a:solidFill>
          <a:srgbClr val="002060"/>
        </a:solidFill>
        <a:ln>
          <a:solidFill>
            <a:schemeClr val="bg1"/>
          </a:solidFill>
        </a:ln>
      </dgm:spPr>
    </dgm:pt>
    <dgm:pt modelId="{ED779BBB-FCE3-4C40-8148-B30C8AA2CCC1}" type="pres">
      <dgm:prSet presAssocID="{6131BB8C-F6D4-4077-AC7C-B162BC0F4A19}" presName="leftArrowText" presStyleLbl="node1" presStyleIdx="0" presStyleCnt="1" custLinFactX="7813" custLinFactNeighborX="100000" custLinFactNeighborY="32333">
        <dgm:presLayoutVars>
          <dgm:chMax val="0"/>
          <dgm:bulletEnabled val="1"/>
        </dgm:presLayoutVars>
      </dgm:prSet>
      <dgm:spPr/>
    </dgm:pt>
    <dgm:pt modelId="{15043C3B-1306-4B77-A452-9584E0874E99}" type="pres">
      <dgm:prSet presAssocID="{6131BB8C-F6D4-4077-AC7C-B162BC0F4A19}" presName="rightArrowText" presStyleLbl="node1" presStyleIdx="0" presStyleCnt="1" custLinFactX="-4934" custLinFactNeighborX="-100000" custLinFactNeighborY="-25964">
        <dgm:presLayoutVars>
          <dgm:chMax val="0"/>
          <dgm:bulletEnabled val="1"/>
        </dgm:presLayoutVars>
      </dgm:prSet>
      <dgm:spPr/>
    </dgm:pt>
  </dgm:ptLst>
  <dgm:cxnLst>
    <dgm:cxn modelId="{D18D043C-EFEA-4960-AC30-2BE25173AE12}" srcId="{6131BB8C-F6D4-4077-AC7C-B162BC0F4A19}" destId="{2EBBF1D3-90F1-4704-8BBA-541B01425915}" srcOrd="2" destOrd="0" parTransId="{F6626F39-9DE9-4E82-9808-4DAA3ECDD6AA}" sibTransId="{940FC593-BC3A-4551-88DC-4E328A25751B}"/>
    <dgm:cxn modelId="{362CD85E-FC83-4412-BA67-6E87A07840D3}" type="presOf" srcId="{6131BB8C-F6D4-4077-AC7C-B162BC0F4A19}" destId="{0B18F3BF-3625-4C9E-9A37-05BED320CE62}" srcOrd="0" destOrd="0" presId="urn:microsoft.com/office/officeart/2005/8/layout/arrow6"/>
    <dgm:cxn modelId="{6B783E45-78C1-4B3A-BD85-382C038029EC}" srcId="{C6EC45D4-023E-46D9-9791-C4A564F216EB}" destId="{A5A9B55F-F2CE-4EE0-8FDB-3CD912B0E57A}" srcOrd="0" destOrd="0" parTransId="{03FD748A-232B-44DD-920A-5B9F8A5B2FEE}" sibTransId="{E8EB54FC-D993-4A6C-9EA9-6B6BDFFC5F6E}"/>
    <dgm:cxn modelId="{B891A55A-6916-42F9-814F-2F4FD4C564B1}" srcId="{A5A9B55F-F2CE-4EE0-8FDB-3CD912B0E57A}" destId="{10FF2C2C-7180-4090-BFA4-A7AADAC5EDB7}" srcOrd="0" destOrd="0" parTransId="{C440860B-591B-4307-A235-AB6F73FC72F1}" sibTransId="{F817C5D5-4C5A-4456-A709-56E85CA0DB4A}"/>
    <dgm:cxn modelId="{BC99AA85-A956-45CF-B8BE-D00EC27EE2B5}" srcId="{C6EC45D4-023E-46D9-9791-C4A564F216EB}" destId="{6136456D-63C1-4D0C-B5F0-BAB22333BB84}" srcOrd="5" destOrd="0" parTransId="{BED7EE00-6D23-48E9-98C1-125B98BC0ABA}" sibTransId="{08D0CC98-764B-48E1-9D49-915CD5005B44}"/>
    <dgm:cxn modelId="{1475E98B-8350-412F-A0FB-92171D917B97}" srcId="{C6EC45D4-023E-46D9-9791-C4A564F216EB}" destId="{747131A2-C591-4470-9F74-1D7B04D5BBB5}" srcOrd="2" destOrd="0" parTransId="{77D65068-B5C7-4016-9553-65DCF123D951}" sibTransId="{68BEEFC1-082A-4F69-A3F3-58428BB51CDE}"/>
    <dgm:cxn modelId="{CBE57695-10D9-457D-864C-62C8B1F5C926}" srcId="{C6EC45D4-023E-46D9-9791-C4A564F216EB}" destId="{DB05F1C3-6727-44D0-8676-08E1948AAC0F}" srcOrd="3" destOrd="0" parTransId="{77DE3EA4-2854-40D9-91ED-AAF7E9751677}" sibTransId="{52740D64-4617-4C82-A573-50FE94F0BC24}"/>
    <dgm:cxn modelId="{9B9C84AF-4704-43B3-8AFC-5DDD664AFFC2}" srcId="{6131BB8C-F6D4-4077-AC7C-B162BC0F4A19}" destId="{A4BE1304-9E06-405C-9A84-5983F753A869}" srcOrd="0" destOrd="0" parTransId="{C4C56EEE-DA9A-4CA4-ACF1-DA8167123E13}" sibTransId="{38333C2D-463C-4081-B7B8-8056D56A6C39}"/>
    <dgm:cxn modelId="{93BC5DC8-80CF-4A2B-9C5F-EB93120C568B}" srcId="{6131BB8C-F6D4-4077-AC7C-B162BC0F4A19}" destId="{1934341A-FBDC-4817-B679-0CB958F47EE5}" srcOrd="1" destOrd="0" parTransId="{9974357F-733B-4578-8F64-487BA5FBFF72}" sibTransId="{DFD124E0-D960-4657-A910-E37BAC3C4B32}"/>
    <dgm:cxn modelId="{DBAEEED7-6B60-4B8E-849C-6F58DE938207}" srcId="{C6EC45D4-023E-46D9-9791-C4A564F216EB}" destId="{A39EF27D-F248-4125-8EC2-2A10A8A2CF24}" srcOrd="1" destOrd="0" parTransId="{373C2CE5-C94B-4E83-8FEE-7ECB9C3EA922}" sibTransId="{BF021C5C-2F68-4264-A3F6-439F124119BA}"/>
    <dgm:cxn modelId="{B03D07DB-B779-4047-AB80-7D8C8E92B749}" srcId="{6131BB8C-F6D4-4077-AC7C-B162BC0F4A19}" destId="{C6EC45D4-023E-46D9-9791-C4A564F216EB}" srcOrd="3" destOrd="0" parTransId="{6FD1DD1C-97D3-4FD2-A538-85DC086457BB}" sibTransId="{8D5EB58B-7328-4617-A3D2-ADB53BDF8587}"/>
    <dgm:cxn modelId="{E6236CE6-5AE9-463F-BFEC-ED5E6268B418}" type="presOf" srcId="{A4BE1304-9E06-405C-9A84-5983F753A869}" destId="{ED779BBB-FCE3-4C40-8148-B30C8AA2CCC1}" srcOrd="0" destOrd="0" presId="urn:microsoft.com/office/officeart/2005/8/layout/arrow6"/>
    <dgm:cxn modelId="{CCDB39E9-497F-4D99-A5BF-CFD67DEDF569}" type="presOf" srcId="{1934341A-FBDC-4817-B679-0CB958F47EE5}" destId="{15043C3B-1306-4B77-A452-9584E0874E99}" srcOrd="0" destOrd="0" presId="urn:microsoft.com/office/officeart/2005/8/layout/arrow6"/>
    <dgm:cxn modelId="{FF5772F0-A700-45BC-B013-1FD979E69B13}" srcId="{C6EC45D4-023E-46D9-9791-C4A564F216EB}" destId="{644DC2F4-8C22-4490-A6C6-95404350C8D1}" srcOrd="4" destOrd="0" parTransId="{EB994821-ACD2-4631-AEF8-D2C18681112A}" sibTransId="{A18E1FE5-8DA9-4F89-8D0C-8D85C20ED2BD}"/>
    <dgm:cxn modelId="{35B9F9B2-4E17-4B51-83FD-79685E229315}" type="presParOf" srcId="{0B18F3BF-3625-4C9E-9A37-05BED320CE62}" destId="{D7B7432D-50F6-42A7-8E7E-3AF54C45780F}" srcOrd="0" destOrd="0" presId="urn:microsoft.com/office/officeart/2005/8/layout/arrow6"/>
    <dgm:cxn modelId="{36205C2E-5843-4233-AA37-4B014E7F4F57}" type="presParOf" srcId="{0B18F3BF-3625-4C9E-9A37-05BED320CE62}" destId="{ED779BBB-FCE3-4C40-8148-B30C8AA2CCC1}" srcOrd="1" destOrd="0" presId="urn:microsoft.com/office/officeart/2005/8/layout/arrow6"/>
    <dgm:cxn modelId="{075F76C1-93D1-472C-A74E-DF41D7D4C5D4}" type="presParOf" srcId="{0B18F3BF-3625-4C9E-9A37-05BED320CE62}" destId="{15043C3B-1306-4B77-A452-9584E0874E99}" srcOrd="2" destOrd="0" presId="urn:microsoft.com/office/officeart/2005/8/layout/arrow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1BED1-4FFF-4745-8C47-17022D986F71}">
      <dsp:nvSpPr>
        <dsp:cNvPr id="0" name=""/>
        <dsp:cNvSpPr/>
      </dsp:nvSpPr>
      <dsp:spPr>
        <a:xfrm>
          <a:off x="4087" y="0"/>
          <a:ext cx="4181535" cy="2133722"/>
        </a:xfrm>
        <a:prstGeom prst="roundRect">
          <a:avLst>
            <a:gd name="adj" fmla="val 10000"/>
          </a:avLst>
        </a:prstGeom>
        <a:solidFill>
          <a:schemeClr val="lt1"/>
        </a:solidFill>
        <a:ln w="19050" cap="rnd" cmpd="sng" algn="ctr">
          <a:solidFill>
            <a:srgbClr val="00206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tr-TR" sz="1400" kern="1200" dirty="0"/>
            <a:t>Sağlığı korumak ve mesleği geliştirmek için iç ve dış paydaşlar ile işbirliği sağlayarak, hemşirelik uygulamalarına yönelik bilimsel kaynakları ve standartları oluşturmak; mesleki uygulama, liderlik, sistem tanıma ve değerlendirme konusunda eğitim ve danışmanlık vererek önderlik etmektir.</a:t>
          </a:r>
        </a:p>
      </dsp:txBody>
      <dsp:txXfrm>
        <a:off x="66582" y="62495"/>
        <a:ext cx="4056545" cy="2008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7432D-50F6-42A7-8E7E-3AF54C45780F}">
      <dsp:nvSpPr>
        <dsp:cNvPr id="0" name=""/>
        <dsp:cNvSpPr/>
      </dsp:nvSpPr>
      <dsp:spPr>
        <a:xfrm>
          <a:off x="661401" y="0"/>
          <a:ext cx="4173122" cy="1669249"/>
        </a:xfrm>
        <a:prstGeom prst="leftRightRibbon">
          <a:avLst/>
        </a:prstGeom>
        <a:solidFill>
          <a:srgbClr val="002060"/>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D779BBB-FCE3-4C40-8148-B30C8AA2CCC1}">
      <dsp:nvSpPr>
        <dsp:cNvPr id="0" name=""/>
        <dsp:cNvSpPr/>
      </dsp:nvSpPr>
      <dsp:spPr>
        <a:xfrm>
          <a:off x="2646901" y="556580"/>
          <a:ext cx="1377130" cy="81793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rtl="0">
            <a:lnSpc>
              <a:spcPct val="90000"/>
            </a:lnSpc>
            <a:spcBef>
              <a:spcPct val="0"/>
            </a:spcBef>
            <a:spcAft>
              <a:spcPct val="35000"/>
            </a:spcAft>
            <a:buNone/>
          </a:pPr>
          <a:r>
            <a:rPr lang="tr-TR" sz="2000" b="0" i="1" u="sng" kern="1200" dirty="0"/>
            <a:t>Vizyonumuz</a:t>
          </a:r>
          <a:endParaRPr lang="tr-TR" sz="2000" kern="1200" dirty="0"/>
        </a:p>
      </dsp:txBody>
      <dsp:txXfrm>
        <a:off x="2646901" y="556580"/>
        <a:ext cx="1377130" cy="817932"/>
      </dsp:txXfrm>
    </dsp:sp>
    <dsp:sp modelId="{15043C3B-1306-4B77-A452-9584E0874E99}">
      <dsp:nvSpPr>
        <dsp:cNvPr id="0" name=""/>
        <dsp:cNvSpPr/>
      </dsp:nvSpPr>
      <dsp:spPr>
        <a:xfrm>
          <a:off x="1040142" y="346830"/>
          <a:ext cx="1627517" cy="81793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tr-TR" sz="2000" u="sng" kern="1200" dirty="0"/>
            <a:t>Misyonumuz</a:t>
          </a:r>
        </a:p>
      </dsp:txBody>
      <dsp:txXfrm>
        <a:off x="1040142" y="346830"/>
        <a:ext cx="1627517" cy="81793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EB6E5918-0518-40AC-B79B-FF5714E346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9F7F7AB1-A10D-4637-A2B2-058BCEF607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B0E98C-9DDD-41D6-9201-96EF2695B578}" type="datetimeFigureOut">
              <a:rPr lang="tr-TR" smtClean="0"/>
              <a:t>9.05.2023</a:t>
            </a:fld>
            <a:endParaRPr lang="tr-TR"/>
          </a:p>
        </p:txBody>
      </p:sp>
      <p:sp>
        <p:nvSpPr>
          <p:cNvPr id="4" name="Alt Bilgi Yer Tutucusu 3">
            <a:extLst>
              <a:ext uri="{FF2B5EF4-FFF2-40B4-BE49-F238E27FC236}">
                <a16:creationId xmlns:a16="http://schemas.microsoft.com/office/drawing/2014/main" id="{6DE2AECF-8DC0-4AD9-A8E5-8669731E8A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2221102D-A5D8-4B5E-802A-DEFBB70FD7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4D0F41-1748-4C97-9FC6-6EEEB414B61E}" type="slidenum">
              <a:rPr lang="tr-TR" smtClean="0"/>
              <a:t>‹#›</a:t>
            </a:fld>
            <a:endParaRPr lang="tr-TR"/>
          </a:p>
        </p:txBody>
      </p:sp>
    </p:spTree>
    <p:extLst>
      <p:ext uri="{BB962C8B-B14F-4D97-AF65-F5344CB8AC3E}">
        <p14:creationId xmlns:p14="http://schemas.microsoft.com/office/powerpoint/2010/main" val="3044135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A94BC-7218-45B9-A6DB-65C2A9F74788}" type="datetimeFigureOut">
              <a:rPr lang="tr-TR" smtClean="0"/>
              <a:t>9.05.2023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87E61-8F7E-4E42-8944-2C32BDE6F1EE}" type="slidenum">
              <a:rPr lang="tr-TR" smtClean="0"/>
              <a:t>‹#›</a:t>
            </a:fld>
            <a:endParaRPr lang="tr-TR"/>
          </a:p>
        </p:txBody>
      </p:sp>
    </p:spTree>
    <p:extLst>
      <p:ext uri="{BB962C8B-B14F-4D97-AF65-F5344CB8AC3E}">
        <p14:creationId xmlns:p14="http://schemas.microsoft.com/office/powerpoint/2010/main" val="13558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Komite fotoğrafları</a:t>
            </a:r>
          </a:p>
        </p:txBody>
      </p:sp>
      <p:sp>
        <p:nvSpPr>
          <p:cNvPr id="4" name="Slayt Numarası Yer Tutucusu 3"/>
          <p:cNvSpPr>
            <a:spLocks noGrp="1"/>
          </p:cNvSpPr>
          <p:nvPr>
            <p:ph type="sldNum" sz="quarter" idx="10"/>
          </p:nvPr>
        </p:nvSpPr>
        <p:spPr/>
        <p:txBody>
          <a:bodyPr/>
          <a:lstStyle/>
          <a:p>
            <a:fld id="{D5187E61-8F7E-4E42-8944-2C32BDE6F1EE}" type="slidenum">
              <a:rPr lang="tr-TR" smtClean="0"/>
              <a:t>20</a:t>
            </a:fld>
            <a:endParaRPr lang="tr-TR"/>
          </a:p>
        </p:txBody>
      </p:sp>
    </p:spTree>
    <p:extLst>
      <p:ext uri="{BB962C8B-B14F-4D97-AF65-F5344CB8AC3E}">
        <p14:creationId xmlns:p14="http://schemas.microsoft.com/office/powerpoint/2010/main" val="291909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67D5359-AB45-432E-B2BE-2FB95E21EE80}" type="datetimeFigureOut">
              <a:rPr lang="tr-TR" smtClean="0"/>
              <a:t>9.05.2023</a:t>
            </a:fld>
            <a:endParaRPr 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061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47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338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90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552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085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037334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7390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çerik İki Sütun">
    <p:spTree>
      <p:nvGrpSpPr>
        <p:cNvPr id="1" name=""/>
        <p:cNvGrpSpPr/>
        <p:nvPr/>
      </p:nvGrpSpPr>
      <p:grpSpPr>
        <a:xfrm>
          <a:off x="0" y="0"/>
          <a:ext cx="0" cy="0"/>
          <a:chOff x="0" y="0"/>
          <a:chExt cx="0" cy="0"/>
        </a:xfrm>
      </p:grpSpPr>
      <p:sp>
        <p:nvSpPr>
          <p:cNvPr id="28" name="Metin Yer Tutucusu 27">
            <a:extLst>
              <a:ext uri="{FF2B5EF4-FFF2-40B4-BE49-F238E27FC236}">
                <a16:creationId xmlns:a16="http://schemas.microsoft.com/office/drawing/2014/main" id="{D1E0F77B-E8C6-4A86-B521-8368A308A9A2}"/>
              </a:ext>
            </a:extLst>
          </p:cNvPr>
          <p:cNvSpPr>
            <a:spLocks noGrp="1"/>
          </p:cNvSpPr>
          <p:nvPr>
            <p:ph type="body" sz="quarter" idx="14"/>
          </p:nvPr>
        </p:nvSpPr>
        <p:spPr>
          <a:xfrm>
            <a:off x="647700" y="2057818"/>
            <a:ext cx="508000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tr-TR" noProof="0"/>
              <a:t>Asıl metin stillerini düzenlemek için tıklayın</a:t>
            </a:r>
          </a:p>
        </p:txBody>
      </p:sp>
      <p:sp>
        <p:nvSpPr>
          <p:cNvPr id="26" name="Metin Yer Tutucusu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73522"/>
            <a:ext cx="506730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tr-TR" noProof="0"/>
              <a:t>Asıl metin stillerini düzenlemek için tıklayın</a:t>
            </a:r>
          </a:p>
        </p:txBody>
      </p:sp>
      <p:sp>
        <p:nvSpPr>
          <p:cNvPr id="29" name="Metin Yer Tutucusu 27">
            <a:extLst>
              <a:ext uri="{FF2B5EF4-FFF2-40B4-BE49-F238E27FC236}">
                <a16:creationId xmlns:a16="http://schemas.microsoft.com/office/drawing/2014/main" id="{FB9159BE-CEED-461B-AF31-03BC124E2741}"/>
              </a:ext>
            </a:extLst>
          </p:cNvPr>
          <p:cNvSpPr>
            <a:spLocks noGrp="1"/>
          </p:cNvSpPr>
          <p:nvPr>
            <p:ph type="body" sz="quarter" idx="15"/>
          </p:nvPr>
        </p:nvSpPr>
        <p:spPr>
          <a:xfrm>
            <a:off x="6451600" y="2061363"/>
            <a:ext cx="508000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tr-TR" noProof="0"/>
              <a:t>Asıl metin stillerini düzenlemek için tıklayın</a:t>
            </a:r>
          </a:p>
        </p:txBody>
      </p:sp>
      <p:sp>
        <p:nvSpPr>
          <p:cNvPr id="30" name="Metin Yer Tutucusu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677067"/>
            <a:ext cx="506730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tr-TR" noProof="0"/>
              <a:t>Asıl metin stillerini düzenlemek için tıklayın</a:t>
            </a:r>
          </a:p>
        </p:txBody>
      </p:sp>
      <p:sp>
        <p:nvSpPr>
          <p:cNvPr id="13" name="Resim Yer Tutucusu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rtlCol="0" anchor="ctr">
            <a:noAutofit/>
          </a:bodyPr>
          <a:lstStyle>
            <a:lvl1pPr algn="ctr">
              <a:buNone/>
              <a:defRPr/>
            </a:lvl1pPr>
          </a:lstStyle>
          <a:p>
            <a:pPr rtl="0"/>
            <a:r>
              <a:rPr lang="tr-TR" noProof="0"/>
              <a:t>Resim eklemek için simgeye tıklayın</a:t>
            </a:r>
          </a:p>
        </p:txBody>
      </p:sp>
      <p:sp>
        <p:nvSpPr>
          <p:cNvPr id="11" name="Başlık 1">
            <a:extLst>
              <a:ext uri="{FF2B5EF4-FFF2-40B4-BE49-F238E27FC236}">
                <a16:creationId xmlns:a16="http://schemas.microsoft.com/office/drawing/2014/main" id="{92F03355-C197-48C4-A4DF-B41338483356}"/>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tr-TR" noProof="0"/>
              <a:t>Ana Şablonu düzenlemek için tıklayın</a:t>
            </a:r>
          </a:p>
        </p:txBody>
      </p:sp>
    </p:spTree>
    <p:extLst>
      <p:ext uri="{BB962C8B-B14F-4D97-AF65-F5344CB8AC3E}">
        <p14:creationId xmlns:p14="http://schemas.microsoft.com/office/powerpoint/2010/main" val="120666787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335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495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75683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395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496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503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2A54C80-263E-416B-A8E0-580EDEADCBDC}" type="datetimeFigureOut">
              <a:rPr lang="en-US" smtClean="0"/>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7746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5/9/2023</a:t>
            </a:fld>
            <a:endParaRPr lang="en-US" dirty="0"/>
          </a:p>
        </p:txBody>
      </p:sp>
    </p:spTree>
    <p:extLst>
      <p:ext uri="{BB962C8B-B14F-4D97-AF65-F5344CB8AC3E}">
        <p14:creationId xmlns:p14="http://schemas.microsoft.com/office/powerpoint/2010/main" val="399406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048498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fi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12" Type="http://schemas.openxmlformats.org/officeDocument/2006/relationships/image" Target="../media/image39.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3.jpg"/><Relationship Id="rId11" Type="http://schemas.openxmlformats.org/officeDocument/2006/relationships/image" Target="../media/image38.jpg"/><Relationship Id="rId5" Type="http://schemas.openxmlformats.org/officeDocument/2006/relationships/image" Target="../media/image32.jp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1.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8000">
              <a:schemeClr val="accent1">
                <a:lumMod val="45000"/>
                <a:lumOff val="55000"/>
              </a:schemeClr>
            </a:gs>
            <a:gs pos="17000">
              <a:schemeClr val="accent1">
                <a:lumMod val="45000"/>
                <a:lumOff val="55000"/>
              </a:schemeClr>
            </a:gs>
            <a:gs pos="42000">
              <a:schemeClr val="accent1">
                <a:alpha val="0"/>
                <a:lumMod val="0"/>
                <a:lumOff val="100000"/>
              </a:schemeClr>
            </a:gs>
          </a:gsLst>
          <a:lin ang="5400000" scaled="1"/>
        </a:gradFill>
        <a:effectLst/>
      </p:bgPr>
    </p:bg>
    <p:spTree>
      <p:nvGrpSpPr>
        <p:cNvPr id="1" name=""/>
        <p:cNvGrpSpPr/>
        <p:nvPr/>
      </p:nvGrpSpPr>
      <p:grpSpPr>
        <a:xfrm>
          <a:off x="0" y="0"/>
          <a:ext cx="0" cy="0"/>
          <a:chOff x="0" y="0"/>
          <a:chExt cx="0" cy="0"/>
        </a:xfrm>
      </p:grpSpPr>
      <p:pic>
        <p:nvPicPr>
          <p:cNvPr id="37" name="Resim 36">
            <a:extLst>
              <a:ext uri="{FF2B5EF4-FFF2-40B4-BE49-F238E27FC236}">
                <a16:creationId xmlns:a16="http://schemas.microsoft.com/office/drawing/2014/main" id="{7342299B-4422-4667-864D-C641273B67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77887" y="787566"/>
            <a:ext cx="1738309" cy="1395558"/>
          </a:xfrm>
          <a:prstGeom prst="rect">
            <a:avLst/>
          </a:prstGeom>
        </p:spPr>
      </p:pic>
      <p:pic>
        <p:nvPicPr>
          <p:cNvPr id="39" name="Resim 38">
            <a:extLst>
              <a:ext uri="{FF2B5EF4-FFF2-40B4-BE49-F238E27FC236}">
                <a16:creationId xmlns:a16="http://schemas.microsoft.com/office/drawing/2014/main" id="{E29A6CB3-5243-47F8-BB06-DE65AEAED0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20441" y="786543"/>
            <a:ext cx="1738309" cy="1396581"/>
          </a:xfrm>
          <a:prstGeom prst="rect">
            <a:avLst/>
          </a:prstGeom>
        </p:spPr>
      </p:pic>
      <p:pic>
        <p:nvPicPr>
          <p:cNvPr id="49" name="Resim 48">
            <a:extLst>
              <a:ext uri="{FF2B5EF4-FFF2-40B4-BE49-F238E27FC236}">
                <a16:creationId xmlns:a16="http://schemas.microsoft.com/office/drawing/2014/main" id="{72BF9D75-4264-4C51-A77F-CAB37B6100C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96213" y="578668"/>
            <a:ext cx="1999573" cy="1604968"/>
          </a:xfrm>
          <a:prstGeom prst="rect">
            <a:avLst/>
          </a:prstGeom>
        </p:spPr>
      </p:pic>
      <p:sp>
        <p:nvSpPr>
          <p:cNvPr id="51" name="Başlık 50">
            <a:extLst>
              <a:ext uri="{FF2B5EF4-FFF2-40B4-BE49-F238E27FC236}">
                <a16:creationId xmlns:a16="http://schemas.microsoft.com/office/drawing/2014/main" id="{279E9DD4-3EF6-4066-97CF-9EAED05AEE28}"/>
              </a:ext>
            </a:extLst>
          </p:cNvPr>
          <p:cNvSpPr>
            <a:spLocks noGrp="1"/>
          </p:cNvSpPr>
          <p:nvPr>
            <p:ph type="ctrTitle"/>
          </p:nvPr>
        </p:nvSpPr>
        <p:spPr>
          <a:xfrm>
            <a:off x="1362075" y="2889723"/>
            <a:ext cx="8256426" cy="1646302"/>
          </a:xfrm>
        </p:spPr>
        <p:txBody>
          <a:bodyPr/>
          <a:lstStyle/>
          <a:p>
            <a:r>
              <a:rPr lang="tr-TR" dirty="0">
                <a:solidFill>
                  <a:srgbClr val="0070C0"/>
                </a:solidFill>
                <a:latin typeface="Tahoma" panose="020B0604030504040204" pitchFamily="34" charset="0"/>
                <a:ea typeface="Tahoma" panose="020B0604030504040204" pitchFamily="34" charset="0"/>
                <a:cs typeface="Tahoma" panose="020B0604030504040204" pitchFamily="34" charset="0"/>
              </a:rPr>
              <a:t>OHSAD Akademi &amp; Enstitü</a:t>
            </a:r>
          </a:p>
        </p:txBody>
      </p:sp>
      <p:sp>
        <p:nvSpPr>
          <p:cNvPr id="56" name="Alt Başlık 55">
            <a:extLst>
              <a:ext uri="{FF2B5EF4-FFF2-40B4-BE49-F238E27FC236}">
                <a16:creationId xmlns:a16="http://schemas.microsoft.com/office/drawing/2014/main" id="{9172DF28-233F-4EC7-92CB-2433C1DD557D}"/>
              </a:ext>
            </a:extLst>
          </p:cNvPr>
          <p:cNvSpPr>
            <a:spLocks noGrp="1"/>
          </p:cNvSpPr>
          <p:nvPr>
            <p:ph type="subTitle" idx="1"/>
          </p:nvPr>
        </p:nvSpPr>
        <p:spPr>
          <a:xfrm>
            <a:off x="914400" y="4536025"/>
            <a:ext cx="9527458" cy="1096899"/>
          </a:xfrm>
        </p:spPr>
        <p:txBody>
          <a:bodyPr>
            <a:normAutofit/>
          </a:bodyPr>
          <a:lstStyle/>
          <a:p>
            <a:r>
              <a:rPr lang="tr-TR" sz="2800" dirty="0">
                <a:solidFill>
                  <a:srgbClr val="0070C0"/>
                </a:solidFill>
                <a:latin typeface="Tahoma" panose="020B0604030504040204" pitchFamily="34" charset="0"/>
                <a:ea typeface="Tahoma" panose="020B0604030504040204" pitchFamily="34" charset="0"/>
                <a:cs typeface="Tahoma" panose="020B0604030504040204" pitchFamily="34" charset="0"/>
              </a:rPr>
              <a:t>HEMŞİRELİK KOMİTESİ 4 YILLIK Özet  Faaliyet Raporu</a:t>
            </a:r>
          </a:p>
        </p:txBody>
      </p:sp>
    </p:spTree>
    <p:extLst>
      <p:ext uri="{BB962C8B-B14F-4D97-AF65-F5344CB8AC3E}">
        <p14:creationId xmlns:p14="http://schemas.microsoft.com/office/powerpoint/2010/main" val="397340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9E62AF-64C1-F06D-6D69-37FD609843BA}"/>
              </a:ext>
            </a:extLst>
          </p:cNvPr>
          <p:cNvSpPr>
            <a:spLocks noGrp="1"/>
          </p:cNvSpPr>
          <p:nvPr>
            <p:ph type="title"/>
          </p:nvPr>
        </p:nvSpPr>
        <p:spPr>
          <a:xfrm>
            <a:off x="1058334" y="687245"/>
            <a:ext cx="8596668" cy="528105"/>
          </a:xfrm>
        </p:spPr>
        <p:txBody>
          <a:bodyPr>
            <a:normAutofit/>
          </a:bodyPr>
          <a:lstStyle/>
          <a:p>
            <a:pPr algn="ctr"/>
            <a:r>
              <a:rPr lang="tr-TR" sz="2800" b="1" dirty="0">
                <a:solidFill>
                  <a:srgbClr val="FF0000"/>
                </a:solidFill>
              </a:rPr>
              <a:t>       </a:t>
            </a:r>
            <a:r>
              <a:rPr lang="tr-TR" sz="2400" b="1" dirty="0">
                <a:solidFill>
                  <a:srgbClr val="FF0000"/>
                </a:solidFill>
              </a:rPr>
              <a:t>2022-2023 KOMİTE ÇALIŞMA EKİBİMİZ</a:t>
            </a:r>
          </a:p>
        </p:txBody>
      </p:sp>
      <p:pic>
        <p:nvPicPr>
          <p:cNvPr id="4" name="İçerik Yer Tutucusu 3">
            <a:extLst>
              <a:ext uri="{FF2B5EF4-FFF2-40B4-BE49-F238E27FC236}">
                <a16:creationId xmlns:a16="http://schemas.microsoft.com/office/drawing/2014/main" id="{5B37D655-BE34-7062-B7FE-0243761F7497}"/>
              </a:ext>
            </a:extLst>
          </p:cNvPr>
          <p:cNvPicPr>
            <a:picLocks noGrp="1" noChangeAspect="1"/>
          </p:cNvPicPr>
          <p:nvPr>
            <p:ph idx="1"/>
          </p:nvPr>
        </p:nvPicPr>
        <p:blipFill>
          <a:blip r:embed="rId2"/>
          <a:stretch>
            <a:fillRect/>
          </a:stretch>
        </p:blipFill>
        <p:spPr>
          <a:xfrm>
            <a:off x="2675297" y="1205526"/>
            <a:ext cx="5897204" cy="5437715"/>
          </a:xfrm>
          <a:prstGeom prst="rect">
            <a:avLst/>
          </a:prstGeom>
        </p:spPr>
      </p:pic>
      <p:pic>
        <p:nvPicPr>
          <p:cNvPr id="10" name="Resim 9">
            <a:extLst>
              <a:ext uri="{FF2B5EF4-FFF2-40B4-BE49-F238E27FC236}">
                <a16:creationId xmlns:a16="http://schemas.microsoft.com/office/drawing/2014/main" id="{8A0D2950-24D4-AFF0-1739-B6800E4A67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2787" y="81935"/>
            <a:ext cx="717268" cy="575841"/>
          </a:xfrm>
          <a:prstGeom prst="rect">
            <a:avLst/>
          </a:prstGeom>
        </p:spPr>
      </p:pic>
      <p:pic>
        <p:nvPicPr>
          <p:cNvPr id="11" name="Resim 10">
            <a:extLst>
              <a:ext uri="{FF2B5EF4-FFF2-40B4-BE49-F238E27FC236}">
                <a16:creationId xmlns:a16="http://schemas.microsoft.com/office/drawing/2014/main" id="{1136E5B2-16B1-0013-159E-5589D713B8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27943" y="81513"/>
            <a:ext cx="717268" cy="576263"/>
          </a:xfrm>
          <a:prstGeom prst="rect">
            <a:avLst/>
          </a:prstGeom>
        </p:spPr>
      </p:pic>
      <p:cxnSp>
        <p:nvCxnSpPr>
          <p:cNvPr id="12" name="Düz Bağlayıcı 11">
            <a:extLst>
              <a:ext uri="{FF2B5EF4-FFF2-40B4-BE49-F238E27FC236}">
                <a16:creationId xmlns:a16="http://schemas.microsoft.com/office/drawing/2014/main" id="{9845F025-2873-C138-86FC-B8EEB7CFFD4C}"/>
              </a:ext>
            </a:extLst>
          </p:cNvPr>
          <p:cNvCxnSpPr>
            <a:cxnSpLocks/>
          </p:cNvCxnSpPr>
          <p:nvPr/>
        </p:nvCxnSpPr>
        <p:spPr>
          <a:xfrm>
            <a:off x="422787" y="677421"/>
            <a:ext cx="1106246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1CDD1411-8741-E327-01F0-24451907F94F}"/>
              </a:ext>
            </a:extLst>
          </p:cNvPr>
          <p:cNvSpPr txBox="1"/>
          <p:nvPr/>
        </p:nvSpPr>
        <p:spPr>
          <a:xfrm>
            <a:off x="2033099" y="369644"/>
            <a:ext cx="3108095" cy="307777"/>
          </a:xfrm>
          <a:prstGeom prst="rect">
            <a:avLst/>
          </a:prstGeom>
          <a:noFill/>
        </p:spPr>
        <p:txBody>
          <a:bodyPr wrap="square" rtlCol="0">
            <a:spAutoFit/>
          </a:bodyPr>
          <a:lstStyle/>
          <a:p>
            <a:r>
              <a:rPr lang="tr-TR" sz="1400" dirty="0">
                <a:solidFill>
                  <a:srgbClr val="0070C0"/>
                </a:solidFill>
              </a:rPr>
              <a:t>Hemşirelik Komitesi Faaliyet Raporu</a:t>
            </a:r>
          </a:p>
        </p:txBody>
      </p:sp>
      <p:sp>
        <p:nvSpPr>
          <p:cNvPr id="14" name="Metin kutusu 13">
            <a:extLst>
              <a:ext uri="{FF2B5EF4-FFF2-40B4-BE49-F238E27FC236}">
                <a16:creationId xmlns:a16="http://schemas.microsoft.com/office/drawing/2014/main" id="{D38D78AF-2A39-4631-BBAA-E31CB4EA054A}"/>
              </a:ext>
            </a:extLst>
          </p:cNvPr>
          <p:cNvSpPr txBox="1"/>
          <p:nvPr/>
        </p:nvSpPr>
        <p:spPr>
          <a:xfrm>
            <a:off x="10439638" y="81513"/>
            <a:ext cx="1156464" cy="646331"/>
          </a:xfrm>
          <a:prstGeom prst="rect">
            <a:avLst/>
          </a:prstGeom>
          <a:noFill/>
        </p:spPr>
        <p:txBody>
          <a:bodyPr wrap="square" rtlCol="0">
            <a:spAutoFit/>
          </a:bodyPr>
          <a:lstStyle/>
          <a:p>
            <a:r>
              <a:rPr lang="tr-TR" sz="3600" dirty="0">
                <a:solidFill>
                  <a:srgbClr val="0070C0"/>
                </a:solidFill>
              </a:rPr>
              <a:t>2023</a:t>
            </a:r>
          </a:p>
        </p:txBody>
      </p:sp>
      <p:sp>
        <p:nvSpPr>
          <p:cNvPr id="15" name="Metin kutusu 14">
            <a:extLst>
              <a:ext uri="{FF2B5EF4-FFF2-40B4-BE49-F238E27FC236}">
                <a16:creationId xmlns:a16="http://schemas.microsoft.com/office/drawing/2014/main" id="{E21BD4D3-73C2-79C2-7CBB-4A3F7973CBF6}"/>
              </a:ext>
            </a:extLst>
          </p:cNvPr>
          <p:cNvSpPr txBox="1"/>
          <p:nvPr/>
        </p:nvSpPr>
        <p:spPr>
          <a:xfrm>
            <a:off x="2033099" y="58394"/>
            <a:ext cx="2886393" cy="584775"/>
          </a:xfrm>
          <a:prstGeom prst="rect">
            <a:avLst/>
          </a:prstGeom>
          <a:noFill/>
        </p:spPr>
        <p:txBody>
          <a:bodyPr wrap="square" rtlCol="0">
            <a:spAutoFit/>
          </a:bodyPr>
          <a:lstStyle/>
          <a:p>
            <a:r>
              <a:rPr lang="tr-TR" dirty="0">
                <a:solidFill>
                  <a:srgbClr val="0070C0"/>
                </a:solidFill>
              </a:rPr>
              <a:t>OHSAD Akademi &amp; Enstitü</a:t>
            </a:r>
            <a:br>
              <a:rPr lang="tr-TR" sz="1400" dirty="0">
                <a:solidFill>
                  <a:srgbClr val="0070C0"/>
                </a:solidFill>
              </a:rPr>
            </a:br>
            <a:endParaRPr lang="tr-TR" sz="1400" spc="400" dirty="0">
              <a:solidFill>
                <a:srgbClr val="0070C0"/>
              </a:solidFill>
            </a:endParaRPr>
          </a:p>
        </p:txBody>
      </p:sp>
    </p:spTree>
    <p:extLst>
      <p:ext uri="{BB962C8B-B14F-4D97-AF65-F5344CB8AC3E}">
        <p14:creationId xmlns:p14="http://schemas.microsoft.com/office/powerpoint/2010/main" val="70756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FD8D0D-5A03-C8CB-0EF3-0213D3DB9E1D}"/>
              </a:ext>
            </a:extLst>
          </p:cNvPr>
          <p:cNvSpPr>
            <a:spLocks noGrp="1"/>
          </p:cNvSpPr>
          <p:nvPr>
            <p:ph type="title"/>
          </p:nvPr>
        </p:nvSpPr>
        <p:spPr/>
        <p:txBody>
          <a:bodyPr>
            <a:normAutofit/>
          </a:bodyPr>
          <a:lstStyle/>
          <a:p>
            <a:r>
              <a:rPr lang="tr-TR" sz="2400" b="1" dirty="0">
                <a:solidFill>
                  <a:srgbClr val="FF0000"/>
                </a:solidFill>
              </a:rPr>
              <a:t>2022 550 KATILIMLI HEMŞİRELİK HAFTASI KUTLAMA PANELİ DEĞERLİ KONUŞMACILAR İLE TAMAMLANDI</a:t>
            </a:r>
          </a:p>
        </p:txBody>
      </p:sp>
      <p:pic>
        <p:nvPicPr>
          <p:cNvPr id="10" name="Resim 9">
            <a:extLst>
              <a:ext uri="{FF2B5EF4-FFF2-40B4-BE49-F238E27FC236}">
                <a16:creationId xmlns:a16="http://schemas.microsoft.com/office/drawing/2014/main" id="{C03E5662-06CB-D614-BC34-2510E4D30DD7}"/>
              </a:ext>
            </a:extLst>
          </p:cNvPr>
          <p:cNvPicPr>
            <a:picLocks noChangeAspect="1"/>
          </p:cNvPicPr>
          <p:nvPr/>
        </p:nvPicPr>
        <p:blipFill>
          <a:blip r:embed="rId2"/>
          <a:stretch>
            <a:fillRect/>
          </a:stretch>
        </p:blipFill>
        <p:spPr>
          <a:xfrm>
            <a:off x="329729" y="1391885"/>
            <a:ext cx="4336543" cy="5853996"/>
          </a:xfrm>
          <a:prstGeom prst="rect">
            <a:avLst/>
          </a:prstGeom>
        </p:spPr>
      </p:pic>
      <p:pic>
        <p:nvPicPr>
          <p:cNvPr id="11" name="Resim 10">
            <a:extLst>
              <a:ext uri="{FF2B5EF4-FFF2-40B4-BE49-F238E27FC236}">
                <a16:creationId xmlns:a16="http://schemas.microsoft.com/office/drawing/2014/main" id="{92E2D014-425B-2583-9986-E58103151874}"/>
              </a:ext>
            </a:extLst>
          </p:cNvPr>
          <p:cNvPicPr>
            <a:picLocks noChangeAspect="1"/>
          </p:cNvPicPr>
          <p:nvPr/>
        </p:nvPicPr>
        <p:blipFill>
          <a:blip r:embed="rId3"/>
          <a:stretch>
            <a:fillRect/>
          </a:stretch>
        </p:blipFill>
        <p:spPr>
          <a:xfrm>
            <a:off x="4318666" y="1415579"/>
            <a:ext cx="8065707" cy="5291787"/>
          </a:xfrm>
          <a:prstGeom prst="rect">
            <a:avLst/>
          </a:prstGeom>
        </p:spPr>
      </p:pic>
    </p:spTree>
    <p:extLst>
      <p:ext uri="{BB962C8B-B14F-4D97-AF65-F5344CB8AC3E}">
        <p14:creationId xmlns:p14="http://schemas.microsoft.com/office/powerpoint/2010/main" val="218818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36DDEF-3061-014F-6AB3-BF8840D37600}"/>
              </a:ext>
            </a:extLst>
          </p:cNvPr>
          <p:cNvSpPr>
            <a:spLocks noGrp="1"/>
          </p:cNvSpPr>
          <p:nvPr>
            <p:ph type="title"/>
          </p:nvPr>
        </p:nvSpPr>
        <p:spPr>
          <a:xfrm>
            <a:off x="1961534" y="1224116"/>
            <a:ext cx="7312467" cy="706284"/>
          </a:xfrm>
        </p:spPr>
        <p:txBody>
          <a:bodyPr>
            <a:normAutofit/>
          </a:bodyPr>
          <a:lstStyle/>
          <a:p>
            <a:pPr algn="ctr"/>
            <a:r>
              <a:rPr lang="tr-TR" sz="2400" b="1" dirty="0">
                <a:solidFill>
                  <a:srgbClr val="FF0000"/>
                </a:solidFill>
              </a:rPr>
              <a:t>2022 ÖZET FAALİYET AKIŞI</a:t>
            </a:r>
          </a:p>
        </p:txBody>
      </p:sp>
      <p:sp>
        <p:nvSpPr>
          <p:cNvPr id="3" name="İçerik Yer Tutucusu 2">
            <a:extLst>
              <a:ext uri="{FF2B5EF4-FFF2-40B4-BE49-F238E27FC236}">
                <a16:creationId xmlns:a16="http://schemas.microsoft.com/office/drawing/2014/main" id="{175150F8-0914-2152-94E1-A8EE7EC126DB}"/>
              </a:ext>
            </a:extLst>
          </p:cNvPr>
          <p:cNvSpPr>
            <a:spLocks noGrp="1"/>
          </p:cNvSpPr>
          <p:nvPr>
            <p:ph idx="1"/>
          </p:nvPr>
        </p:nvSpPr>
        <p:spPr>
          <a:xfrm>
            <a:off x="1327354" y="1814055"/>
            <a:ext cx="7946647" cy="4674300"/>
          </a:xfrm>
        </p:spPr>
        <p:txBody>
          <a:bodyPr>
            <a:normAutofit fontScale="70000" lnSpcReduction="20000"/>
          </a:bodyPr>
          <a:lstStyle/>
          <a:p>
            <a:r>
              <a:rPr lang="tr-TR" sz="2100" dirty="0"/>
              <a:t>17.12.2021 NURAY ERDEMİR ÇAKMAK BAŞKAN</a:t>
            </a:r>
          </a:p>
          <a:p>
            <a:r>
              <a:rPr lang="tr-TR" sz="2100" dirty="0"/>
              <a:t>27.01.2022 KOMİTE ÜYELERİ GÜNCELLENDİ.YENİ ÜYELER KATILDI</a:t>
            </a:r>
          </a:p>
          <a:p>
            <a:r>
              <a:rPr lang="tr-TR" sz="2100" dirty="0"/>
              <a:t>23-27.03.2022 12. OHSAD </a:t>
            </a:r>
            <a:r>
              <a:rPr lang="tr-TR" sz="2100" b="1" dirty="0"/>
              <a:t>KURULTAYI</a:t>
            </a:r>
            <a:r>
              <a:rPr lang="tr-TR" sz="2100" dirty="0"/>
              <a:t>N’A KATILINDI VE HEMŞİRELİKTE YÖNETİM ORGANİZASYON ANLATILDI</a:t>
            </a:r>
          </a:p>
          <a:p>
            <a:r>
              <a:rPr lang="tr-TR" sz="2100" dirty="0"/>
              <a:t>1-31 Mart 2023 OHSAD ENSTİTÜ WEB SİTESİ TAMAMLANDI FAALİYETLER GİRİLDİ.</a:t>
            </a:r>
          </a:p>
          <a:p>
            <a:r>
              <a:rPr lang="tr-TR" sz="2100" dirty="0"/>
              <a:t>31.03.2022 HEMŞİRELİK HAFTASI PANELİ İÇİN HAZIRLIK TOPLANTISI YAPILDI</a:t>
            </a:r>
          </a:p>
          <a:p>
            <a:r>
              <a:rPr lang="tr-TR" sz="2100" dirty="0"/>
              <a:t>14 .05.2022 </a:t>
            </a:r>
            <a:r>
              <a:rPr lang="tr-TR" sz="2100" b="1" dirty="0"/>
              <a:t>PANEL</a:t>
            </a:r>
            <a:r>
              <a:rPr lang="tr-TR" sz="2100" dirty="0"/>
              <a:t> 600 KAYIT ORT 400 GERÇEKLEŞEN KATILIMCI İLE TAMAMLANDI</a:t>
            </a:r>
          </a:p>
          <a:p>
            <a:r>
              <a:rPr lang="tr-TR" sz="2100" dirty="0"/>
              <a:t>03.06.2022 PANEL GERİ DÖNÜŞ DEĞERLENDİRME TOPLANTISI YAPILDI</a:t>
            </a:r>
          </a:p>
          <a:p>
            <a:r>
              <a:rPr lang="tr-TR" sz="2100" dirty="0"/>
              <a:t>19.08.2022 GERİ DÖNÜŞLER KAPSAMINDA ÇALIŞMA GRUPLARI OLUŞTURULDU</a:t>
            </a:r>
          </a:p>
          <a:p>
            <a:r>
              <a:rPr lang="tr-TR" sz="2100" dirty="0"/>
              <a:t>22.09.2022 </a:t>
            </a:r>
            <a:r>
              <a:rPr lang="tr-TR" sz="2100" b="1" dirty="0"/>
              <a:t>4 ÇALIŞMA GRUPLARINDAN </a:t>
            </a:r>
            <a:r>
              <a:rPr lang="tr-TR" sz="2100" dirty="0"/>
              <a:t>2 TANESİ DİNLENDİ,2 TANESİ DEVAM ETMEKTE</a:t>
            </a:r>
          </a:p>
          <a:p>
            <a:r>
              <a:rPr lang="tr-TR" sz="2100" dirty="0"/>
              <a:t>27.10.2022 İNSAN KAYNAKLARI VE HEMŞRELİK KOMİTESİ </a:t>
            </a:r>
            <a:r>
              <a:rPr lang="tr-TR" sz="2100" b="1" dirty="0"/>
              <a:t>ORTAK AKIL TOLANTISI </a:t>
            </a:r>
            <a:r>
              <a:rPr lang="tr-TR" sz="2100" dirty="0"/>
              <a:t>1. YAPILDI</a:t>
            </a:r>
          </a:p>
          <a:p>
            <a:r>
              <a:rPr lang="tr-TR" sz="2100" dirty="0"/>
              <a:t>12.12.2022 İNSAN KAYNAKLARI VE HEMŞRELİK KOMİTESİ </a:t>
            </a:r>
            <a:r>
              <a:rPr lang="tr-TR" sz="2100" b="1" dirty="0"/>
              <a:t>ORTAK AKIL TOLANTISI </a:t>
            </a:r>
            <a:r>
              <a:rPr lang="tr-TR" sz="2100" dirty="0"/>
              <a:t>2. YAPILDI</a:t>
            </a:r>
          </a:p>
          <a:p>
            <a:r>
              <a:rPr lang="tr-TR" sz="2100" dirty="0"/>
              <a:t>2022 YILINDA EĞİTİM  2 DEFA  ENFEKSİYON KONTROL HEMŞİRELİĞİ, ÇÖZÜM ORTAĞI İSTİNYE ÜNİVERSİTESİ İLE  1 DEFA YBU SERTİFİKALI PROGRAM AÇILDI.</a:t>
            </a:r>
          </a:p>
          <a:p>
            <a:endParaRPr lang="tr-TR" dirty="0"/>
          </a:p>
        </p:txBody>
      </p:sp>
      <p:pic>
        <p:nvPicPr>
          <p:cNvPr id="10" name="Resim 9">
            <a:extLst>
              <a:ext uri="{FF2B5EF4-FFF2-40B4-BE49-F238E27FC236}">
                <a16:creationId xmlns:a16="http://schemas.microsoft.com/office/drawing/2014/main" id="{D8ED6A37-EF48-B71C-A673-5D8580045B3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2787" y="81935"/>
            <a:ext cx="717268" cy="575841"/>
          </a:xfrm>
          <a:prstGeom prst="rect">
            <a:avLst/>
          </a:prstGeom>
        </p:spPr>
      </p:pic>
      <p:pic>
        <p:nvPicPr>
          <p:cNvPr id="11" name="Resim 10">
            <a:extLst>
              <a:ext uri="{FF2B5EF4-FFF2-40B4-BE49-F238E27FC236}">
                <a16:creationId xmlns:a16="http://schemas.microsoft.com/office/drawing/2014/main" id="{596DF531-0717-D200-AF7E-C9D8FCB7B1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27943" y="81513"/>
            <a:ext cx="717268" cy="576263"/>
          </a:xfrm>
          <a:prstGeom prst="rect">
            <a:avLst/>
          </a:prstGeom>
        </p:spPr>
      </p:pic>
      <p:cxnSp>
        <p:nvCxnSpPr>
          <p:cNvPr id="12" name="Düz Bağlayıcı 11">
            <a:extLst>
              <a:ext uri="{FF2B5EF4-FFF2-40B4-BE49-F238E27FC236}">
                <a16:creationId xmlns:a16="http://schemas.microsoft.com/office/drawing/2014/main" id="{5A763374-3F34-18EA-4545-23182A1890B0}"/>
              </a:ext>
            </a:extLst>
          </p:cNvPr>
          <p:cNvCxnSpPr>
            <a:cxnSpLocks/>
          </p:cNvCxnSpPr>
          <p:nvPr/>
        </p:nvCxnSpPr>
        <p:spPr>
          <a:xfrm>
            <a:off x="422787" y="677421"/>
            <a:ext cx="1106246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A7F7DBC7-8F35-0B50-91EA-1E7B4AD7BC1B}"/>
              </a:ext>
            </a:extLst>
          </p:cNvPr>
          <p:cNvSpPr txBox="1"/>
          <p:nvPr/>
        </p:nvSpPr>
        <p:spPr>
          <a:xfrm>
            <a:off x="2033099" y="369644"/>
            <a:ext cx="3108095" cy="307777"/>
          </a:xfrm>
          <a:prstGeom prst="rect">
            <a:avLst/>
          </a:prstGeom>
          <a:noFill/>
        </p:spPr>
        <p:txBody>
          <a:bodyPr wrap="square" rtlCol="0">
            <a:spAutoFit/>
          </a:bodyPr>
          <a:lstStyle/>
          <a:p>
            <a:r>
              <a:rPr lang="tr-TR" sz="1400" dirty="0">
                <a:solidFill>
                  <a:srgbClr val="0070C0"/>
                </a:solidFill>
              </a:rPr>
              <a:t>Hemşirelik Komitesi Faaliyet Raporu</a:t>
            </a:r>
          </a:p>
        </p:txBody>
      </p:sp>
      <p:sp>
        <p:nvSpPr>
          <p:cNvPr id="14" name="Metin kutusu 13">
            <a:extLst>
              <a:ext uri="{FF2B5EF4-FFF2-40B4-BE49-F238E27FC236}">
                <a16:creationId xmlns:a16="http://schemas.microsoft.com/office/drawing/2014/main" id="{0EB9B3F0-6290-CAC5-4A22-63C6740C1235}"/>
              </a:ext>
            </a:extLst>
          </p:cNvPr>
          <p:cNvSpPr txBox="1"/>
          <p:nvPr/>
        </p:nvSpPr>
        <p:spPr>
          <a:xfrm>
            <a:off x="10439638" y="81513"/>
            <a:ext cx="1156464" cy="646331"/>
          </a:xfrm>
          <a:prstGeom prst="rect">
            <a:avLst/>
          </a:prstGeom>
          <a:noFill/>
        </p:spPr>
        <p:txBody>
          <a:bodyPr wrap="square" rtlCol="0">
            <a:spAutoFit/>
          </a:bodyPr>
          <a:lstStyle/>
          <a:p>
            <a:r>
              <a:rPr lang="tr-TR" sz="3600" dirty="0">
                <a:solidFill>
                  <a:srgbClr val="0070C0"/>
                </a:solidFill>
              </a:rPr>
              <a:t>2023</a:t>
            </a:r>
          </a:p>
        </p:txBody>
      </p:sp>
      <p:sp>
        <p:nvSpPr>
          <p:cNvPr id="15" name="Metin kutusu 14">
            <a:extLst>
              <a:ext uri="{FF2B5EF4-FFF2-40B4-BE49-F238E27FC236}">
                <a16:creationId xmlns:a16="http://schemas.microsoft.com/office/drawing/2014/main" id="{CEEC9398-2A10-6A9E-DACC-AE0E95E0216A}"/>
              </a:ext>
            </a:extLst>
          </p:cNvPr>
          <p:cNvSpPr txBox="1"/>
          <p:nvPr/>
        </p:nvSpPr>
        <p:spPr>
          <a:xfrm>
            <a:off x="2033099" y="58394"/>
            <a:ext cx="2886393" cy="584775"/>
          </a:xfrm>
          <a:prstGeom prst="rect">
            <a:avLst/>
          </a:prstGeom>
          <a:noFill/>
        </p:spPr>
        <p:txBody>
          <a:bodyPr wrap="square" rtlCol="0">
            <a:spAutoFit/>
          </a:bodyPr>
          <a:lstStyle/>
          <a:p>
            <a:r>
              <a:rPr lang="tr-TR" dirty="0">
                <a:solidFill>
                  <a:srgbClr val="0070C0"/>
                </a:solidFill>
              </a:rPr>
              <a:t>OHSAD Akademi &amp; Enstitü</a:t>
            </a:r>
            <a:br>
              <a:rPr lang="tr-TR" sz="1400" dirty="0">
                <a:solidFill>
                  <a:srgbClr val="0070C0"/>
                </a:solidFill>
              </a:rPr>
            </a:br>
            <a:endParaRPr lang="tr-TR" sz="1400" spc="400" dirty="0">
              <a:solidFill>
                <a:srgbClr val="0070C0"/>
              </a:solidFill>
            </a:endParaRPr>
          </a:p>
        </p:txBody>
      </p:sp>
    </p:spTree>
    <p:extLst>
      <p:ext uri="{BB962C8B-B14F-4D97-AF65-F5344CB8AC3E}">
        <p14:creationId xmlns:p14="http://schemas.microsoft.com/office/powerpoint/2010/main" val="199806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92240F8-7DC9-D4B7-0DF9-61B9FD0A3EF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2787" y="81935"/>
            <a:ext cx="717268" cy="575841"/>
          </a:xfrm>
          <a:prstGeom prst="rect">
            <a:avLst/>
          </a:prstGeom>
        </p:spPr>
      </p:pic>
      <p:pic>
        <p:nvPicPr>
          <p:cNvPr id="6" name="Resim 5">
            <a:extLst>
              <a:ext uri="{FF2B5EF4-FFF2-40B4-BE49-F238E27FC236}">
                <a16:creationId xmlns:a16="http://schemas.microsoft.com/office/drawing/2014/main" id="{1CE53272-7B2F-FC4E-8320-E3376294A2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27943" y="81513"/>
            <a:ext cx="717268" cy="576263"/>
          </a:xfrm>
          <a:prstGeom prst="rect">
            <a:avLst/>
          </a:prstGeom>
        </p:spPr>
      </p:pic>
      <p:cxnSp>
        <p:nvCxnSpPr>
          <p:cNvPr id="7" name="Düz Bağlayıcı 6">
            <a:extLst>
              <a:ext uri="{FF2B5EF4-FFF2-40B4-BE49-F238E27FC236}">
                <a16:creationId xmlns:a16="http://schemas.microsoft.com/office/drawing/2014/main" id="{BFB0ABAC-DADE-E3B9-C7DF-0C0C19954CB6}"/>
              </a:ext>
            </a:extLst>
          </p:cNvPr>
          <p:cNvCxnSpPr>
            <a:cxnSpLocks/>
          </p:cNvCxnSpPr>
          <p:nvPr/>
        </p:nvCxnSpPr>
        <p:spPr>
          <a:xfrm>
            <a:off x="422787" y="677421"/>
            <a:ext cx="1106246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9B8AEEF4-DD0D-625D-8843-BB4945654236}"/>
              </a:ext>
            </a:extLst>
          </p:cNvPr>
          <p:cNvSpPr txBox="1"/>
          <p:nvPr/>
        </p:nvSpPr>
        <p:spPr>
          <a:xfrm>
            <a:off x="2033099" y="369644"/>
            <a:ext cx="3108095" cy="307777"/>
          </a:xfrm>
          <a:prstGeom prst="rect">
            <a:avLst/>
          </a:prstGeom>
          <a:noFill/>
        </p:spPr>
        <p:txBody>
          <a:bodyPr wrap="square" rtlCol="0">
            <a:spAutoFit/>
          </a:bodyPr>
          <a:lstStyle/>
          <a:p>
            <a:r>
              <a:rPr lang="tr-TR" sz="1400" dirty="0">
                <a:solidFill>
                  <a:srgbClr val="0070C0"/>
                </a:solidFill>
              </a:rPr>
              <a:t>Hemşirelik Komitesi Faaliyet Raporu</a:t>
            </a:r>
          </a:p>
        </p:txBody>
      </p:sp>
      <p:sp>
        <p:nvSpPr>
          <p:cNvPr id="9" name="Metin kutusu 8">
            <a:extLst>
              <a:ext uri="{FF2B5EF4-FFF2-40B4-BE49-F238E27FC236}">
                <a16:creationId xmlns:a16="http://schemas.microsoft.com/office/drawing/2014/main" id="{6CF3C45B-66B7-48AA-6630-F4084BA1B7C2}"/>
              </a:ext>
            </a:extLst>
          </p:cNvPr>
          <p:cNvSpPr txBox="1"/>
          <p:nvPr/>
        </p:nvSpPr>
        <p:spPr>
          <a:xfrm>
            <a:off x="10439638" y="81513"/>
            <a:ext cx="1156464" cy="646331"/>
          </a:xfrm>
          <a:prstGeom prst="rect">
            <a:avLst/>
          </a:prstGeom>
          <a:noFill/>
        </p:spPr>
        <p:txBody>
          <a:bodyPr wrap="square" rtlCol="0">
            <a:spAutoFit/>
          </a:bodyPr>
          <a:lstStyle/>
          <a:p>
            <a:r>
              <a:rPr lang="tr-TR" sz="3600" dirty="0">
                <a:solidFill>
                  <a:srgbClr val="0070C0"/>
                </a:solidFill>
              </a:rPr>
              <a:t>2023</a:t>
            </a:r>
          </a:p>
        </p:txBody>
      </p:sp>
      <p:sp>
        <p:nvSpPr>
          <p:cNvPr id="10" name="Metin kutusu 9">
            <a:extLst>
              <a:ext uri="{FF2B5EF4-FFF2-40B4-BE49-F238E27FC236}">
                <a16:creationId xmlns:a16="http://schemas.microsoft.com/office/drawing/2014/main" id="{A4B16D5E-298A-30AE-C4A1-5D282C35EC0D}"/>
              </a:ext>
            </a:extLst>
          </p:cNvPr>
          <p:cNvSpPr txBox="1"/>
          <p:nvPr/>
        </p:nvSpPr>
        <p:spPr>
          <a:xfrm>
            <a:off x="2033099" y="58394"/>
            <a:ext cx="2886393" cy="584775"/>
          </a:xfrm>
          <a:prstGeom prst="rect">
            <a:avLst/>
          </a:prstGeom>
          <a:noFill/>
        </p:spPr>
        <p:txBody>
          <a:bodyPr wrap="square" rtlCol="0">
            <a:spAutoFit/>
          </a:bodyPr>
          <a:lstStyle/>
          <a:p>
            <a:r>
              <a:rPr lang="tr-TR" dirty="0">
                <a:solidFill>
                  <a:srgbClr val="0070C0"/>
                </a:solidFill>
              </a:rPr>
              <a:t>OHSAD Akademi &amp; Enstitü</a:t>
            </a:r>
            <a:br>
              <a:rPr lang="tr-TR" sz="1400" dirty="0">
                <a:solidFill>
                  <a:srgbClr val="0070C0"/>
                </a:solidFill>
              </a:rPr>
            </a:br>
            <a:endParaRPr lang="tr-TR" sz="1400" spc="400" dirty="0">
              <a:solidFill>
                <a:srgbClr val="0070C0"/>
              </a:solidFill>
            </a:endParaRPr>
          </a:p>
        </p:txBody>
      </p:sp>
      <p:sp>
        <p:nvSpPr>
          <p:cNvPr id="26" name="İçerik Yer Tutucusu 25"/>
          <p:cNvSpPr>
            <a:spLocks noGrp="1"/>
          </p:cNvSpPr>
          <p:nvPr>
            <p:ph idx="1"/>
          </p:nvPr>
        </p:nvSpPr>
        <p:spPr>
          <a:xfrm>
            <a:off x="1128224" y="1273174"/>
            <a:ext cx="8596668" cy="3880773"/>
          </a:xfrm>
        </p:spPr>
        <p:txBody>
          <a:bodyPr/>
          <a:lstStyle/>
          <a:p>
            <a:endParaRPr lang="tr-TR" dirty="0"/>
          </a:p>
          <a:p>
            <a:pPr marL="0" indent="0" algn="ctr">
              <a:buNone/>
            </a:pPr>
            <a:r>
              <a:rPr lang="tr-TR" sz="1600" b="1" dirty="0">
                <a:solidFill>
                  <a:srgbClr val="002060"/>
                </a:solidFill>
              </a:rPr>
              <a:t> 12.04.23 OHSAD ENSİTİTU HEMŞİRELİK KOMİSTESİ 3 KEZ TOPLANDI </a:t>
            </a:r>
          </a:p>
          <a:p>
            <a:pPr marL="0" indent="0">
              <a:buNone/>
            </a:pPr>
            <a:endParaRPr lang="tr-TR" sz="1600" b="1" dirty="0">
              <a:solidFill>
                <a:srgbClr val="002060"/>
              </a:solidFill>
            </a:endParaRPr>
          </a:p>
          <a:p>
            <a:pPr marL="0" indent="0">
              <a:buNone/>
            </a:pPr>
            <a:endParaRPr lang="tr-TR" sz="1600" b="1" dirty="0">
              <a:solidFill>
                <a:srgbClr val="002060"/>
              </a:solidFill>
            </a:endParaRPr>
          </a:p>
        </p:txBody>
      </p:sp>
      <p:graphicFrame>
        <p:nvGraphicFramePr>
          <p:cNvPr id="29" name="Tablo 28"/>
          <p:cNvGraphicFramePr>
            <a:graphicFrameLocks noGrp="1"/>
          </p:cNvGraphicFramePr>
          <p:nvPr>
            <p:extLst>
              <p:ext uri="{D42A27DB-BD31-4B8C-83A1-F6EECF244321}">
                <p14:modId xmlns:p14="http://schemas.microsoft.com/office/powerpoint/2010/main" val="2806784930"/>
              </p:ext>
            </p:extLst>
          </p:nvPr>
        </p:nvGraphicFramePr>
        <p:xfrm>
          <a:off x="3476295" y="2698615"/>
          <a:ext cx="4130730" cy="2452158"/>
        </p:xfrm>
        <a:graphic>
          <a:graphicData uri="http://schemas.openxmlformats.org/drawingml/2006/table">
            <a:tbl>
              <a:tblPr firstRow="1" bandRow="1">
                <a:tableStyleId>{5C22544A-7EE6-4342-B048-85BDC9FD1C3A}</a:tableStyleId>
              </a:tblPr>
              <a:tblGrid>
                <a:gridCol w="2065365">
                  <a:extLst>
                    <a:ext uri="{9D8B030D-6E8A-4147-A177-3AD203B41FA5}">
                      <a16:colId xmlns:a16="http://schemas.microsoft.com/office/drawing/2014/main" val="1086724750"/>
                    </a:ext>
                  </a:extLst>
                </a:gridCol>
                <a:gridCol w="2065365">
                  <a:extLst>
                    <a:ext uri="{9D8B030D-6E8A-4147-A177-3AD203B41FA5}">
                      <a16:colId xmlns:a16="http://schemas.microsoft.com/office/drawing/2014/main" val="1017524838"/>
                    </a:ext>
                  </a:extLst>
                </a:gridCol>
              </a:tblGrid>
              <a:tr h="817386">
                <a:tc>
                  <a:txBody>
                    <a:bodyPr/>
                    <a:lstStyle/>
                    <a:p>
                      <a:pPr algn="ctr"/>
                      <a:r>
                        <a:rPr lang="tr-TR" i="1" dirty="0">
                          <a:solidFill>
                            <a:schemeClr val="bg1"/>
                          </a:solidFill>
                        </a:rPr>
                        <a:t>ŞUBAT</a:t>
                      </a:r>
                      <a:r>
                        <a:rPr lang="tr-TR" i="1" baseline="0" dirty="0">
                          <a:solidFill>
                            <a:schemeClr val="bg1"/>
                          </a:solidFill>
                        </a:rPr>
                        <a:t> 03</a:t>
                      </a:r>
                      <a:endParaRPr lang="tr-TR" i="1" dirty="0">
                        <a:solidFill>
                          <a:schemeClr val="bg1"/>
                        </a:solidFill>
                      </a:endParaRPr>
                    </a:p>
                  </a:txBody>
                  <a:tcPr>
                    <a:solidFill>
                      <a:srgbClr val="002060"/>
                    </a:solidFill>
                  </a:tcPr>
                </a:tc>
                <a:tc>
                  <a:txBody>
                    <a:bodyPr/>
                    <a:lstStyle/>
                    <a:p>
                      <a:pPr algn="ctr"/>
                      <a:r>
                        <a:rPr lang="tr-TR" sz="1400" dirty="0">
                          <a:solidFill>
                            <a:schemeClr val="bg1"/>
                          </a:solidFill>
                        </a:rPr>
                        <a:t> </a:t>
                      </a:r>
                      <a:r>
                        <a:rPr lang="tr-TR" sz="1400" b="0" dirty="0">
                          <a:solidFill>
                            <a:schemeClr val="bg1"/>
                          </a:solidFill>
                        </a:rPr>
                        <a:t>2023</a:t>
                      </a:r>
                      <a:r>
                        <a:rPr lang="tr-TR" sz="1400" b="0" baseline="0" dirty="0">
                          <a:solidFill>
                            <a:schemeClr val="bg1"/>
                          </a:solidFill>
                        </a:rPr>
                        <a:t> Hedefleri belirlendi.</a:t>
                      </a:r>
                      <a:endParaRPr lang="tr-TR" sz="1400" b="0" dirty="0">
                        <a:solidFill>
                          <a:schemeClr val="bg1"/>
                        </a:solidFill>
                      </a:endParaRPr>
                    </a:p>
                  </a:txBody>
                  <a:tcPr>
                    <a:solidFill>
                      <a:srgbClr val="002060"/>
                    </a:solidFill>
                  </a:tcPr>
                </a:tc>
                <a:extLst>
                  <a:ext uri="{0D108BD9-81ED-4DB2-BD59-A6C34878D82A}">
                    <a16:rowId xmlns:a16="http://schemas.microsoft.com/office/drawing/2014/main" val="1491496561"/>
                  </a:ext>
                </a:extLst>
              </a:tr>
              <a:tr h="817386">
                <a:tc>
                  <a:txBody>
                    <a:bodyPr/>
                    <a:lstStyle/>
                    <a:p>
                      <a:pPr algn="ctr"/>
                      <a:r>
                        <a:rPr lang="tr-TR" b="1" i="1" dirty="0">
                          <a:solidFill>
                            <a:schemeClr val="bg1"/>
                          </a:solidFill>
                        </a:rPr>
                        <a:t>MART 03</a:t>
                      </a:r>
                    </a:p>
                  </a:txBody>
                  <a:tcPr>
                    <a:solidFill>
                      <a:srgbClr val="002060"/>
                    </a:solidFill>
                  </a:tcPr>
                </a:tc>
                <a:tc>
                  <a:txBody>
                    <a:bodyPr/>
                    <a:lstStyle/>
                    <a:p>
                      <a:pPr algn="ctr"/>
                      <a:r>
                        <a:rPr lang="tr-TR" sz="1400" dirty="0">
                          <a:solidFill>
                            <a:schemeClr val="bg1"/>
                          </a:solidFill>
                        </a:rPr>
                        <a:t>Eğitim komisyonu kuruldu</a:t>
                      </a:r>
                      <a:r>
                        <a:rPr lang="tr-TR" sz="1400" baseline="0" dirty="0">
                          <a:solidFill>
                            <a:schemeClr val="bg1"/>
                          </a:solidFill>
                        </a:rPr>
                        <a:t>.</a:t>
                      </a:r>
                      <a:endParaRPr lang="tr-TR" sz="1400" dirty="0">
                        <a:solidFill>
                          <a:schemeClr val="bg1"/>
                        </a:solidFill>
                      </a:endParaRPr>
                    </a:p>
                  </a:txBody>
                  <a:tcPr>
                    <a:solidFill>
                      <a:srgbClr val="002060"/>
                    </a:solidFill>
                  </a:tcPr>
                </a:tc>
                <a:extLst>
                  <a:ext uri="{0D108BD9-81ED-4DB2-BD59-A6C34878D82A}">
                    <a16:rowId xmlns:a16="http://schemas.microsoft.com/office/drawing/2014/main" val="3616878802"/>
                  </a:ext>
                </a:extLst>
              </a:tr>
              <a:tr h="817386">
                <a:tc>
                  <a:txBody>
                    <a:bodyPr/>
                    <a:lstStyle/>
                    <a:p>
                      <a:pPr algn="ctr"/>
                      <a:r>
                        <a:rPr lang="tr-TR" b="1" i="1" dirty="0">
                          <a:solidFill>
                            <a:schemeClr val="bg1"/>
                          </a:solidFill>
                        </a:rPr>
                        <a:t>NİSAN</a:t>
                      </a:r>
                      <a:r>
                        <a:rPr lang="tr-TR" b="1" i="1" baseline="0" dirty="0">
                          <a:solidFill>
                            <a:schemeClr val="bg1"/>
                          </a:solidFill>
                        </a:rPr>
                        <a:t> 12</a:t>
                      </a:r>
                      <a:endParaRPr lang="tr-TR" b="1" i="1" dirty="0">
                        <a:solidFill>
                          <a:schemeClr val="bg1"/>
                        </a:solidFill>
                      </a:endParaRPr>
                    </a:p>
                  </a:txBody>
                  <a:tcPr>
                    <a:solidFill>
                      <a:srgbClr val="002060"/>
                    </a:solidFill>
                  </a:tcPr>
                </a:tc>
                <a:tc>
                  <a:txBody>
                    <a:bodyPr/>
                    <a:lstStyle/>
                    <a:p>
                      <a:pPr algn="ctr"/>
                      <a:r>
                        <a:rPr lang="tr-TR" sz="1400" dirty="0">
                          <a:solidFill>
                            <a:schemeClr val="bg1"/>
                          </a:solidFill>
                        </a:rPr>
                        <a:t>Hemşirelik Haftası etkinliğinin içeriği belirlendi.</a:t>
                      </a:r>
                      <a:r>
                        <a:rPr lang="tr-TR" sz="1400" baseline="0" dirty="0">
                          <a:solidFill>
                            <a:schemeClr val="bg1"/>
                          </a:solidFill>
                        </a:rPr>
                        <a:t> </a:t>
                      </a:r>
                      <a:endParaRPr lang="tr-TR" sz="1400" dirty="0">
                        <a:solidFill>
                          <a:schemeClr val="bg1"/>
                        </a:solidFill>
                      </a:endParaRPr>
                    </a:p>
                  </a:txBody>
                  <a:tcPr>
                    <a:solidFill>
                      <a:srgbClr val="002060"/>
                    </a:solidFill>
                  </a:tcPr>
                </a:tc>
                <a:extLst>
                  <a:ext uri="{0D108BD9-81ED-4DB2-BD59-A6C34878D82A}">
                    <a16:rowId xmlns:a16="http://schemas.microsoft.com/office/drawing/2014/main" val="1161162605"/>
                  </a:ext>
                </a:extLst>
              </a:tr>
            </a:tbl>
          </a:graphicData>
        </a:graphic>
      </p:graphicFrame>
      <p:sp>
        <p:nvSpPr>
          <p:cNvPr id="30" name="Dikdörtgen 29"/>
          <p:cNvSpPr/>
          <p:nvPr/>
        </p:nvSpPr>
        <p:spPr>
          <a:xfrm>
            <a:off x="5018159" y="900667"/>
            <a:ext cx="1468366" cy="461665"/>
          </a:xfrm>
          <a:prstGeom prst="rect">
            <a:avLst/>
          </a:prstGeom>
        </p:spPr>
        <p:txBody>
          <a:bodyPr wrap="square">
            <a:spAutoFit/>
          </a:bodyPr>
          <a:lstStyle/>
          <a:p>
            <a:r>
              <a:rPr lang="tr-TR" sz="2400" b="1" dirty="0">
                <a:solidFill>
                  <a:srgbClr val="FF0000"/>
                </a:solidFill>
              </a:rPr>
              <a:t>2023</a:t>
            </a:r>
            <a:endParaRPr lang="tr-TR" sz="2400" dirty="0"/>
          </a:p>
        </p:txBody>
      </p:sp>
    </p:spTree>
    <p:extLst>
      <p:ext uri="{BB962C8B-B14F-4D97-AF65-F5344CB8AC3E}">
        <p14:creationId xmlns:p14="http://schemas.microsoft.com/office/powerpoint/2010/main" val="37713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55685" y="839027"/>
            <a:ext cx="8596668" cy="1320800"/>
          </a:xfrm>
        </p:spPr>
        <p:txBody>
          <a:bodyPr>
            <a:normAutofit/>
          </a:bodyPr>
          <a:lstStyle/>
          <a:p>
            <a:pPr algn="ctr"/>
            <a:r>
              <a:rPr lang="tr-TR" sz="2400" b="1" dirty="0">
                <a:solidFill>
                  <a:srgbClr val="FF0000"/>
                </a:solidFill>
              </a:rPr>
              <a:t>2023 HEDEFLERİ İÇİN 03.02.2023 ÖN TOPLANTI YAPILDI</a:t>
            </a:r>
            <a:endParaRPr lang="tr-TR" sz="2400" dirty="0"/>
          </a:p>
        </p:txBody>
      </p:sp>
      <p:pic>
        <p:nvPicPr>
          <p:cNvPr id="8" name="Resim 7">
            <a:extLst>
              <a:ext uri="{FF2B5EF4-FFF2-40B4-BE49-F238E27FC236}">
                <a16:creationId xmlns:a16="http://schemas.microsoft.com/office/drawing/2014/main" id="{192240F8-7DC9-D4B7-0DF9-61B9FD0A3EF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2787" y="81935"/>
            <a:ext cx="717268" cy="575841"/>
          </a:xfrm>
          <a:prstGeom prst="rect">
            <a:avLst/>
          </a:prstGeom>
        </p:spPr>
      </p:pic>
      <p:pic>
        <p:nvPicPr>
          <p:cNvPr id="9" name="Resim 8">
            <a:extLst>
              <a:ext uri="{FF2B5EF4-FFF2-40B4-BE49-F238E27FC236}">
                <a16:creationId xmlns:a16="http://schemas.microsoft.com/office/drawing/2014/main" id="{1CE53272-7B2F-FC4E-8320-E3376294A2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27943" y="81513"/>
            <a:ext cx="717268" cy="576263"/>
          </a:xfrm>
          <a:prstGeom prst="rect">
            <a:avLst/>
          </a:prstGeom>
        </p:spPr>
      </p:pic>
      <p:cxnSp>
        <p:nvCxnSpPr>
          <p:cNvPr id="10" name="Düz Bağlayıcı 9">
            <a:extLst>
              <a:ext uri="{FF2B5EF4-FFF2-40B4-BE49-F238E27FC236}">
                <a16:creationId xmlns:a16="http://schemas.microsoft.com/office/drawing/2014/main" id="{BFB0ABAC-DADE-E3B9-C7DF-0C0C19954CB6}"/>
              </a:ext>
            </a:extLst>
          </p:cNvPr>
          <p:cNvCxnSpPr>
            <a:cxnSpLocks/>
          </p:cNvCxnSpPr>
          <p:nvPr/>
        </p:nvCxnSpPr>
        <p:spPr>
          <a:xfrm>
            <a:off x="422787" y="677421"/>
            <a:ext cx="1106246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9B8AEEF4-DD0D-625D-8843-BB4945654236}"/>
              </a:ext>
            </a:extLst>
          </p:cNvPr>
          <p:cNvSpPr txBox="1"/>
          <p:nvPr/>
        </p:nvSpPr>
        <p:spPr>
          <a:xfrm>
            <a:off x="2033099" y="369644"/>
            <a:ext cx="3108095" cy="307777"/>
          </a:xfrm>
          <a:prstGeom prst="rect">
            <a:avLst/>
          </a:prstGeom>
          <a:noFill/>
        </p:spPr>
        <p:txBody>
          <a:bodyPr wrap="square" rtlCol="0">
            <a:spAutoFit/>
          </a:bodyPr>
          <a:lstStyle/>
          <a:p>
            <a:r>
              <a:rPr lang="tr-TR" sz="1400" dirty="0">
                <a:solidFill>
                  <a:srgbClr val="0070C0"/>
                </a:solidFill>
              </a:rPr>
              <a:t>Hemşirelik Komitesi Faaliyet Raporu</a:t>
            </a:r>
          </a:p>
        </p:txBody>
      </p:sp>
      <p:sp>
        <p:nvSpPr>
          <p:cNvPr id="12" name="Metin kutusu 11">
            <a:extLst>
              <a:ext uri="{FF2B5EF4-FFF2-40B4-BE49-F238E27FC236}">
                <a16:creationId xmlns:a16="http://schemas.microsoft.com/office/drawing/2014/main" id="{6CF3C45B-66B7-48AA-6630-F4084BA1B7C2}"/>
              </a:ext>
            </a:extLst>
          </p:cNvPr>
          <p:cNvSpPr txBox="1"/>
          <p:nvPr/>
        </p:nvSpPr>
        <p:spPr>
          <a:xfrm>
            <a:off x="10439638" y="81513"/>
            <a:ext cx="1156464" cy="646331"/>
          </a:xfrm>
          <a:prstGeom prst="rect">
            <a:avLst/>
          </a:prstGeom>
          <a:noFill/>
        </p:spPr>
        <p:txBody>
          <a:bodyPr wrap="square" rtlCol="0">
            <a:spAutoFit/>
          </a:bodyPr>
          <a:lstStyle/>
          <a:p>
            <a:r>
              <a:rPr lang="tr-TR" sz="3600" dirty="0">
                <a:solidFill>
                  <a:srgbClr val="0070C0"/>
                </a:solidFill>
              </a:rPr>
              <a:t>2023</a:t>
            </a:r>
          </a:p>
        </p:txBody>
      </p:sp>
      <p:sp>
        <p:nvSpPr>
          <p:cNvPr id="13" name="Metin kutusu 12">
            <a:extLst>
              <a:ext uri="{FF2B5EF4-FFF2-40B4-BE49-F238E27FC236}">
                <a16:creationId xmlns:a16="http://schemas.microsoft.com/office/drawing/2014/main" id="{A4B16D5E-298A-30AE-C4A1-5D282C35EC0D}"/>
              </a:ext>
            </a:extLst>
          </p:cNvPr>
          <p:cNvSpPr txBox="1"/>
          <p:nvPr/>
        </p:nvSpPr>
        <p:spPr>
          <a:xfrm>
            <a:off x="2033099" y="58394"/>
            <a:ext cx="2886393" cy="584775"/>
          </a:xfrm>
          <a:prstGeom prst="rect">
            <a:avLst/>
          </a:prstGeom>
          <a:noFill/>
        </p:spPr>
        <p:txBody>
          <a:bodyPr wrap="square" rtlCol="0">
            <a:spAutoFit/>
          </a:bodyPr>
          <a:lstStyle/>
          <a:p>
            <a:r>
              <a:rPr lang="tr-TR" dirty="0">
                <a:solidFill>
                  <a:srgbClr val="0070C0"/>
                </a:solidFill>
              </a:rPr>
              <a:t>OHSAD Akademi &amp; Enstitü</a:t>
            </a:r>
            <a:br>
              <a:rPr lang="tr-TR" sz="1400" dirty="0">
                <a:solidFill>
                  <a:srgbClr val="0070C0"/>
                </a:solidFill>
              </a:rPr>
            </a:br>
            <a:endParaRPr lang="tr-TR" sz="1400" spc="400" dirty="0">
              <a:solidFill>
                <a:srgbClr val="0070C0"/>
              </a:solidFill>
            </a:endParaRPr>
          </a:p>
        </p:txBody>
      </p:sp>
      <p:pic>
        <p:nvPicPr>
          <p:cNvPr id="14" name="İçerik Yer Tutucusu 13">
            <a:extLst>
              <a:ext uri="{FF2B5EF4-FFF2-40B4-BE49-F238E27FC236}">
                <a16:creationId xmlns:a16="http://schemas.microsoft.com/office/drawing/2014/main" id="{16987E59-F638-B5A3-0839-D8399EF36A1D}"/>
              </a:ext>
            </a:extLst>
          </p:cNvPr>
          <p:cNvPicPr>
            <a:picLocks noGrp="1" noChangeAspect="1"/>
          </p:cNvPicPr>
          <p:nvPr>
            <p:ph idx="1"/>
          </p:nvPr>
        </p:nvPicPr>
        <p:blipFill>
          <a:blip r:embed="rId4"/>
          <a:stretch>
            <a:fillRect/>
          </a:stretch>
        </p:blipFill>
        <p:spPr>
          <a:xfrm>
            <a:off x="4800600" y="2437018"/>
            <a:ext cx="7090940" cy="2710657"/>
          </a:xfrm>
          <a:prstGeom prst="rect">
            <a:avLst/>
          </a:prstGeom>
        </p:spPr>
      </p:pic>
      <p:pic>
        <p:nvPicPr>
          <p:cNvPr id="15" name="İçerik Yer Tutucusu 3">
            <a:extLst>
              <a:ext uri="{FF2B5EF4-FFF2-40B4-BE49-F238E27FC236}">
                <a16:creationId xmlns:a16="http://schemas.microsoft.com/office/drawing/2014/main" id="{C9E52DA9-D29C-30FA-F8F9-6BD1FA40B103}"/>
              </a:ext>
            </a:extLst>
          </p:cNvPr>
          <p:cNvPicPr>
            <a:picLocks noChangeAspect="1"/>
          </p:cNvPicPr>
          <p:nvPr/>
        </p:nvPicPr>
        <p:blipFill rotWithShape="1">
          <a:blip r:embed="rId5"/>
          <a:srcRect l="20733" t="17048" b="7494"/>
          <a:stretch/>
        </p:blipFill>
        <p:spPr>
          <a:xfrm>
            <a:off x="165529" y="1618299"/>
            <a:ext cx="4411279" cy="2364548"/>
          </a:xfrm>
          <a:prstGeom prst="rect">
            <a:avLst/>
          </a:prstGeom>
          <a:ln>
            <a:noFill/>
          </a:ln>
          <a:effectLst>
            <a:outerShdw blurRad="292100" dist="139700" dir="2700000" algn="tl" rotWithShape="0">
              <a:srgbClr val="333333">
                <a:alpha val="65000"/>
              </a:srgbClr>
            </a:outerShdw>
          </a:effectLst>
        </p:spPr>
      </p:pic>
      <p:pic>
        <p:nvPicPr>
          <p:cNvPr id="16" name="Resim 15"/>
          <p:cNvPicPr>
            <a:picLocks noChangeAspect="1"/>
          </p:cNvPicPr>
          <p:nvPr/>
        </p:nvPicPr>
        <p:blipFill rotWithShape="1">
          <a:blip r:embed="rId6"/>
          <a:srcRect t="6111" r="2483"/>
          <a:stretch/>
        </p:blipFill>
        <p:spPr>
          <a:xfrm>
            <a:off x="836099" y="4400550"/>
            <a:ext cx="3070137" cy="18746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279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6B3A76-4494-884A-0585-7FACE9938A7A}"/>
              </a:ext>
            </a:extLst>
          </p:cNvPr>
          <p:cNvSpPr>
            <a:spLocks noGrp="1"/>
          </p:cNvSpPr>
          <p:nvPr>
            <p:ph type="title"/>
          </p:nvPr>
        </p:nvSpPr>
        <p:spPr>
          <a:xfrm>
            <a:off x="885825" y="912418"/>
            <a:ext cx="10057477" cy="1320800"/>
          </a:xfrm>
        </p:spPr>
        <p:txBody>
          <a:bodyPr>
            <a:normAutofit/>
          </a:bodyPr>
          <a:lstStyle/>
          <a:p>
            <a:pPr algn="ctr"/>
            <a:r>
              <a:rPr lang="tr-TR" sz="2400" b="1" dirty="0">
                <a:solidFill>
                  <a:srgbClr val="FF0000"/>
                </a:solidFill>
              </a:rPr>
              <a:t>03.03.2022</a:t>
            </a:r>
            <a:r>
              <a:rPr lang="tr-TR" sz="2400" b="1" dirty="0"/>
              <a:t> </a:t>
            </a:r>
            <a:r>
              <a:rPr lang="tr-TR" sz="2400" b="1" dirty="0">
                <a:solidFill>
                  <a:srgbClr val="FF0000"/>
                </a:solidFill>
              </a:rPr>
              <a:t>EĞİTİM KOMİSYONLARI BELİRLENDİ</a:t>
            </a:r>
          </a:p>
        </p:txBody>
      </p:sp>
      <p:pic>
        <p:nvPicPr>
          <p:cNvPr id="11" name="Resim 10">
            <a:extLst>
              <a:ext uri="{FF2B5EF4-FFF2-40B4-BE49-F238E27FC236}">
                <a16:creationId xmlns:a16="http://schemas.microsoft.com/office/drawing/2014/main" id="{5434A0A5-A54D-A0D9-854D-2E0F84CAB17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2787" y="81935"/>
            <a:ext cx="717268" cy="575841"/>
          </a:xfrm>
          <a:prstGeom prst="rect">
            <a:avLst/>
          </a:prstGeom>
        </p:spPr>
      </p:pic>
      <p:pic>
        <p:nvPicPr>
          <p:cNvPr id="12" name="Resim 11">
            <a:extLst>
              <a:ext uri="{FF2B5EF4-FFF2-40B4-BE49-F238E27FC236}">
                <a16:creationId xmlns:a16="http://schemas.microsoft.com/office/drawing/2014/main" id="{D7210915-DDAC-91AF-64C1-7B2BB4ECF9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27943" y="81513"/>
            <a:ext cx="717268" cy="576263"/>
          </a:xfrm>
          <a:prstGeom prst="rect">
            <a:avLst/>
          </a:prstGeom>
        </p:spPr>
      </p:pic>
      <p:cxnSp>
        <p:nvCxnSpPr>
          <p:cNvPr id="13" name="Düz Bağlayıcı 12">
            <a:extLst>
              <a:ext uri="{FF2B5EF4-FFF2-40B4-BE49-F238E27FC236}">
                <a16:creationId xmlns:a16="http://schemas.microsoft.com/office/drawing/2014/main" id="{BEB7AFC4-BA52-7B49-9045-BBDE7387D336}"/>
              </a:ext>
            </a:extLst>
          </p:cNvPr>
          <p:cNvCxnSpPr>
            <a:cxnSpLocks/>
          </p:cNvCxnSpPr>
          <p:nvPr/>
        </p:nvCxnSpPr>
        <p:spPr>
          <a:xfrm>
            <a:off x="422787" y="677421"/>
            <a:ext cx="1106246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Metin kutusu 13">
            <a:extLst>
              <a:ext uri="{FF2B5EF4-FFF2-40B4-BE49-F238E27FC236}">
                <a16:creationId xmlns:a16="http://schemas.microsoft.com/office/drawing/2014/main" id="{28CB92DD-79D7-641F-B3EE-EF270AC884C9}"/>
              </a:ext>
            </a:extLst>
          </p:cNvPr>
          <p:cNvSpPr txBox="1"/>
          <p:nvPr/>
        </p:nvSpPr>
        <p:spPr>
          <a:xfrm>
            <a:off x="2033099" y="369644"/>
            <a:ext cx="3108095" cy="307777"/>
          </a:xfrm>
          <a:prstGeom prst="rect">
            <a:avLst/>
          </a:prstGeom>
          <a:noFill/>
        </p:spPr>
        <p:txBody>
          <a:bodyPr wrap="square" rtlCol="0">
            <a:spAutoFit/>
          </a:bodyPr>
          <a:lstStyle/>
          <a:p>
            <a:r>
              <a:rPr lang="tr-TR" sz="1400" dirty="0">
                <a:solidFill>
                  <a:srgbClr val="0070C0"/>
                </a:solidFill>
              </a:rPr>
              <a:t>Hemşirelik Komitesi Faaliyet Raporu</a:t>
            </a:r>
          </a:p>
        </p:txBody>
      </p:sp>
      <p:sp>
        <p:nvSpPr>
          <p:cNvPr id="15" name="Metin kutusu 14">
            <a:extLst>
              <a:ext uri="{FF2B5EF4-FFF2-40B4-BE49-F238E27FC236}">
                <a16:creationId xmlns:a16="http://schemas.microsoft.com/office/drawing/2014/main" id="{FC64E08C-4EA6-AEFF-638C-70C235AFE753}"/>
              </a:ext>
            </a:extLst>
          </p:cNvPr>
          <p:cNvSpPr txBox="1"/>
          <p:nvPr/>
        </p:nvSpPr>
        <p:spPr>
          <a:xfrm>
            <a:off x="10439638" y="81513"/>
            <a:ext cx="1156464" cy="646331"/>
          </a:xfrm>
          <a:prstGeom prst="rect">
            <a:avLst/>
          </a:prstGeom>
          <a:noFill/>
        </p:spPr>
        <p:txBody>
          <a:bodyPr wrap="square" rtlCol="0">
            <a:spAutoFit/>
          </a:bodyPr>
          <a:lstStyle/>
          <a:p>
            <a:r>
              <a:rPr lang="tr-TR" sz="3600" dirty="0">
                <a:solidFill>
                  <a:srgbClr val="0070C0"/>
                </a:solidFill>
              </a:rPr>
              <a:t>2023</a:t>
            </a:r>
          </a:p>
        </p:txBody>
      </p:sp>
      <p:sp>
        <p:nvSpPr>
          <p:cNvPr id="16" name="Metin kutusu 15">
            <a:extLst>
              <a:ext uri="{FF2B5EF4-FFF2-40B4-BE49-F238E27FC236}">
                <a16:creationId xmlns:a16="http://schemas.microsoft.com/office/drawing/2014/main" id="{BDB32EBC-B22B-8226-A518-AB3AA6F9BEA4}"/>
              </a:ext>
            </a:extLst>
          </p:cNvPr>
          <p:cNvSpPr txBox="1"/>
          <p:nvPr/>
        </p:nvSpPr>
        <p:spPr>
          <a:xfrm>
            <a:off x="2033099" y="58394"/>
            <a:ext cx="2886393" cy="584775"/>
          </a:xfrm>
          <a:prstGeom prst="rect">
            <a:avLst/>
          </a:prstGeom>
          <a:noFill/>
        </p:spPr>
        <p:txBody>
          <a:bodyPr wrap="square" rtlCol="0">
            <a:spAutoFit/>
          </a:bodyPr>
          <a:lstStyle/>
          <a:p>
            <a:r>
              <a:rPr lang="tr-TR" dirty="0">
                <a:solidFill>
                  <a:srgbClr val="0070C0"/>
                </a:solidFill>
              </a:rPr>
              <a:t>OHSAD Akademi &amp; Enstitü</a:t>
            </a:r>
            <a:br>
              <a:rPr lang="tr-TR" sz="1400" dirty="0">
                <a:solidFill>
                  <a:srgbClr val="0070C0"/>
                </a:solidFill>
              </a:rPr>
            </a:br>
            <a:endParaRPr lang="tr-TR" sz="1400" spc="400" dirty="0">
              <a:solidFill>
                <a:srgbClr val="0070C0"/>
              </a:solidFill>
            </a:endParaRPr>
          </a:p>
        </p:txBody>
      </p:sp>
      <p:sp>
        <p:nvSpPr>
          <p:cNvPr id="3" name="İçerik Yer Tutucusu 2"/>
          <p:cNvSpPr>
            <a:spLocks noGrp="1"/>
          </p:cNvSpPr>
          <p:nvPr>
            <p:ph idx="1"/>
          </p:nvPr>
        </p:nvSpPr>
        <p:spPr>
          <a:xfrm>
            <a:off x="1013236" y="1572818"/>
            <a:ext cx="8596668" cy="3880773"/>
          </a:xfrm>
        </p:spPr>
        <p:txBody>
          <a:bodyPr/>
          <a:lstStyle/>
          <a:p>
            <a:pPr marL="0" indent="0">
              <a:buNone/>
            </a:pPr>
            <a:r>
              <a:rPr lang="tr-TR" b="1" dirty="0"/>
              <a:t>GÜNDEM: </a:t>
            </a:r>
            <a:endParaRPr lang="tr-TR" dirty="0"/>
          </a:p>
          <a:p>
            <a:r>
              <a:rPr lang="tr-TR" sz="1400" dirty="0"/>
              <a:t>  Bir önceki kararların gözden geçirilmesi </a:t>
            </a:r>
          </a:p>
          <a:p>
            <a:r>
              <a:rPr lang="tr-TR" sz="1400" dirty="0"/>
              <a:t>  </a:t>
            </a:r>
            <a:r>
              <a:rPr lang="tr-TR" sz="1400" dirty="0" err="1"/>
              <a:t>Sekreterya</a:t>
            </a:r>
            <a:r>
              <a:rPr lang="tr-TR" sz="1400" dirty="0"/>
              <a:t> seçiminin güncellenmesi, </a:t>
            </a:r>
          </a:p>
          <a:p>
            <a:r>
              <a:rPr lang="tr-TR" sz="1400" dirty="0"/>
              <a:t>  12 Mayıs Hemşirelik haftası etkinlik hazırlığının görüşülmesi, </a:t>
            </a:r>
          </a:p>
          <a:p>
            <a:r>
              <a:rPr lang="tr-TR" sz="1400" dirty="0"/>
              <a:t>  Çalışma komisyonlarının gözden geçirilmesi ve </a:t>
            </a:r>
          </a:p>
          <a:p>
            <a:r>
              <a:rPr lang="tr-TR" sz="1400" dirty="0"/>
              <a:t>  Sahanın ihtiyacı olan klinik eğitimlerin belirlenmesi ve eğitmen kadrolarının çalışılması </a:t>
            </a:r>
          </a:p>
          <a:p>
            <a:r>
              <a:rPr lang="tr-TR" sz="1400" dirty="0"/>
              <a:t>  2022 Faaliyet raporu içeriğinin tamamlanması, </a:t>
            </a:r>
          </a:p>
          <a:p>
            <a:endParaRPr lang="tr-TR" dirty="0"/>
          </a:p>
        </p:txBody>
      </p:sp>
      <p:pic>
        <p:nvPicPr>
          <p:cNvPr id="6" name="Resim 5"/>
          <p:cNvPicPr>
            <a:picLocks noChangeAspect="1"/>
          </p:cNvPicPr>
          <p:nvPr/>
        </p:nvPicPr>
        <p:blipFill rotWithShape="1">
          <a:blip r:embed="rId4"/>
          <a:srcRect b="7166"/>
          <a:stretch/>
        </p:blipFill>
        <p:spPr>
          <a:xfrm>
            <a:off x="8251555" y="1478583"/>
            <a:ext cx="2971519" cy="1545314"/>
          </a:xfrm>
          <a:prstGeom prst="rect">
            <a:avLst/>
          </a:prstGeom>
          <a:ln>
            <a:noFill/>
          </a:ln>
          <a:effectLst>
            <a:outerShdw blurRad="292100" dist="139700" dir="2700000" algn="tl" rotWithShape="0">
              <a:srgbClr val="333333">
                <a:alpha val="65000"/>
              </a:srgbClr>
            </a:outerShdw>
          </a:effectLst>
        </p:spPr>
      </p:pic>
      <p:pic>
        <p:nvPicPr>
          <p:cNvPr id="7" name="Resim 6"/>
          <p:cNvPicPr>
            <a:picLocks noChangeAspect="1"/>
          </p:cNvPicPr>
          <p:nvPr/>
        </p:nvPicPr>
        <p:blipFill rotWithShape="1">
          <a:blip r:embed="rId5"/>
          <a:srcRect t="12618" b="12295"/>
          <a:stretch/>
        </p:blipFill>
        <p:spPr>
          <a:xfrm>
            <a:off x="1013236" y="4515378"/>
            <a:ext cx="4459757" cy="1876425"/>
          </a:xfrm>
          <a:prstGeom prst="rect">
            <a:avLst/>
          </a:prstGeom>
          <a:ln>
            <a:noFill/>
          </a:ln>
          <a:effectLst>
            <a:outerShdw blurRad="292100" dist="139700" dir="2700000" algn="tl" rotWithShape="0">
              <a:srgbClr val="333333">
                <a:alpha val="65000"/>
              </a:srgbClr>
            </a:outerShdw>
          </a:effectLst>
        </p:spPr>
      </p:pic>
      <p:pic>
        <p:nvPicPr>
          <p:cNvPr id="8" name="Resim 7"/>
          <p:cNvPicPr>
            <a:picLocks noChangeAspect="1"/>
          </p:cNvPicPr>
          <p:nvPr/>
        </p:nvPicPr>
        <p:blipFill rotWithShape="1">
          <a:blip r:embed="rId6"/>
          <a:srcRect b="12029"/>
          <a:stretch/>
        </p:blipFill>
        <p:spPr>
          <a:xfrm>
            <a:off x="6212183" y="4515378"/>
            <a:ext cx="3723262" cy="1876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345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8334" y="1253684"/>
            <a:ext cx="8596668" cy="1320800"/>
          </a:xfrm>
        </p:spPr>
        <p:txBody>
          <a:bodyPr>
            <a:normAutofit/>
          </a:bodyPr>
          <a:lstStyle/>
          <a:p>
            <a:br>
              <a:rPr lang="tr-TR" sz="1800" b="1" dirty="0">
                <a:solidFill>
                  <a:schemeClr val="tx1"/>
                </a:solidFill>
              </a:rPr>
            </a:br>
            <a:r>
              <a:rPr lang="tr-TR" sz="1800" b="1" dirty="0">
                <a:solidFill>
                  <a:schemeClr val="tx1"/>
                </a:solidFill>
              </a:rPr>
              <a:t>KARARLAR:</a:t>
            </a:r>
            <a:endParaRPr lang="tr-TR" sz="1800" dirty="0"/>
          </a:p>
        </p:txBody>
      </p:sp>
      <p:sp>
        <p:nvSpPr>
          <p:cNvPr id="3" name="İçerik Yer Tutucusu 2"/>
          <p:cNvSpPr>
            <a:spLocks noGrp="1"/>
          </p:cNvSpPr>
          <p:nvPr>
            <p:ph idx="1"/>
          </p:nvPr>
        </p:nvSpPr>
        <p:spPr>
          <a:xfrm>
            <a:off x="781421" y="1703389"/>
            <a:ext cx="8596668" cy="3880773"/>
          </a:xfrm>
        </p:spPr>
        <p:txBody>
          <a:bodyPr>
            <a:normAutofit fontScale="77500" lnSpcReduction="20000"/>
          </a:bodyPr>
          <a:lstStyle/>
          <a:p>
            <a:pPr marL="0" indent="0" algn="just">
              <a:buNone/>
            </a:pPr>
            <a:endParaRPr lang="tr-TR" dirty="0"/>
          </a:p>
          <a:p>
            <a:pPr algn="just">
              <a:buFont typeface="Wingdings" panose="05000000000000000000" pitchFamily="2" charset="2"/>
              <a:buChar char="Ø"/>
            </a:pPr>
            <a:r>
              <a:rPr lang="tr-TR" dirty="0"/>
              <a:t> Geçen dönem ertelenen </a:t>
            </a:r>
            <a:r>
              <a:rPr lang="tr-TR" b="1" dirty="0"/>
              <a:t>2 çalışma komisyonunun </a:t>
            </a:r>
            <a:r>
              <a:rPr lang="tr-TR" dirty="0"/>
              <a:t>ilk toplantıda dinlenilmesi </a:t>
            </a:r>
          </a:p>
          <a:p>
            <a:pPr algn="just">
              <a:buFont typeface="Wingdings" panose="05000000000000000000" pitchFamily="2" charset="2"/>
              <a:buChar char="Ø"/>
            </a:pPr>
            <a:r>
              <a:rPr lang="tr-TR" dirty="0"/>
              <a:t>  Ön taslak hazırlanan </a:t>
            </a:r>
            <a:r>
              <a:rPr lang="tr-TR" b="1" dirty="0"/>
              <a:t>2022 Faaliyet raporunun </a:t>
            </a:r>
            <a:r>
              <a:rPr lang="tr-TR" dirty="0"/>
              <a:t>ilk toplantıda tamamlatılıp OHSAD Akademi Danışma Kurulu’ </a:t>
            </a:r>
            <a:r>
              <a:rPr lang="tr-TR" dirty="0" err="1"/>
              <a:t>na</a:t>
            </a:r>
            <a:r>
              <a:rPr lang="tr-TR" dirty="0"/>
              <a:t> sunulması </a:t>
            </a:r>
          </a:p>
          <a:p>
            <a:pPr algn="just">
              <a:buFont typeface="Wingdings" panose="05000000000000000000" pitchFamily="2" charset="2"/>
              <a:buChar char="Ø"/>
            </a:pPr>
            <a:r>
              <a:rPr lang="tr-TR" dirty="0"/>
              <a:t>  12 Mayıs Hemşirelik Haftası’ </a:t>
            </a:r>
            <a:r>
              <a:rPr lang="tr-TR" dirty="0" err="1"/>
              <a:t>nın</a:t>
            </a:r>
            <a:r>
              <a:rPr lang="tr-TR" dirty="0"/>
              <a:t> bir önceki toplantıda belirlenen </a:t>
            </a:r>
            <a:r>
              <a:rPr lang="tr-TR" b="1" dirty="0"/>
              <a:t>27 Mayıs tarihinde 3 saat </a:t>
            </a:r>
            <a:r>
              <a:rPr lang="tr-TR" dirty="0"/>
              <a:t>süreli kısa bir program ile planlanması; </a:t>
            </a:r>
            <a:r>
              <a:rPr lang="tr-TR" b="1" dirty="0"/>
              <a:t>OHSAD YK ve Akademik Kurul Başkan’larının </a:t>
            </a:r>
            <a:r>
              <a:rPr lang="tr-TR" dirty="0"/>
              <a:t>açılış konuşması için daveti, hemşirelerin kendilerini değerli hissetmelerine katkı sağlanması </a:t>
            </a:r>
          </a:p>
          <a:p>
            <a:pPr algn="just">
              <a:buFont typeface="Wingdings" panose="05000000000000000000" pitchFamily="2" charset="2"/>
              <a:buChar char="Ø"/>
            </a:pPr>
            <a:r>
              <a:rPr lang="tr-TR" dirty="0"/>
              <a:t>  Sağlık Bakanlığı Sertifikalı eğitimlerinin </a:t>
            </a:r>
            <a:r>
              <a:rPr lang="tr-TR" b="1" dirty="0"/>
              <a:t>(Yoğun Bakım </a:t>
            </a:r>
            <a:r>
              <a:rPr lang="tr-TR" b="1" dirty="0" err="1"/>
              <a:t>Hemşireliği,Ameliyathane</a:t>
            </a:r>
            <a:r>
              <a:rPr lang="tr-TR" b="1" dirty="0"/>
              <a:t> Onkoloji Hemşireliği, NICU, Yönetici Geliştirme Programı </a:t>
            </a:r>
            <a:r>
              <a:rPr lang="tr-TR" dirty="0" err="1"/>
              <a:t>gb</a:t>
            </a:r>
            <a:r>
              <a:rPr lang="tr-TR" dirty="0"/>
              <a:t>) kontenjan olarak çok az açılması ve maliyetinin de yüksek olması sebebi ile </a:t>
            </a:r>
            <a:r>
              <a:rPr lang="tr-TR" b="1" dirty="0"/>
              <a:t>alternatif OHSAD Akademi bünyesinde saha yetkinliğini </a:t>
            </a:r>
            <a:r>
              <a:rPr lang="tr-TR" dirty="0"/>
              <a:t>artıracak klinik ve idari eğitimlerin hazırlanması </a:t>
            </a:r>
          </a:p>
          <a:p>
            <a:pPr algn="just">
              <a:buFont typeface="Wingdings" panose="05000000000000000000" pitchFamily="2" charset="2"/>
              <a:buChar char="Ø"/>
            </a:pPr>
            <a:r>
              <a:rPr lang="tr-TR" dirty="0"/>
              <a:t>  Eğitim Komisyonu kurulması (Doç. </a:t>
            </a:r>
            <a:r>
              <a:rPr lang="tr-TR" dirty="0" err="1"/>
              <a:t>Dr.Emine</a:t>
            </a:r>
            <a:r>
              <a:rPr lang="tr-TR" dirty="0"/>
              <a:t> Türkmen, Nuray Çakmak, Dr. Gülhan </a:t>
            </a:r>
            <a:r>
              <a:rPr lang="tr-TR" dirty="0" err="1"/>
              <a:t>Kalmuk,Meryem</a:t>
            </a:r>
            <a:r>
              <a:rPr lang="tr-TR" dirty="0"/>
              <a:t> </a:t>
            </a:r>
            <a:r>
              <a:rPr lang="tr-TR" dirty="0" err="1"/>
              <a:t>Yağgün</a:t>
            </a:r>
            <a:r>
              <a:rPr lang="tr-TR" dirty="0"/>
              <a:t>, Çiğdem Özdemir </a:t>
            </a:r>
            <a:r>
              <a:rPr lang="tr-TR" dirty="0" err="1"/>
              <a:t>Özleyen,Güler</a:t>
            </a:r>
            <a:r>
              <a:rPr lang="tr-TR" dirty="0"/>
              <a:t> Tosunoğlu üye atanması) 10 gün içinde ilk komisyon toplantısının gerçekleştirilmesi </a:t>
            </a:r>
          </a:p>
          <a:p>
            <a:pPr algn="just">
              <a:buFont typeface="Wingdings" panose="05000000000000000000" pitchFamily="2" charset="2"/>
              <a:buChar char="Ø"/>
            </a:pPr>
            <a:r>
              <a:rPr lang="tr-TR" dirty="0"/>
              <a:t>  Komisyon toplantısı öncesi Güler </a:t>
            </a:r>
            <a:r>
              <a:rPr lang="tr-TR" dirty="0" err="1"/>
              <a:t>Hn</a:t>
            </a:r>
            <a:r>
              <a:rPr lang="tr-TR" dirty="0"/>
              <a:t> tarafından </a:t>
            </a:r>
            <a:r>
              <a:rPr lang="tr-TR" dirty="0" err="1"/>
              <a:t>surveymonkey</a:t>
            </a:r>
            <a:r>
              <a:rPr lang="tr-TR" dirty="0"/>
              <a:t> anket çalışması ile eğitim ihtiyacının (medikal, idari (finansal okur yazarlık, iletişim, malzeme yönetimi </a:t>
            </a:r>
            <a:r>
              <a:rPr lang="tr-TR" dirty="0" err="1"/>
              <a:t>gb</a:t>
            </a:r>
            <a:r>
              <a:rPr lang="tr-TR" dirty="0"/>
              <a:t>) raporlanması, 12 Mayıs Hemşirelik Haftası için slogan önerisinin alınması, </a:t>
            </a:r>
          </a:p>
          <a:p>
            <a:endParaRPr lang="tr-TR" dirty="0"/>
          </a:p>
        </p:txBody>
      </p:sp>
      <p:pic>
        <p:nvPicPr>
          <p:cNvPr id="6" name="Resim 5">
            <a:extLst>
              <a:ext uri="{FF2B5EF4-FFF2-40B4-BE49-F238E27FC236}">
                <a16:creationId xmlns:a16="http://schemas.microsoft.com/office/drawing/2014/main" id="{5434A0A5-A54D-A0D9-854D-2E0F84CAB17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2787" y="81935"/>
            <a:ext cx="717268" cy="575841"/>
          </a:xfrm>
          <a:prstGeom prst="rect">
            <a:avLst/>
          </a:prstGeom>
        </p:spPr>
      </p:pic>
      <p:pic>
        <p:nvPicPr>
          <p:cNvPr id="7" name="Resim 6">
            <a:extLst>
              <a:ext uri="{FF2B5EF4-FFF2-40B4-BE49-F238E27FC236}">
                <a16:creationId xmlns:a16="http://schemas.microsoft.com/office/drawing/2014/main" id="{D7210915-DDAC-91AF-64C1-7B2BB4ECF9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27943" y="81513"/>
            <a:ext cx="717268" cy="576263"/>
          </a:xfrm>
          <a:prstGeom prst="rect">
            <a:avLst/>
          </a:prstGeom>
        </p:spPr>
      </p:pic>
      <p:cxnSp>
        <p:nvCxnSpPr>
          <p:cNvPr id="8" name="Düz Bağlayıcı 7">
            <a:extLst>
              <a:ext uri="{FF2B5EF4-FFF2-40B4-BE49-F238E27FC236}">
                <a16:creationId xmlns:a16="http://schemas.microsoft.com/office/drawing/2014/main" id="{BEB7AFC4-BA52-7B49-9045-BBDE7387D336}"/>
              </a:ext>
            </a:extLst>
          </p:cNvPr>
          <p:cNvCxnSpPr>
            <a:cxnSpLocks/>
          </p:cNvCxnSpPr>
          <p:nvPr/>
        </p:nvCxnSpPr>
        <p:spPr>
          <a:xfrm>
            <a:off x="422787" y="677421"/>
            <a:ext cx="1106246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28CB92DD-79D7-641F-B3EE-EF270AC884C9}"/>
              </a:ext>
            </a:extLst>
          </p:cNvPr>
          <p:cNvSpPr txBox="1"/>
          <p:nvPr/>
        </p:nvSpPr>
        <p:spPr>
          <a:xfrm>
            <a:off x="2033099" y="369644"/>
            <a:ext cx="3108095" cy="307777"/>
          </a:xfrm>
          <a:prstGeom prst="rect">
            <a:avLst/>
          </a:prstGeom>
          <a:noFill/>
        </p:spPr>
        <p:txBody>
          <a:bodyPr wrap="square" rtlCol="0">
            <a:spAutoFit/>
          </a:bodyPr>
          <a:lstStyle/>
          <a:p>
            <a:r>
              <a:rPr lang="tr-TR" sz="1400" dirty="0">
                <a:solidFill>
                  <a:srgbClr val="0070C0"/>
                </a:solidFill>
              </a:rPr>
              <a:t>Hemşirelik Komitesi Faaliyet Raporu</a:t>
            </a:r>
          </a:p>
        </p:txBody>
      </p:sp>
      <p:sp>
        <p:nvSpPr>
          <p:cNvPr id="10" name="Metin kutusu 9">
            <a:extLst>
              <a:ext uri="{FF2B5EF4-FFF2-40B4-BE49-F238E27FC236}">
                <a16:creationId xmlns:a16="http://schemas.microsoft.com/office/drawing/2014/main" id="{FC64E08C-4EA6-AEFF-638C-70C235AFE753}"/>
              </a:ext>
            </a:extLst>
          </p:cNvPr>
          <p:cNvSpPr txBox="1"/>
          <p:nvPr/>
        </p:nvSpPr>
        <p:spPr>
          <a:xfrm>
            <a:off x="10439638" y="81513"/>
            <a:ext cx="1156464" cy="646331"/>
          </a:xfrm>
          <a:prstGeom prst="rect">
            <a:avLst/>
          </a:prstGeom>
          <a:noFill/>
        </p:spPr>
        <p:txBody>
          <a:bodyPr wrap="square" rtlCol="0">
            <a:spAutoFit/>
          </a:bodyPr>
          <a:lstStyle/>
          <a:p>
            <a:r>
              <a:rPr lang="tr-TR" sz="3600" dirty="0">
                <a:solidFill>
                  <a:srgbClr val="0070C0"/>
                </a:solidFill>
              </a:rPr>
              <a:t>2023</a:t>
            </a:r>
          </a:p>
        </p:txBody>
      </p:sp>
      <p:sp>
        <p:nvSpPr>
          <p:cNvPr id="11" name="Metin kutusu 10">
            <a:extLst>
              <a:ext uri="{FF2B5EF4-FFF2-40B4-BE49-F238E27FC236}">
                <a16:creationId xmlns:a16="http://schemas.microsoft.com/office/drawing/2014/main" id="{BDB32EBC-B22B-8226-A518-AB3AA6F9BEA4}"/>
              </a:ext>
            </a:extLst>
          </p:cNvPr>
          <p:cNvSpPr txBox="1"/>
          <p:nvPr/>
        </p:nvSpPr>
        <p:spPr>
          <a:xfrm>
            <a:off x="2033099" y="58394"/>
            <a:ext cx="2886393" cy="584775"/>
          </a:xfrm>
          <a:prstGeom prst="rect">
            <a:avLst/>
          </a:prstGeom>
          <a:noFill/>
        </p:spPr>
        <p:txBody>
          <a:bodyPr wrap="square" rtlCol="0">
            <a:spAutoFit/>
          </a:bodyPr>
          <a:lstStyle/>
          <a:p>
            <a:r>
              <a:rPr lang="tr-TR" dirty="0">
                <a:solidFill>
                  <a:srgbClr val="0070C0"/>
                </a:solidFill>
              </a:rPr>
              <a:t>OHSAD Akademi &amp; Enstitü</a:t>
            </a:r>
            <a:br>
              <a:rPr lang="tr-TR" sz="1400" dirty="0">
                <a:solidFill>
                  <a:srgbClr val="0070C0"/>
                </a:solidFill>
              </a:rPr>
            </a:br>
            <a:endParaRPr lang="tr-TR" sz="1400" spc="400" dirty="0">
              <a:solidFill>
                <a:srgbClr val="0070C0"/>
              </a:solidFill>
            </a:endParaRPr>
          </a:p>
        </p:txBody>
      </p:sp>
    </p:spTree>
    <p:extLst>
      <p:ext uri="{BB962C8B-B14F-4D97-AF65-F5344CB8AC3E}">
        <p14:creationId xmlns:p14="http://schemas.microsoft.com/office/powerpoint/2010/main" val="171344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133C72-1C73-01A8-2603-734F4A7A2BB6}"/>
              </a:ext>
            </a:extLst>
          </p:cNvPr>
          <p:cNvSpPr>
            <a:spLocks noGrp="1"/>
          </p:cNvSpPr>
          <p:nvPr>
            <p:ph type="title"/>
          </p:nvPr>
        </p:nvSpPr>
        <p:spPr>
          <a:xfrm>
            <a:off x="1554894" y="895350"/>
            <a:ext cx="8596668" cy="1320800"/>
          </a:xfrm>
        </p:spPr>
        <p:txBody>
          <a:bodyPr>
            <a:normAutofit/>
          </a:bodyPr>
          <a:lstStyle/>
          <a:p>
            <a:pPr algn="ctr"/>
            <a:br>
              <a:rPr lang="tr-TR" sz="2400" dirty="0"/>
            </a:br>
            <a:r>
              <a:rPr lang="tr-TR" sz="2400" dirty="0">
                <a:solidFill>
                  <a:srgbClr val="FF0000"/>
                </a:solidFill>
              </a:rPr>
              <a:t> </a:t>
            </a:r>
            <a:r>
              <a:rPr lang="tr-TR" sz="2400" b="1" dirty="0">
                <a:solidFill>
                  <a:srgbClr val="FF0000"/>
                </a:solidFill>
              </a:rPr>
              <a:t>12.04.2023 HEMŞİRELİK HAFTASI İÇERİK PLANI BELİRLENDİ</a:t>
            </a:r>
          </a:p>
        </p:txBody>
      </p:sp>
      <p:pic>
        <p:nvPicPr>
          <p:cNvPr id="10" name="Resim 9">
            <a:extLst>
              <a:ext uri="{FF2B5EF4-FFF2-40B4-BE49-F238E27FC236}">
                <a16:creationId xmlns:a16="http://schemas.microsoft.com/office/drawing/2014/main" id="{B30D6C7C-B6AF-229E-CFA9-DDAAC0D364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2787" y="81935"/>
            <a:ext cx="717268" cy="575841"/>
          </a:xfrm>
          <a:prstGeom prst="rect">
            <a:avLst/>
          </a:prstGeom>
        </p:spPr>
      </p:pic>
      <p:pic>
        <p:nvPicPr>
          <p:cNvPr id="11" name="Resim 10">
            <a:extLst>
              <a:ext uri="{FF2B5EF4-FFF2-40B4-BE49-F238E27FC236}">
                <a16:creationId xmlns:a16="http://schemas.microsoft.com/office/drawing/2014/main" id="{6216D278-6362-998F-93D0-11FCB0994B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27943" y="81513"/>
            <a:ext cx="717268" cy="576263"/>
          </a:xfrm>
          <a:prstGeom prst="rect">
            <a:avLst/>
          </a:prstGeom>
        </p:spPr>
      </p:pic>
      <p:cxnSp>
        <p:nvCxnSpPr>
          <p:cNvPr id="12" name="Düz Bağlayıcı 11">
            <a:extLst>
              <a:ext uri="{FF2B5EF4-FFF2-40B4-BE49-F238E27FC236}">
                <a16:creationId xmlns:a16="http://schemas.microsoft.com/office/drawing/2014/main" id="{590AABA1-6CD2-6F57-9C12-E61E78FA5B2A}"/>
              </a:ext>
            </a:extLst>
          </p:cNvPr>
          <p:cNvCxnSpPr>
            <a:cxnSpLocks/>
          </p:cNvCxnSpPr>
          <p:nvPr/>
        </p:nvCxnSpPr>
        <p:spPr>
          <a:xfrm>
            <a:off x="422787" y="677421"/>
            <a:ext cx="1106246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C14785CA-90F2-C9EB-50DB-0DD9681FE7C0}"/>
              </a:ext>
            </a:extLst>
          </p:cNvPr>
          <p:cNvSpPr txBox="1"/>
          <p:nvPr/>
        </p:nvSpPr>
        <p:spPr>
          <a:xfrm>
            <a:off x="2033099" y="369644"/>
            <a:ext cx="3108095" cy="307777"/>
          </a:xfrm>
          <a:prstGeom prst="rect">
            <a:avLst/>
          </a:prstGeom>
          <a:noFill/>
        </p:spPr>
        <p:txBody>
          <a:bodyPr wrap="square" rtlCol="0">
            <a:spAutoFit/>
          </a:bodyPr>
          <a:lstStyle/>
          <a:p>
            <a:r>
              <a:rPr lang="tr-TR" sz="1400" dirty="0">
                <a:solidFill>
                  <a:srgbClr val="0070C0"/>
                </a:solidFill>
              </a:rPr>
              <a:t>Hemşirelik Komitesi Faaliyet Raporu</a:t>
            </a:r>
          </a:p>
        </p:txBody>
      </p:sp>
      <p:sp>
        <p:nvSpPr>
          <p:cNvPr id="14" name="Metin kutusu 13">
            <a:extLst>
              <a:ext uri="{FF2B5EF4-FFF2-40B4-BE49-F238E27FC236}">
                <a16:creationId xmlns:a16="http://schemas.microsoft.com/office/drawing/2014/main" id="{0B1D0A7F-DD1D-74A6-5BBC-26BEE8CB0CE6}"/>
              </a:ext>
            </a:extLst>
          </p:cNvPr>
          <p:cNvSpPr txBox="1"/>
          <p:nvPr/>
        </p:nvSpPr>
        <p:spPr>
          <a:xfrm>
            <a:off x="10439638" y="81513"/>
            <a:ext cx="1156464" cy="646331"/>
          </a:xfrm>
          <a:prstGeom prst="rect">
            <a:avLst/>
          </a:prstGeom>
          <a:noFill/>
        </p:spPr>
        <p:txBody>
          <a:bodyPr wrap="square" rtlCol="0">
            <a:spAutoFit/>
          </a:bodyPr>
          <a:lstStyle/>
          <a:p>
            <a:r>
              <a:rPr lang="tr-TR" sz="3600" dirty="0">
                <a:solidFill>
                  <a:srgbClr val="0070C0"/>
                </a:solidFill>
              </a:rPr>
              <a:t>2023</a:t>
            </a:r>
          </a:p>
        </p:txBody>
      </p:sp>
      <p:sp>
        <p:nvSpPr>
          <p:cNvPr id="15" name="Metin kutusu 14">
            <a:extLst>
              <a:ext uri="{FF2B5EF4-FFF2-40B4-BE49-F238E27FC236}">
                <a16:creationId xmlns:a16="http://schemas.microsoft.com/office/drawing/2014/main" id="{B3CC9C33-E7D6-FA70-228F-04B53C8D1B80}"/>
              </a:ext>
            </a:extLst>
          </p:cNvPr>
          <p:cNvSpPr txBox="1"/>
          <p:nvPr/>
        </p:nvSpPr>
        <p:spPr>
          <a:xfrm>
            <a:off x="2033099" y="58394"/>
            <a:ext cx="2886393" cy="584775"/>
          </a:xfrm>
          <a:prstGeom prst="rect">
            <a:avLst/>
          </a:prstGeom>
          <a:noFill/>
        </p:spPr>
        <p:txBody>
          <a:bodyPr wrap="square" rtlCol="0">
            <a:spAutoFit/>
          </a:bodyPr>
          <a:lstStyle/>
          <a:p>
            <a:r>
              <a:rPr lang="tr-TR" dirty="0">
                <a:solidFill>
                  <a:srgbClr val="0070C0"/>
                </a:solidFill>
              </a:rPr>
              <a:t>OHSAD Akademi &amp; Enstitü</a:t>
            </a:r>
            <a:br>
              <a:rPr lang="tr-TR" sz="1400" dirty="0">
                <a:solidFill>
                  <a:srgbClr val="0070C0"/>
                </a:solidFill>
              </a:rPr>
            </a:br>
            <a:endParaRPr lang="tr-TR" sz="1400" spc="400" dirty="0">
              <a:solidFill>
                <a:srgbClr val="0070C0"/>
              </a:solidFill>
            </a:endParaRPr>
          </a:p>
        </p:txBody>
      </p:sp>
      <p:sp>
        <p:nvSpPr>
          <p:cNvPr id="3" name="İçerik Yer Tutucusu 2"/>
          <p:cNvSpPr>
            <a:spLocks noGrp="1"/>
          </p:cNvSpPr>
          <p:nvPr>
            <p:ph idx="1"/>
          </p:nvPr>
        </p:nvSpPr>
        <p:spPr>
          <a:xfrm>
            <a:off x="1140055" y="2132014"/>
            <a:ext cx="8596668" cy="3880773"/>
          </a:xfrm>
        </p:spPr>
        <p:txBody>
          <a:bodyPr/>
          <a:lstStyle/>
          <a:p>
            <a:endParaRPr lang="tr-TR" dirty="0"/>
          </a:p>
          <a:p>
            <a:pPr marL="0" indent="0">
              <a:buNone/>
            </a:pPr>
            <a:r>
              <a:rPr lang="tr-TR" dirty="0"/>
              <a:t> </a:t>
            </a:r>
            <a:r>
              <a:rPr lang="tr-TR" b="1" dirty="0"/>
              <a:t>GÜNDEM: </a:t>
            </a:r>
          </a:p>
          <a:p>
            <a:r>
              <a:rPr lang="tr-TR" sz="1400" dirty="0"/>
              <a:t>Eğitim Komisyonuna Gelen Eğitim İhtiyaç Listesinin görüşülmesi, 27 Mayıs Hemşirelik Haftası Etkinlik Program İçeriğinin görüşülmesi </a:t>
            </a:r>
          </a:p>
        </p:txBody>
      </p:sp>
    </p:spTree>
    <p:extLst>
      <p:ext uri="{BB962C8B-B14F-4D97-AF65-F5344CB8AC3E}">
        <p14:creationId xmlns:p14="http://schemas.microsoft.com/office/powerpoint/2010/main" val="290086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marL="0" indent="0">
              <a:buNone/>
            </a:pPr>
            <a:r>
              <a:rPr lang="tr-TR" sz="2600" dirty="0"/>
              <a:t> </a:t>
            </a:r>
            <a:r>
              <a:rPr lang="tr-TR" sz="2600" b="1" dirty="0"/>
              <a:t>KARARLAR: </a:t>
            </a:r>
            <a:endParaRPr lang="tr-TR" sz="2600" dirty="0"/>
          </a:p>
          <a:p>
            <a:r>
              <a:rPr lang="tr-TR" dirty="0"/>
              <a:t>  Seçimler nedeni ile 12-18 Mayıs Hemşirelik Haftası Etkinliği’ </a:t>
            </a:r>
            <a:r>
              <a:rPr lang="tr-TR" dirty="0" err="1"/>
              <a:t>nin</a:t>
            </a:r>
            <a:r>
              <a:rPr lang="tr-TR" dirty="0"/>
              <a:t> Hemşireler Geleceğimiz sloganı ile “ </a:t>
            </a:r>
            <a:r>
              <a:rPr lang="tr-TR" b="1" dirty="0"/>
              <a:t>9 Mayıs 14.00-16.00 </a:t>
            </a:r>
            <a:r>
              <a:rPr lang="tr-TR" dirty="0"/>
              <a:t>“arası Panelin yapılması </a:t>
            </a:r>
          </a:p>
          <a:p>
            <a:r>
              <a:rPr lang="tr-TR" dirty="0"/>
              <a:t>  Panel konusu 1-</a:t>
            </a:r>
            <a:r>
              <a:rPr lang="tr-TR" b="1" dirty="0"/>
              <a:t>İnsan Odaklı </a:t>
            </a:r>
            <a:r>
              <a:rPr lang="tr-TR" b="1" dirty="0" err="1"/>
              <a:t>Planetree</a:t>
            </a:r>
            <a:r>
              <a:rPr lang="tr-TR" b="1" dirty="0"/>
              <a:t> Akreditasyonu Bakım Kalitesini Artırmada Bir Model Geleceği tasarlarken ve sürdürülebilir bakım için </a:t>
            </a:r>
            <a:endParaRPr lang="tr-TR" dirty="0"/>
          </a:p>
          <a:p>
            <a:r>
              <a:rPr lang="tr-TR" dirty="0"/>
              <a:t>  Panelin 2-</a:t>
            </a:r>
            <a:r>
              <a:rPr lang="tr-TR" b="1" dirty="0"/>
              <a:t>OHSAD Tanıtımında </a:t>
            </a:r>
            <a:r>
              <a:rPr lang="tr-TR" b="1" dirty="0" err="1"/>
              <a:t>organizasyonel</a:t>
            </a:r>
            <a:r>
              <a:rPr lang="tr-TR" b="1" dirty="0"/>
              <a:t> yapının ve vizyonun anlatılması içinde Enstitü Hemşirelik Komitesi’ </a:t>
            </a:r>
            <a:r>
              <a:rPr lang="tr-TR" b="1" dirty="0" err="1"/>
              <a:t>nin</a:t>
            </a:r>
            <a:r>
              <a:rPr lang="tr-TR" b="1" dirty="0"/>
              <a:t> tanıtılması ve 4 yıllık özet faaliyet sunumu </a:t>
            </a:r>
            <a:endParaRPr lang="tr-TR" dirty="0"/>
          </a:p>
          <a:p>
            <a:r>
              <a:rPr lang="tr-TR" dirty="0"/>
              <a:t>  Eğitim Komisyonu </a:t>
            </a:r>
            <a:r>
              <a:rPr lang="tr-TR" b="1" dirty="0"/>
              <a:t>2 eğitim çalışmasına başlaması </a:t>
            </a:r>
            <a:endParaRPr lang="tr-TR" dirty="0"/>
          </a:p>
          <a:p>
            <a:r>
              <a:rPr lang="tr-TR" dirty="0"/>
              <a:t>  1-</a:t>
            </a:r>
            <a:r>
              <a:rPr lang="tr-TR" b="1" dirty="0"/>
              <a:t>Eğitim Hemşireliği Eğitim Katılım Sertifikalı </a:t>
            </a:r>
            <a:r>
              <a:rPr lang="tr-TR" dirty="0"/>
              <a:t>eğitim içerik planının </a:t>
            </a:r>
            <a:r>
              <a:rPr lang="tr-TR" b="1" dirty="0"/>
              <a:t>Doç. Dr. Emine Türkmen , Doç. Dr. Gülhan </a:t>
            </a:r>
            <a:r>
              <a:rPr lang="tr-TR" b="1" dirty="0" err="1"/>
              <a:t>Kaymuk</a:t>
            </a:r>
            <a:r>
              <a:rPr lang="tr-TR" b="1" dirty="0"/>
              <a:t> ve Meryem Yağan </a:t>
            </a:r>
            <a:r>
              <a:rPr lang="tr-TR" dirty="0"/>
              <a:t>tarafından hazırlanması </a:t>
            </a:r>
          </a:p>
          <a:p>
            <a:r>
              <a:rPr lang="tr-TR" dirty="0"/>
              <a:t>  2-</a:t>
            </a:r>
            <a:r>
              <a:rPr lang="tr-TR" b="1" dirty="0"/>
              <a:t>Diyabet Hemşireliği Eğitim Katılım Sertifikalı </a:t>
            </a:r>
            <a:r>
              <a:rPr lang="tr-TR" dirty="0"/>
              <a:t>eğitim içeriğinin </a:t>
            </a:r>
            <a:r>
              <a:rPr lang="tr-TR" b="1" dirty="0"/>
              <a:t>Uzm. </a:t>
            </a:r>
            <a:r>
              <a:rPr lang="tr-TR" b="1" dirty="0" err="1"/>
              <a:t>Aytün</a:t>
            </a:r>
            <a:r>
              <a:rPr lang="tr-TR" b="1" dirty="0"/>
              <a:t> </a:t>
            </a:r>
            <a:r>
              <a:rPr lang="tr-TR" b="1" dirty="0" err="1"/>
              <a:t>Leymun</a:t>
            </a:r>
            <a:r>
              <a:rPr lang="tr-TR" b="1" dirty="0"/>
              <a:t>, Diyabet Derneği </a:t>
            </a:r>
            <a:r>
              <a:rPr lang="tr-TR" dirty="0"/>
              <a:t>tarafından hazırlanması </a:t>
            </a:r>
          </a:p>
          <a:p>
            <a:r>
              <a:rPr lang="tr-TR" dirty="0"/>
              <a:t>  </a:t>
            </a:r>
            <a:r>
              <a:rPr lang="tr-TR" b="1" dirty="0"/>
              <a:t>5 Günlük YBU Hemşireliği Eğitim </a:t>
            </a:r>
            <a:r>
              <a:rPr lang="tr-TR" dirty="0"/>
              <a:t>Programı için analiz sürecinin 2. Toplantıya bırakılması </a:t>
            </a:r>
          </a:p>
          <a:p>
            <a:r>
              <a:rPr lang="tr-TR" dirty="0"/>
              <a:t> </a:t>
            </a:r>
            <a:r>
              <a:rPr lang="tr-TR" b="1" dirty="0"/>
              <a:t>Koç Üniversitesi’ </a:t>
            </a:r>
            <a:r>
              <a:rPr lang="tr-TR" b="1" dirty="0" err="1"/>
              <a:t>nden</a:t>
            </a:r>
            <a:r>
              <a:rPr lang="tr-TR" b="1" dirty="0"/>
              <a:t> gelen ilkyardım kursu, ileri yaşam desteği kursu, </a:t>
            </a:r>
            <a:r>
              <a:rPr lang="tr-TR" b="1" dirty="0" err="1"/>
              <a:t>cpr</a:t>
            </a:r>
            <a:r>
              <a:rPr lang="tr-TR" b="1" dirty="0"/>
              <a:t> kursu için ücret ve saat bilgilerinin </a:t>
            </a:r>
            <a:r>
              <a:rPr lang="tr-TR" dirty="0"/>
              <a:t>öğrenilerek komite ile uygunluk açısından paylaşılması sonrası üniversite ile işbirliği sözleşmesinin yapılması için </a:t>
            </a:r>
            <a:r>
              <a:rPr lang="tr-TR" b="1" dirty="0"/>
              <a:t>Akademik Danışma Kurulu’ </a:t>
            </a:r>
            <a:r>
              <a:rPr lang="tr-TR" b="1" dirty="0" err="1"/>
              <a:t>na</a:t>
            </a:r>
            <a:r>
              <a:rPr lang="tr-TR" b="1" dirty="0"/>
              <a:t> </a:t>
            </a:r>
            <a:r>
              <a:rPr lang="tr-TR" dirty="0"/>
              <a:t>sunulması </a:t>
            </a:r>
          </a:p>
          <a:p>
            <a:endParaRPr lang="tr-TR" dirty="0"/>
          </a:p>
          <a:p>
            <a:pPr marL="0" indent="0">
              <a:buNone/>
            </a:pPr>
            <a:endParaRPr lang="tr-TR" dirty="0"/>
          </a:p>
        </p:txBody>
      </p:sp>
      <p:pic>
        <p:nvPicPr>
          <p:cNvPr id="6" name="Resim 5">
            <a:extLst>
              <a:ext uri="{FF2B5EF4-FFF2-40B4-BE49-F238E27FC236}">
                <a16:creationId xmlns:a16="http://schemas.microsoft.com/office/drawing/2014/main" id="{5434A0A5-A54D-A0D9-854D-2E0F84CAB17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2787" y="81935"/>
            <a:ext cx="717268" cy="575841"/>
          </a:xfrm>
          <a:prstGeom prst="rect">
            <a:avLst/>
          </a:prstGeom>
        </p:spPr>
      </p:pic>
      <p:pic>
        <p:nvPicPr>
          <p:cNvPr id="7" name="Resim 6">
            <a:extLst>
              <a:ext uri="{FF2B5EF4-FFF2-40B4-BE49-F238E27FC236}">
                <a16:creationId xmlns:a16="http://schemas.microsoft.com/office/drawing/2014/main" id="{D7210915-DDAC-91AF-64C1-7B2BB4ECF9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27943" y="81513"/>
            <a:ext cx="717268" cy="576263"/>
          </a:xfrm>
          <a:prstGeom prst="rect">
            <a:avLst/>
          </a:prstGeom>
        </p:spPr>
      </p:pic>
      <p:cxnSp>
        <p:nvCxnSpPr>
          <p:cNvPr id="8" name="Düz Bağlayıcı 7">
            <a:extLst>
              <a:ext uri="{FF2B5EF4-FFF2-40B4-BE49-F238E27FC236}">
                <a16:creationId xmlns:a16="http://schemas.microsoft.com/office/drawing/2014/main" id="{BEB7AFC4-BA52-7B49-9045-BBDE7387D336}"/>
              </a:ext>
            </a:extLst>
          </p:cNvPr>
          <p:cNvCxnSpPr>
            <a:cxnSpLocks/>
          </p:cNvCxnSpPr>
          <p:nvPr/>
        </p:nvCxnSpPr>
        <p:spPr>
          <a:xfrm>
            <a:off x="422787" y="677421"/>
            <a:ext cx="1106246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28CB92DD-79D7-641F-B3EE-EF270AC884C9}"/>
              </a:ext>
            </a:extLst>
          </p:cNvPr>
          <p:cNvSpPr txBox="1"/>
          <p:nvPr/>
        </p:nvSpPr>
        <p:spPr>
          <a:xfrm>
            <a:off x="2033099" y="369644"/>
            <a:ext cx="3108095" cy="307777"/>
          </a:xfrm>
          <a:prstGeom prst="rect">
            <a:avLst/>
          </a:prstGeom>
          <a:noFill/>
        </p:spPr>
        <p:txBody>
          <a:bodyPr wrap="square" rtlCol="0">
            <a:spAutoFit/>
          </a:bodyPr>
          <a:lstStyle/>
          <a:p>
            <a:r>
              <a:rPr lang="tr-TR" sz="1400" dirty="0">
                <a:solidFill>
                  <a:srgbClr val="0070C0"/>
                </a:solidFill>
              </a:rPr>
              <a:t>Hemşirelik Komitesi Faaliyet Raporu</a:t>
            </a:r>
          </a:p>
        </p:txBody>
      </p:sp>
      <p:sp>
        <p:nvSpPr>
          <p:cNvPr id="10" name="Metin kutusu 9">
            <a:extLst>
              <a:ext uri="{FF2B5EF4-FFF2-40B4-BE49-F238E27FC236}">
                <a16:creationId xmlns:a16="http://schemas.microsoft.com/office/drawing/2014/main" id="{FC64E08C-4EA6-AEFF-638C-70C235AFE753}"/>
              </a:ext>
            </a:extLst>
          </p:cNvPr>
          <p:cNvSpPr txBox="1"/>
          <p:nvPr/>
        </p:nvSpPr>
        <p:spPr>
          <a:xfrm>
            <a:off x="10439638" y="81513"/>
            <a:ext cx="1156464" cy="646331"/>
          </a:xfrm>
          <a:prstGeom prst="rect">
            <a:avLst/>
          </a:prstGeom>
          <a:noFill/>
        </p:spPr>
        <p:txBody>
          <a:bodyPr wrap="square" rtlCol="0">
            <a:spAutoFit/>
          </a:bodyPr>
          <a:lstStyle/>
          <a:p>
            <a:r>
              <a:rPr lang="tr-TR" sz="3600" dirty="0">
                <a:solidFill>
                  <a:srgbClr val="0070C0"/>
                </a:solidFill>
              </a:rPr>
              <a:t>2023</a:t>
            </a:r>
          </a:p>
        </p:txBody>
      </p:sp>
      <p:sp>
        <p:nvSpPr>
          <p:cNvPr id="11" name="Metin kutusu 10">
            <a:extLst>
              <a:ext uri="{FF2B5EF4-FFF2-40B4-BE49-F238E27FC236}">
                <a16:creationId xmlns:a16="http://schemas.microsoft.com/office/drawing/2014/main" id="{BDB32EBC-B22B-8226-A518-AB3AA6F9BEA4}"/>
              </a:ext>
            </a:extLst>
          </p:cNvPr>
          <p:cNvSpPr txBox="1"/>
          <p:nvPr/>
        </p:nvSpPr>
        <p:spPr>
          <a:xfrm>
            <a:off x="2033099" y="58394"/>
            <a:ext cx="2886393" cy="584775"/>
          </a:xfrm>
          <a:prstGeom prst="rect">
            <a:avLst/>
          </a:prstGeom>
          <a:noFill/>
        </p:spPr>
        <p:txBody>
          <a:bodyPr wrap="square" rtlCol="0">
            <a:spAutoFit/>
          </a:bodyPr>
          <a:lstStyle/>
          <a:p>
            <a:r>
              <a:rPr lang="tr-TR" dirty="0">
                <a:solidFill>
                  <a:srgbClr val="0070C0"/>
                </a:solidFill>
              </a:rPr>
              <a:t>OHSAD Akademi &amp; Enstitü</a:t>
            </a:r>
            <a:br>
              <a:rPr lang="tr-TR" sz="1400" dirty="0">
                <a:solidFill>
                  <a:srgbClr val="0070C0"/>
                </a:solidFill>
              </a:rPr>
            </a:br>
            <a:endParaRPr lang="tr-TR" sz="1400" spc="400" dirty="0">
              <a:solidFill>
                <a:srgbClr val="0070C0"/>
              </a:solidFill>
            </a:endParaRPr>
          </a:p>
        </p:txBody>
      </p:sp>
    </p:spTree>
    <p:extLst>
      <p:ext uri="{BB962C8B-B14F-4D97-AF65-F5344CB8AC3E}">
        <p14:creationId xmlns:p14="http://schemas.microsoft.com/office/powerpoint/2010/main" val="3951010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9A9E4FDF-63B5-7A0B-1338-0BE4978472F0}"/>
              </a:ext>
            </a:extLst>
          </p:cNvPr>
          <p:cNvPicPr>
            <a:picLocks noGrp="1" noChangeAspect="1"/>
          </p:cNvPicPr>
          <p:nvPr>
            <p:ph idx="1"/>
          </p:nvPr>
        </p:nvPicPr>
        <p:blipFill>
          <a:blip r:embed="rId2"/>
          <a:stretch>
            <a:fillRect/>
          </a:stretch>
        </p:blipFill>
        <p:spPr>
          <a:xfrm>
            <a:off x="-87073" y="3429000"/>
            <a:ext cx="4589033" cy="3425745"/>
          </a:xfrm>
          <a:prstGeom prst="rect">
            <a:avLst/>
          </a:prstGeom>
        </p:spPr>
      </p:pic>
      <p:pic>
        <p:nvPicPr>
          <p:cNvPr id="5" name="Resim 4">
            <a:extLst>
              <a:ext uri="{FF2B5EF4-FFF2-40B4-BE49-F238E27FC236}">
                <a16:creationId xmlns:a16="http://schemas.microsoft.com/office/drawing/2014/main" id="{A7AB8C6F-03CA-A293-15A4-AB9807474EBC}"/>
              </a:ext>
            </a:extLst>
          </p:cNvPr>
          <p:cNvPicPr>
            <a:picLocks noChangeAspect="1"/>
          </p:cNvPicPr>
          <p:nvPr/>
        </p:nvPicPr>
        <p:blipFill>
          <a:blip r:embed="rId3"/>
          <a:stretch>
            <a:fillRect/>
          </a:stretch>
        </p:blipFill>
        <p:spPr>
          <a:xfrm>
            <a:off x="7375965" y="3192810"/>
            <a:ext cx="4714568" cy="3519458"/>
          </a:xfrm>
          <a:prstGeom prst="rect">
            <a:avLst/>
          </a:prstGeom>
        </p:spPr>
      </p:pic>
      <p:pic>
        <p:nvPicPr>
          <p:cNvPr id="7" name="Resim 6">
            <a:extLst>
              <a:ext uri="{FF2B5EF4-FFF2-40B4-BE49-F238E27FC236}">
                <a16:creationId xmlns:a16="http://schemas.microsoft.com/office/drawing/2014/main" id="{8A7BCDB6-C4F4-F9EE-31A8-879AFDA17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9895" y="-26755"/>
            <a:ext cx="6022157" cy="3824041"/>
          </a:xfrm>
          <a:prstGeom prst="rect">
            <a:avLst/>
          </a:prstGeom>
        </p:spPr>
      </p:pic>
    </p:spTree>
    <p:extLst>
      <p:ext uri="{BB962C8B-B14F-4D97-AF65-F5344CB8AC3E}">
        <p14:creationId xmlns:p14="http://schemas.microsoft.com/office/powerpoint/2010/main" val="417629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1169EDE7-4179-6828-FBBE-4F80BCCC9DBC}"/>
              </a:ext>
            </a:extLst>
          </p:cNvPr>
          <p:cNvPicPr>
            <a:picLocks noGrp="1" noChangeAspect="1"/>
          </p:cNvPicPr>
          <p:nvPr>
            <p:ph idx="1"/>
          </p:nvPr>
        </p:nvPicPr>
        <p:blipFill>
          <a:blip r:embed="rId2"/>
          <a:stretch>
            <a:fillRect/>
          </a:stretch>
        </p:blipFill>
        <p:spPr>
          <a:xfrm>
            <a:off x="339213" y="825908"/>
            <a:ext cx="5899355" cy="5899355"/>
          </a:xfrm>
          <a:prstGeom prst="rect">
            <a:avLst/>
          </a:prstGeom>
        </p:spPr>
      </p:pic>
      <p:pic>
        <p:nvPicPr>
          <p:cNvPr id="6" name="Resim 5">
            <a:extLst>
              <a:ext uri="{FF2B5EF4-FFF2-40B4-BE49-F238E27FC236}">
                <a16:creationId xmlns:a16="http://schemas.microsoft.com/office/drawing/2014/main" id="{60110519-7D95-45EA-D264-8DC589C3D0A7}"/>
              </a:ext>
            </a:extLst>
          </p:cNvPr>
          <p:cNvPicPr>
            <a:picLocks noChangeAspect="1"/>
          </p:cNvPicPr>
          <p:nvPr/>
        </p:nvPicPr>
        <p:blipFill>
          <a:blip r:embed="rId3"/>
          <a:stretch>
            <a:fillRect/>
          </a:stretch>
        </p:blipFill>
        <p:spPr>
          <a:xfrm>
            <a:off x="6543368" y="1969375"/>
            <a:ext cx="3102077" cy="3612419"/>
          </a:xfrm>
          <a:prstGeom prst="rect">
            <a:avLst/>
          </a:prstGeom>
        </p:spPr>
      </p:pic>
      <p:pic>
        <p:nvPicPr>
          <p:cNvPr id="8" name="Resim 7">
            <a:extLst>
              <a:ext uri="{FF2B5EF4-FFF2-40B4-BE49-F238E27FC236}">
                <a16:creationId xmlns:a16="http://schemas.microsoft.com/office/drawing/2014/main" id="{F246B64B-3084-85A7-8132-F0185BE2AB2B}"/>
              </a:ext>
            </a:extLst>
          </p:cNvPr>
          <p:cNvPicPr>
            <a:picLocks noChangeAspect="1"/>
          </p:cNvPicPr>
          <p:nvPr/>
        </p:nvPicPr>
        <p:blipFill>
          <a:blip r:embed="rId4"/>
          <a:stretch>
            <a:fillRect/>
          </a:stretch>
        </p:blipFill>
        <p:spPr>
          <a:xfrm>
            <a:off x="6425381" y="235902"/>
            <a:ext cx="4970206" cy="1637908"/>
          </a:xfrm>
          <a:prstGeom prst="rect">
            <a:avLst/>
          </a:prstGeom>
        </p:spPr>
      </p:pic>
      <p:pic>
        <p:nvPicPr>
          <p:cNvPr id="10" name="Resim 9">
            <a:extLst>
              <a:ext uri="{FF2B5EF4-FFF2-40B4-BE49-F238E27FC236}">
                <a16:creationId xmlns:a16="http://schemas.microsoft.com/office/drawing/2014/main" id="{53B5C5F9-8E16-65D2-771E-75A230889891}"/>
              </a:ext>
            </a:extLst>
          </p:cNvPr>
          <p:cNvPicPr>
            <a:picLocks noChangeAspect="1"/>
          </p:cNvPicPr>
          <p:nvPr/>
        </p:nvPicPr>
        <p:blipFill>
          <a:blip r:embed="rId5"/>
          <a:stretch>
            <a:fillRect/>
          </a:stretch>
        </p:blipFill>
        <p:spPr>
          <a:xfrm>
            <a:off x="9696359" y="4098373"/>
            <a:ext cx="2534970" cy="2752253"/>
          </a:xfrm>
          <a:prstGeom prst="rect">
            <a:avLst/>
          </a:prstGeom>
        </p:spPr>
      </p:pic>
    </p:spTree>
    <p:extLst>
      <p:ext uri="{BB962C8B-B14F-4D97-AF65-F5344CB8AC3E}">
        <p14:creationId xmlns:p14="http://schemas.microsoft.com/office/powerpoint/2010/main" val="157205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E3AC3B-F8A1-4CC7-AF3F-C0341BB9F3C8}"/>
              </a:ext>
            </a:extLst>
          </p:cNvPr>
          <p:cNvSpPr>
            <a:spLocks noGrp="1"/>
          </p:cNvSpPr>
          <p:nvPr>
            <p:ph type="title"/>
          </p:nvPr>
        </p:nvSpPr>
        <p:spPr>
          <a:xfrm>
            <a:off x="1359589" y="330781"/>
            <a:ext cx="9325082" cy="743339"/>
          </a:xfrm>
        </p:spPr>
        <p:txBody>
          <a:bodyPr/>
          <a:lstStyle/>
          <a:p>
            <a:r>
              <a:rPr lang="tr-TR" dirty="0">
                <a:solidFill>
                  <a:srgbClr val="0099FF"/>
                </a:solidFill>
              </a:rPr>
              <a:t>OHSAD Akademi Yönetimi ve Danışma Kurulu</a:t>
            </a:r>
          </a:p>
        </p:txBody>
      </p:sp>
      <p:pic>
        <p:nvPicPr>
          <p:cNvPr id="9" name="Resim 8" descr="adam, kişi, takım, işaret içeren bir resim&#10;&#10;Açıklama otomatik olarak oluşturuldu">
            <a:extLst>
              <a:ext uri="{FF2B5EF4-FFF2-40B4-BE49-F238E27FC236}">
                <a16:creationId xmlns:a16="http://schemas.microsoft.com/office/drawing/2014/main" id="{1105C553-B6E2-46F1-A5CC-81324E8EC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175" y="1389223"/>
            <a:ext cx="934617" cy="934617"/>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Resim 10" descr="kişi, adam, takım, kravat içeren bir resim&#10;&#10;Açıklama otomatik olarak oluşturuldu">
            <a:extLst>
              <a:ext uri="{FF2B5EF4-FFF2-40B4-BE49-F238E27FC236}">
                <a16:creationId xmlns:a16="http://schemas.microsoft.com/office/drawing/2014/main" id="{998FE823-0A23-4A22-B71E-9F767C31B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037" y="1401215"/>
            <a:ext cx="934617" cy="934617"/>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Resim 12" descr="metin, kişi, poz içeren bir resim&#10;&#10;Açıklama otomatik olarak oluşturuldu">
            <a:extLst>
              <a:ext uri="{FF2B5EF4-FFF2-40B4-BE49-F238E27FC236}">
                <a16:creationId xmlns:a16="http://schemas.microsoft.com/office/drawing/2014/main" id="{AB0F8DCE-361A-4C69-A10C-3FE8EEA80B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1474" y="1389222"/>
            <a:ext cx="934617" cy="934617"/>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Resim 14" descr="adam, duvar, kişi, takım içeren bir resim&#10;&#10;Açıklama otomatik olarak oluşturuldu">
            <a:extLst>
              <a:ext uri="{FF2B5EF4-FFF2-40B4-BE49-F238E27FC236}">
                <a16:creationId xmlns:a16="http://schemas.microsoft.com/office/drawing/2014/main" id="{228CE5F4-E50D-4BDC-8A7E-46B7FEC894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1957" y="2877837"/>
            <a:ext cx="934617" cy="934617"/>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7" name="Resim 16" descr="kişi, adam, takım, kıyafet içeren bir resim&#10;&#10;Açıklama otomatik olarak oluşturuldu">
            <a:extLst>
              <a:ext uri="{FF2B5EF4-FFF2-40B4-BE49-F238E27FC236}">
                <a16:creationId xmlns:a16="http://schemas.microsoft.com/office/drawing/2014/main" id="{4F0814C1-8D7F-4E54-BF36-EF1766E460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6877" y="2877836"/>
            <a:ext cx="934617" cy="934617"/>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9" name="Resim 18" descr="metin, takım, poz içeren bir resim&#10;&#10;Açıklama otomatik olarak oluşturuldu">
            <a:extLst>
              <a:ext uri="{FF2B5EF4-FFF2-40B4-BE49-F238E27FC236}">
                <a16:creationId xmlns:a16="http://schemas.microsoft.com/office/drawing/2014/main" id="{545F9BC2-4B42-4662-996D-0A0EA5F6DE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1797" y="2877835"/>
            <a:ext cx="934618" cy="934618"/>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1" name="Resim 20" descr="kişi, kıyafet, poz, takım içeren bir resim&#10;&#10;Açıklama otomatik olarak oluşturuldu">
            <a:extLst>
              <a:ext uri="{FF2B5EF4-FFF2-40B4-BE49-F238E27FC236}">
                <a16:creationId xmlns:a16="http://schemas.microsoft.com/office/drawing/2014/main" id="{63577458-C4CB-4F87-B7EA-456694D0FB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66718" y="2877835"/>
            <a:ext cx="934617" cy="934617"/>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3" name="Resim 22" descr="adam, kişi, takım, duvar içeren bir resim&#10;&#10;Açıklama otomatik olarak oluşturuldu">
            <a:extLst>
              <a:ext uri="{FF2B5EF4-FFF2-40B4-BE49-F238E27FC236}">
                <a16:creationId xmlns:a16="http://schemas.microsoft.com/office/drawing/2014/main" id="{311FF9E6-638C-4311-A2A8-79FE6C8FDB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8173" y="4590143"/>
            <a:ext cx="934617" cy="934617"/>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5" name="Resim 24" descr="kişi, bina, adam, açık hava içeren bir resim&#10;&#10;Açıklama otomatik olarak oluşturuldu">
            <a:extLst>
              <a:ext uri="{FF2B5EF4-FFF2-40B4-BE49-F238E27FC236}">
                <a16:creationId xmlns:a16="http://schemas.microsoft.com/office/drawing/2014/main" id="{45657CFB-A123-472E-8FC5-F51BA4F5BE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54824" y="4590143"/>
            <a:ext cx="934617" cy="934617"/>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7" name="Resim 26" descr="kişi, adam, takım, poz içeren bir resim&#10;&#10;Açıklama otomatik olarak oluşturuldu">
            <a:extLst>
              <a:ext uri="{FF2B5EF4-FFF2-40B4-BE49-F238E27FC236}">
                <a16:creationId xmlns:a16="http://schemas.microsoft.com/office/drawing/2014/main" id="{B182DD39-3736-451E-A3C6-1D4D08E088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01474" y="4590143"/>
            <a:ext cx="934617" cy="934617"/>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9" name="Metin kutusu 28">
            <a:extLst>
              <a:ext uri="{FF2B5EF4-FFF2-40B4-BE49-F238E27FC236}">
                <a16:creationId xmlns:a16="http://schemas.microsoft.com/office/drawing/2014/main" id="{7C35FD56-1FBD-485A-B661-BE44B4BF3140}"/>
              </a:ext>
            </a:extLst>
          </p:cNvPr>
          <p:cNvSpPr txBox="1"/>
          <p:nvPr/>
        </p:nvSpPr>
        <p:spPr>
          <a:xfrm>
            <a:off x="2752531" y="2297730"/>
            <a:ext cx="1884783" cy="400110"/>
          </a:xfrm>
          <a:prstGeom prst="rect">
            <a:avLst/>
          </a:prstGeom>
          <a:noFill/>
        </p:spPr>
        <p:txBody>
          <a:bodyPr wrap="square" rtlCol="0">
            <a:spAutoFit/>
          </a:bodyPr>
          <a:lstStyle/>
          <a:p>
            <a:pPr algn="ctr"/>
            <a:r>
              <a:rPr lang="tr-TR" sz="1000" b="1" dirty="0" err="1"/>
              <a:t>MSc</a:t>
            </a:r>
            <a:r>
              <a:rPr lang="tr-TR" sz="1000" b="1" dirty="0"/>
              <a:t>. Dr. Ömer Güzel</a:t>
            </a:r>
            <a:br>
              <a:rPr lang="tr-TR" sz="1000" dirty="0"/>
            </a:br>
            <a:r>
              <a:rPr lang="tr-TR" sz="1000" dirty="0">
                <a:solidFill>
                  <a:schemeClr val="accent4">
                    <a:lumMod val="75000"/>
                  </a:schemeClr>
                </a:solidFill>
              </a:rPr>
              <a:t>OHSAD Akademi Başkanı</a:t>
            </a:r>
          </a:p>
        </p:txBody>
      </p:sp>
      <p:sp>
        <p:nvSpPr>
          <p:cNvPr id="30" name="Metin kutusu 29">
            <a:extLst>
              <a:ext uri="{FF2B5EF4-FFF2-40B4-BE49-F238E27FC236}">
                <a16:creationId xmlns:a16="http://schemas.microsoft.com/office/drawing/2014/main" id="{443ECF17-14F1-4FC9-89D0-E42F96758534}"/>
              </a:ext>
            </a:extLst>
          </p:cNvPr>
          <p:cNvSpPr txBox="1"/>
          <p:nvPr/>
        </p:nvSpPr>
        <p:spPr>
          <a:xfrm>
            <a:off x="4996153" y="2323839"/>
            <a:ext cx="2051957" cy="553998"/>
          </a:xfrm>
          <a:prstGeom prst="rect">
            <a:avLst/>
          </a:prstGeom>
          <a:noFill/>
        </p:spPr>
        <p:txBody>
          <a:bodyPr wrap="square" rtlCol="0">
            <a:spAutoFit/>
          </a:bodyPr>
          <a:lstStyle/>
          <a:p>
            <a:pPr algn="ctr"/>
            <a:r>
              <a:rPr lang="tr-TR" sz="1000" b="1" dirty="0"/>
              <a:t>Hüseyin ÇELİK</a:t>
            </a:r>
            <a:br>
              <a:rPr lang="tr-TR" sz="1000" dirty="0"/>
            </a:br>
            <a:r>
              <a:rPr lang="tr-TR" sz="1000" dirty="0">
                <a:solidFill>
                  <a:schemeClr val="accent4">
                    <a:lumMod val="75000"/>
                  </a:schemeClr>
                </a:solidFill>
              </a:rPr>
              <a:t>OHSAD Akademi Danışma Kurulu Bşk. Yrd.</a:t>
            </a:r>
          </a:p>
        </p:txBody>
      </p:sp>
      <p:sp>
        <p:nvSpPr>
          <p:cNvPr id="31" name="Metin kutusu 30">
            <a:extLst>
              <a:ext uri="{FF2B5EF4-FFF2-40B4-BE49-F238E27FC236}">
                <a16:creationId xmlns:a16="http://schemas.microsoft.com/office/drawing/2014/main" id="{A5C2CBFD-BCC4-44B0-A200-1AD764E0784A}"/>
              </a:ext>
            </a:extLst>
          </p:cNvPr>
          <p:cNvSpPr txBox="1"/>
          <p:nvPr/>
        </p:nvSpPr>
        <p:spPr>
          <a:xfrm>
            <a:off x="7426390" y="2335832"/>
            <a:ext cx="1913553" cy="553998"/>
          </a:xfrm>
          <a:prstGeom prst="rect">
            <a:avLst/>
          </a:prstGeom>
          <a:noFill/>
        </p:spPr>
        <p:txBody>
          <a:bodyPr wrap="square" rtlCol="0">
            <a:spAutoFit/>
          </a:bodyPr>
          <a:lstStyle/>
          <a:p>
            <a:pPr algn="ctr"/>
            <a:r>
              <a:rPr lang="tr-TR" sz="1000" b="1" dirty="0"/>
              <a:t>Uzm. Güler TOSUNOĞLU</a:t>
            </a:r>
            <a:br>
              <a:rPr lang="tr-TR" sz="1000" dirty="0"/>
            </a:br>
            <a:r>
              <a:rPr lang="tr-TR" sz="1000" dirty="0">
                <a:solidFill>
                  <a:schemeClr val="accent4">
                    <a:lumMod val="75000"/>
                  </a:schemeClr>
                </a:solidFill>
              </a:rPr>
              <a:t>OHSAD Akademi &amp; Enstitü Koordinatörü</a:t>
            </a:r>
          </a:p>
        </p:txBody>
      </p:sp>
      <p:sp>
        <p:nvSpPr>
          <p:cNvPr id="32" name="Metin kutusu 31">
            <a:extLst>
              <a:ext uri="{FF2B5EF4-FFF2-40B4-BE49-F238E27FC236}">
                <a16:creationId xmlns:a16="http://schemas.microsoft.com/office/drawing/2014/main" id="{A28D61D7-C2C0-429D-AD72-032C337394B2}"/>
              </a:ext>
            </a:extLst>
          </p:cNvPr>
          <p:cNvSpPr txBox="1"/>
          <p:nvPr/>
        </p:nvSpPr>
        <p:spPr>
          <a:xfrm>
            <a:off x="6306714" y="3856148"/>
            <a:ext cx="1884783" cy="553998"/>
          </a:xfrm>
          <a:prstGeom prst="rect">
            <a:avLst/>
          </a:prstGeom>
          <a:noFill/>
        </p:spPr>
        <p:txBody>
          <a:bodyPr wrap="square" rtlCol="0">
            <a:spAutoFit/>
          </a:bodyPr>
          <a:lstStyle/>
          <a:p>
            <a:pPr algn="ctr"/>
            <a:r>
              <a:rPr lang="tr-TR" sz="1000" b="1" dirty="0"/>
              <a:t>Dr. Tarkan DİZDAR</a:t>
            </a:r>
            <a:br>
              <a:rPr lang="tr-TR" sz="1000" dirty="0"/>
            </a:br>
            <a:r>
              <a:rPr lang="tr-TR" sz="1000" dirty="0">
                <a:solidFill>
                  <a:schemeClr val="accent4">
                    <a:lumMod val="75000"/>
                  </a:schemeClr>
                </a:solidFill>
              </a:rPr>
              <a:t>OHSAD Akademi Danışma Kurulu Üyesi</a:t>
            </a:r>
          </a:p>
        </p:txBody>
      </p:sp>
      <p:sp>
        <p:nvSpPr>
          <p:cNvPr id="33" name="Metin kutusu 32">
            <a:extLst>
              <a:ext uri="{FF2B5EF4-FFF2-40B4-BE49-F238E27FC236}">
                <a16:creationId xmlns:a16="http://schemas.microsoft.com/office/drawing/2014/main" id="{2FC4ED4D-B879-423A-B2D5-DFA9239206AD}"/>
              </a:ext>
            </a:extLst>
          </p:cNvPr>
          <p:cNvSpPr txBox="1"/>
          <p:nvPr/>
        </p:nvSpPr>
        <p:spPr>
          <a:xfrm>
            <a:off x="3921793" y="3856148"/>
            <a:ext cx="1884783" cy="553998"/>
          </a:xfrm>
          <a:prstGeom prst="rect">
            <a:avLst/>
          </a:prstGeom>
          <a:noFill/>
        </p:spPr>
        <p:txBody>
          <a:bodyPr wrap="square" rtlCol="0">
            <a:spAutoFit/>
          </a:bodyPr>
          <a:lstStyle/>
          <a:p>
            <a:pPr algn="ctr"/>
            <a:r>
              <a:rPr lang="tr-TR" sz="1000" b="1" dirty="0"/>
              <a:t>Prof. Dr. Haluk ÖZSARI</a:t>
            </a:r>
            <a:br>
              <a:rPr lang="tr-TR" sz="1000" dirty="0"/>
            </a:br>
            <a:r>
              <a:rPr lang="tr-TR" sz="1000" dirty="0">
                <a:solidFill>
                  <a:schemeClr val="accent4">
                    <a:lumMod val="75000"/>
                  </a:schemeClr>
                </a:solidFill>
              </a:rPr>
              <a:t>OHSAD Akademi Danışma Kurulu Üyesi</a:t>
            </a:r>
          </a:p>
        </p:txBody>
      </p:sp>
      <p:sp>
        <p:nvSpPr>
          <p:cNvPr id="34" name="Metin kutusu 33">
            <a:extLst>
              <a:ext uri="{FF2B5EF4-FFF2-40B4-BE49-F238E27FC236}">
                <a16:creationId xmlns:a16="http://schemas.microsoft.com/office/drawing/2014/main" id="{A2DD5DDF-74EB-49AD-9C96-754412AC720F}"/>
              </a:ext>
            </a:extLst>
          </p:cNvPr>
          <p:cNvSpPr txBox="1"/>
          <p:nvPr/>
        </p:nvSpPr>
        <p:spPr>
          <a:xfrm>
            <a:off x="1536873" y="3856148"/>
            <a:ext cx="1884783" cy="553998"/>
          </a:xfrm>
          <a:prstGeom prst="rect">
            <a:avLst/>
          </a:prstGeom>
          <a:noFill/>
        </p:spPr>
        <p:txBody>
          <a:bodyPr wrap="square" rtlCol="0">
            <a:spAutoFit/>
          </a:bodyPr>
          <a:lstStyle/>
          <a:p>
            <a:pPr algn="ctr"/>
            <a:r>
              <a:rPr lang="tr-TR" sz="1000" b="1" dirty="0"/>
              <a:t>Dr. Uğur BARAN</a:t>
            </a:r>
            <a:br>
              <a:rPr lang="tr-TR" sz="1000" dirty="0"/>
            </a:br>
            <a:r>
              <a:rPr lang="tr-TR" sz="1000" dirty="0">
                <a:solidFill>
                  <a:schemeClr val="accent4">
                    <a:lumMod val="75000"/>
                  </a:schemeClr>
                </a:solidFill>
              </a:rPr>
              <a:t>OHSAD Akademi Danışma Kurulu Üyesi</a:t>
            </a:r>
          </a:p>
        </p:txBody>
      </p:sp>
      <p:sp>
        <p:nvSpPr>
          <p:cNvPr id="35" name="Metin kutusu 34">
            <a:extLst>
              <a:ext uri="{FF2B5EF4-FFF2-40B4-BE49-F238E27FC236}">
                <a16:creationId xmlns:a16="http://schemas.microsoft.com/office/drawing/2014/main" id="{4597A49C-FFFC-4D64-A901-E1862E5BDCF6}"/>
              </a:ext>
            </a:extLst>
          </p:cNvPr>
          <p:cNvSpPr txBox="1"/>
          <p:nvPr/>
        </p:nvSpPr>
        <p:spPr>
          <a:xfrm>
            <a:off x="8691634" y="3856148"/>
            <a:ext cx="1884783" cy="553998"/>
          </a:xfrm>
          <a:prstGeom prst="rect">
            <a:avLst/>
          </a:prstGeom>
          <a:noFill/>
        </p:spPr>
        <p:txBody>
          <a:bodyPr wrap="square" rtlCol="0">
            <a:spAutoFit/>
          </a:bodyPr>
          <a:lstStyle/>
          <a:p>
            <a:pPr algn="ctr"/>
            <a:r>
              <a:rPr lang="tr-TR" sz="1000" b="1" dirty="0"/>
              <a:t>Prof. Dr. Haydar SUR</a:t>
            </a:r>
            <a:br>
              <a:rPr lang="tr-TR" sz="1000" dirty="0"/>
            </a:br>
            <a:r>
              <a:rPr lang="tr-TR" sz="1000" dirty="0">
                <a:solidFill>
                  <a:schemeClr val="accent4">
                    <a:lumMod val="75000"/>
                  </a:schemeClr>
                </a:solidFill>
              </a:rPr>
              <a:t>OHSAD Akademi Danışma Kurulu Üyesi</a:t>
            </a:r>
          </a:p>
        </p:txBody>
      </p:sp>
      <p:sp>
        <p:nvSpPr>
          <p:cNvPr id="36" name="Metin kutusu 35">
            <a:extLst>
              <a:ext uri="{FF2B5EF4-FFF2-40B4-BE49-F238E27FC236}">
                <a16:creationId xmlns:a16="http://schemas.microsoft.com/office/drawing/2014/main" id="{4C729EC6-B37B-4619-949E-EFDB5A13BA8B}"/>
              </a:ext>
            </a:extLst>
          </p:cNvPr>
          <p:cNvSpPr txBox="1"/>
          <p:nvPr/>
        </p:nvSpPr>
        <p:spPr>
          <a:xfrm>
            <a:off x="2733089" y="5566484"/>
            <a:ext cx="1884783" cy="553998"/>
          </a:xfrm>
          <a:prstGeom prst="rect">
            <a:avLst/>
          </a:prstGeom>
          <a:noFill/>
        </p:spPr>
        <p:txBody>
          <a:bodyPr wrap="square" rtlCol="0">
            <a:spAutoFit/>
          </a:bodyPr>
          <a:lstStyle/>
          <a:p>
            <a:pPr algn="ctr"/>
            <a:r>
              <a:rPr lang="tr-TR" sz="1000" b="1" dirty="0"/>
              <a:t>Dr. Hasan KUŞ</a:t>
            </a:r>
            <a:br>
              <a:rPr lang="tr-TR" sz="1000" dirty="0"/>
            </a:br>
            <a:r>
              <a:rPr lang="tr-TR" sz="1000" dirty="0">
                <a:solidFill>
                  <a:schemeClr val="accent4">
                    <a:lumMod val="75000"/>
                  </a:schemeClr>
                </a:solidFill>
              </a:rPr>
              <a:t>OHSAD Akademi Danışma Kurulu Üyesi</a:t>
            </a:r>
          </a:p>
        </p:txBody>
      </p:sp>
      <p:sp>
        <p:nvSpPr>
          <p:cNvPr id="37" name="Metin kutusu 36">
            <a:extLst>
              <a:ext uri="{FF2B5EF4-FFF2-40B4-BE49-F238E27FC236}">
                <a16:creationId xmlns:a16="http://schemas.microsoft.com/office/drawing/2014/main" id="{2B9D1F8F-5FFC-4879-B10B-601CCA89496D}"/>
              </a:ext>
            </a:extLst>
          </p:cNvPr>
          <p:cNvSpPr txBox="1"/>
          <p:nvPr/>
        </p:nvSpPr>
        <p:spPr>
          <a:xfrm>
            <a:off x="5079739" y="5566484"/>
            <a:ext cx="1884783" cy="553998"/>
          </a:xfrm>
          <a:prstGeom prst="rect">
            <a:avLst/>
          </a:prstGeom>
          <a:noFill/>
        </p:spPr>
        <p:txBody>
          <a:bodyPr wrap="square" rtlCol="0">
            <a:spAutoFit/>
          </a:bodyPr>
          <a:lstStyle/>
          <a:p>
            <a:pPr algn="ctr"/>
            <a:r>
              <a:rPr lang="tr-TR" sz="1000" b="1" dirty="0"/>
              <a:t>Dr. Levent YİĞİT</a:t>
            </a:r>
            <a:br>
              <a:rPr lang="tr-TR" sz="1000" dirty="0"/>
            </a:br>
            <a:r>
              <a:rPr lang="tr-TR" sz="1000" dirty="0">
                <a:solidFill>
                  <a:schemeClr val="accent4">
                    <a:lumMod val="75000"/>
                  </a:schemeClr>
                </a:solidFill>
              </a:rPr>
              <a:t>OHSAD Akademi Danışma Kurulu Üyesi</a:t>
            </a:r>
          </a:p>
        </p:txBody>
      </p:sp>
      <p:sp>
        <p:nvSpPr>
          <p:cNvPr id="38" name="Metin kutusu 37">
            <a:extLst>
              <a:ext uri="{FF2B5EF4-FFF2-40B4-BE49-F238E27FC236}">
                <a16:creationId xmlns:a16="http://schemas.microsoft.com/office/drawing/2014/main" id="{B0A76F34-0EFB-4554-88B8-3DE87599DCA4}"/>
              </a:ext>
            </a:extLst>
          </p:cNvPr>
          <p:cNvSpPr txBox="1"/>
          <p:nvPr/>
        </p:nvSpPr>
        <p:spPr>
          <a:xfrm>
            <a:off x="7440774" y="5608280"/>
            <a:ext cx="1884783" cy="553998"/>
          </a:xfrm>
          <a:prstGeom prst="rect">
            <a:avLst/>
          </a:prstGeom>
          <a:noFill/>
        </p:spPr>
        <p:txBody>
          <a:bodyPr wrap="square" rtlCol="0">
            <a:spAutoFit/>
          </a:bodyPr>
          <a:lstStyle/>
          <a:p>
            <a:pPr algn="ctr"/>
            <a:r>
              <a:rPr lang="tr-TR" sz="1000" b="1" dirty="0"/>
              <a:t>Dr. Cengiz GÜL</a:t>
            </a:r>
            <a:br>
              <a:rPr lang="tr-TR" sz="1000" dirty="0"/>
            </a:br>
            <a:r>
              <a:rPr lang="tr-TR" sz="1000" dirty="0">
                <a:solidFill>
                  <a:schemeClr val="accent4">
                    <a:lumMod val="75000"/>
                  </a:schemeClr>
                </a:solidFill>
              </a:rPr>
              <a:t>OHSAD Akademi Danışma Kurulu Üyesi</a:t>
            </a:r>
          </a:p>
        </p:txBody>
      </p:sp>
    </p:spTree>
    <p:extLst>
      <p:ext uri="{BB962C8B-B14F-4D97-AF65-F5344CB8AC3E}">
        <p14:creationId xmlns:p14="http://schemas.microsoft.com/office/powerpoint/2010/main" val="32796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takım, kişi, adam içeren bir resim&#10;&#10;Açıklama otomatik olarak oluşturuldu">
            <a:extLst>
              <a:ext uri="{FF2B5EF4-FFF2-40B4-BE49-F238E27FC236}">
                <a16:creationId xmlns:a16="http://schemas.microsoft.com/office/drawing/2014/main" id="{A1EC3FEE-8A5B-429E-91A9-7089AE7B06DB}"/>
              </a:ext>
            </a:extLst>
          </p:cNvPr>
          <p:cNvPicPr>
            <a:picLocks noChangeAspect="1"/>
          </p:cNvPicPr>
          <p:nvPr/>
        </p:nvPicPr>
        <p:blipFill rotWithShape="1">
          <a:blip r:embed="rId2">
            <a:extLst>
              <a:ext uri="{28A0092B-C50C-407E-A947-70E740481C1C}">
                <a14:useLocalDpi xmlns:a14="http://schemas.microsoft.com/office/drawing/2010/main" val="0"/>
              </a:ext>
            </a:extLst>
          </a:blip>
          <a:srcRect l="4793" r="4298" b="26618"/>
          <a:stretch/>
        </p:blipFill>
        <p:spPr>
          <a:xfrm>
            <a:off x="0" y="83129"/>
            <a:ext cx="5270824" cy="6700226"/>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Başlık 1">
            <a:extLst>
              <a:ext uri="{FF2B5EF4-FFF2-40B4-BE49-F238E27FC236}">
                <a16:creationId xmlns:a16="http://schemas.microsoft.com/office/drawing/2014/main" id="{75D576DA-C17D-4758-9FCC-7608BC1E0179}"/>
              </a:ext>
            </a:extLst>
          </p:cNvPr>
          <p:cNvSpPr>
            <a:spLocks noGrp="1"/>
          </p:cNvSpPr>
          <p:nvPr>
            <p:ph type="ctrTitle"/>
          </p:nvPr>
        </p:nvSpPr>
        <p:spPr>
          <a:xfrm>
            <a:off x="5494862" y="-221671"/>
            <a:ext cx="4677838" cy="1184472"/>
          </a:xfrm>
        </p:spPr>
        <p:txBody>
          <a:bodyPr>
            <a:normAutofit/>
          </a:bodyPr>
          <a:lstStyle/>
          <a:p>
            <a:pPr algn="ctr"/>
            <a:r>
              <a:rPr lang="tr-TR" sz="2400" dirty="0">
                <a:solidFill>
                  <a:srgbClr val="0070C0"/>
                </a:solidFill>
              </a:rPr>
              <a:t>OHSAD Başkanı Mesajı</a:t>
            </a:r>
          </a:p>
        </p:txBody>
      </p:sp>
      <p:sp>
        <p:nvSpPr>
          <p:cNvPr id="3" name="Alt Başlık 2">
            <a:extLst>
              <a:ext uri="{FF2B5EF4-FFF2-40B4-BE49-F238E27FC236}">
                <a16:creationId xmlns:a16="http://schemas.microsoft.com/office/drawing/2014/main" id="{7B156AC2-A9DB-413E-8C86-67A0BECAA0FE}"/>
              </a:ext>
            </a:extLst>
          </p:cNvPr>
          <p:cNvSpPr>
            <a:spLocks noGrp="1"/>
          </p:cNvSpPr>
          <p:nvPr>
            <p:ph type="subTitle" idx="1"/>
          </p:nvPr>
        </p:nvSpPr>
        <p:spPr>
          <a:xfrm>
            <a:off x="5147297" y="1396025"/>
            <a:ext cx="5025403" cy="5387330"/>
          </a:xfrm>
        </p:spPr>
        <p:txBody>
          <a:bodyPr>
            <a:normAutofit fontScale="70000" lnSpcReduction="20000"/>
          </a:bodyPr>
          <a:lstStyle/>
          <a:p>
            <a:pPr algn="just"/>
            <a:r>
              <a:rPr lang="tr-TR" b="0" i="0"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Özel Hastaneler ve Sağlık Kuruluşları Derneği ülkemizde özel sağlık sektörünün en güçlü sesi olarak hizmet sunmak misyonu ile çalışmalarını sürdürmektedir.</a:t>
            </a:r>
          </a:p>
          <a:p>
            <a:pPr algn="just"/>
            <a:r>
              <a:rPr lang="tr-TR" b="0" i="0"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Ana hedefimiz etkili, verimli ve kaliteli sağlık hizmet sunumu sağlayarak, hem ülkenin kıt sağlık kaynaklarını en iyi şekilde kullanılmasını sağlamak, hem de sağlık sektörünün geliştirilmesi yoluyla toplumun sağlık düzeyinin arttırılmasına yardımcı olmaktır. Hedefe varmanın yolu, üyelerimizin verdiği güçle ülkemizde sağlık sektöründe yaşanan değişimlerin doğru bir zemine oturtulmasını sağlamaktan geçmektedir.</a:t>
            </a:r>
          </a:p>
          <a:p>
            <a:pPr algn="just"/>
            <a:r>
              <a:rPr lang="tr-TR" b="0" i="0"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Bunu başarabilmenin yollarından biri de sürekli gelişen ve büyüyen sektörümüzde hem mevcut çalışanların gelişmeleri takip etmesi hem de daha fazla kalifiye eleman yetişmesi için eğitim çalışmaları düzenlenmesidir.                                                     </a:t>
            </a:r>
          </a:p>
          <a:p>
            <a:pPr algn="just"/>
            <a:r>
              <a:rPr lang="tr-TR" b="0" i="0"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Derneğimizce bu amaçla OHSAD Akademi faaliyet geçirilmiştir. Sağlık Hizmeti Sunumu, Sağlık Finansmanı ve Sağlık Meslekleri konularında özel sektörün ihtiyaç duyduğu eğitimlerin, OHSAD Akademi tarafından Üniversite, Meslek Kuruluşları, Kamu Kuruluşları ve Sektör Uzmanları ile işbirlikleri içerisinde ücretli ve ücretsiz olarak hayata geçirerek, sektörün ve profesyonellerin gelişiminde sorumluluk almak ve katkı sağlamanın bu amaca katkıda bulunacağına ve bu girişimimizin sektörümüz için faydalı olacağına inanıyoruz.</a:t>
            </a:r>
          </a:p>
          <a:p>
            <a:pPr algn="just"/>
            <a:r>
              <a:rPr lang="tr-TR" b="0" i="0"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Her şey, daha sağlıklı bir toplum, sürekli gelişen bir sektör ve tüm hedefleri yakalamış bir Türkiye içindir.</a:t>
            </a:r>
          </a:p>
          <a:p>
            <a:pPr>
              <a:spcBef>
                <a:spcPts val="0"/>
              </a:spcBef>
            </a:pPr>
            <a:endParaRPr lang="tr-TR" sz="2300" dirty="0">
              <a:solidFill>
                <a:schemeClr val="tx2"/>
              </a:solidFill>
            </a:endParaRPr>
          </a:p>
          <a:p>
            <a:pPr>
              <a:spcBef>
                <a:spcPts val="0"/>
              </a:spcBef>
            </a:pPr>
            <a:r>
              <a:rPr lang="tr-TR" sz="2300" dirty="0">
                <a:solidFill>
                  <a:schemeClr val="tx2"/>
                </a:solidFill>
              </a:rPr>
              <a:t>Dr. Reşat BAHAT</a:t>
            </a:r>
          </a:p>
          <a:p>
            <a:pPr>
              <a:spcBef>
                <a:spcPts val="0"/>
              </a:spcBef>
            </a:pPr>
            <a:r>
              <a:rPr lang="tr-TR" sz="2300" dirty="0">
                <a:solidFill>
                  <a:schemeClr val="tx2"/>
                </a:solidFill>
              </a:rPr>
              <a:t>OHSAD Başkanı</a:t>
            </a:r>
          </a:p>
        </p:txBody>
      </p:sp>
    </p:spTree>
    <p:extLst>
      <p:ext uri="{BB962C8B-B14F-4D97-AF65-F5344CB8AC3E}">
        <p14:creationId xmlns:p14="http://schemas.microsoft.com/office/powerpoint/2010/main" val="206912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9">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Metin Yer Tutucusu 2">
            <a:extLst>
              <a:ext uri="{FF2B5EF4-FFF2-40B4-BE49-F238E27FC236}">
                <a16:creationId xmlns:a16="http://schemas.microsoft.com/office/drawing/2014/main" id="{236DD9D8-0095-43C0-AD23-420EFCB0A20E}"/>
              </a:ext>
            </a:extLst>
          </p:cNvPr>
          <p:cNvSpPr>
            <a:spLocks noGrp="1"/>
          </p:cNvSpPr>
          <p:nvPr>
            <p:ph type="body" idx="1"/>
          </p:nvPr>
        </p:nvSpPr>
        <p:spPr>
          <a:xfrm>
            <a:off x="5020472" y="1703355"/>
            <a:ext cx="5187218" cy="5294604"/>
          </a:xfrm>
        </p:spPr>
        <p:txBody>
          <a:bodyPr vert="horz" lIns="91440" tIns="45720" rIns="91440" bIns="45720" rtlCol="0">
            <a:normAutofit fontScale="77500" lnSpcReduction="20000"/>
          </a:bodyPr>
          <a:lstStyle/>
          <a:p>
            <a:pPr algn="just">
              <a:lnSpc>
                <a:spcPct val="107000"/>
              </a:lnSpc>
              <a:spcBef>
                <a:spcPts val="600"/>
              </a:spcBef>
            </a:pPr>
            <a:r>
              <a:rPr lang="tr-TR" dirty="0">
                <a:solidFill>
                  <a:srgbClr val="FF0000"/>
                </a:solidFill>
                <a:effectLst/>
                <a:latin typeface="Tahoma" panose="020B0604030504040204" pitchFamily="34" charset="0"/>
                <a:ea typeface="Tahoma" panose="020B0604030504040204" pitchFamily="34" charset="0"/>
                <a:cs typeface="Tahoma" panose="020B0604030504040204" pitchFamily="34" charset="0"/>
              </a:rPr>
              <a:t>2018 Yılında kurulan </a:t>
            </a:r>
            <a:r>
              <a:rPr lang="tr-TR"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OHSAD Akademi'nin amacı</a:t>
            </a:r>
            <a:r>
              <a:rPr lang="tr-TR"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dirty="0">
                <a:solidFill>
                  <a:srgbClr val="FF0000"/>
                </a:solidFill>
                <a:effectLst/>
                <a:latin typeface="Tahoma" panose="020B0604030504040204" pitchFamily="34" charset="0"/>
                <a:ea typeface="Tahoma" panose="020B0604030504040204" pitchFamily="34" charset="0"/>
                <a:cs typeface="Tahoma" panose="020B0604030504040204" pitchFamily="34" charset="0"/>
              </a:rPr>
              <a:t>Sağlık sektöründe profesyonellerin gelişimine eğitimlerle katkı sağlamaktadır. </a:t>
            </a:r>
            <a:endParaRPr lang="tr-TR"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Bef>
                <a:spcPts val="600"/>
              </a:spcBef>
            </a:pPr>
            <a:r>
              <a:rPr lang="tr-TR" dirty="0">
                <a:effectLst/>
                <a:latin typeface="Tahoma" panose="020B0604030504040204" pitchFamily="34" charset="0"/>
                <a:ea typeface="Tahoma" panose="020B0604030504040204" pitchFamily="34" charset="0"/>
                <a:cs typeface="Tahoma" panose="020B0604030504040204" pitchFamily="34" charset="0"/>
              </a:rPr>
              <a:t>OHSAD Akademi, kuruluşundan beri alanında uzman akademisyenler, sektör profesyonelleri, hastane yöneticileri ve paydaşlardan oluşan eğitmen kadroları ile eğitimler düzenlemektedir.</a:t>
            </a:r>
          </a:p>
          <a:p>
            <a:pPr algn="just">
              <a:lnSpc>
                <a:spcPct val="107000"/>
              </a:lnSpc>
              <a:spcBef>
                <a:spcPts val="600"/>
              </a:spcBef>
            </a:pPr>
            <a:r>
              <a:rPr lang="tr-TR" dirty="0">
                <a:effectLst/>
                <a:latin typeface="Tahoma" panose="020B0604030504040204" pitchFamily="34" charset="0"/>
                <a:ea typeface="Tahoma" panose="020B0604030504040204" pitchFamily="34" charset="0"/>
                <a:cs typeface="Tahoma" panose="020B0604030504040204" pitchFamily="34" charset="0"/>
              </a:rPr>
              <a:t>Akademi Danışma Kurulumuz Sektörümüzün beklenti ve ihtiyaçlarına yönelik eğitim konularını belirlemekte, dönemsel eğitim programları hazırlanmaktadır. Katılımcılardan alınan geri bildirim ve anket sonuçları yol gösterici </a:t>
            </a:r>
            <a:r>
              <a:rPr lang="tr-TR" dirty="0" err="1">
                <a:effectLst/>
                <a:latin typeface="Tahoma" panose="020B0604030504040204" pitchFamily="34" charset="0"/>
                <a:ea typeface="Tahoma" panose="020B0604030504040204" pitchFamily="34" charset="0"/>
                <a:cs typeface="Tahoma" panose="020B0604030504040204" pitchFamily="34" charset="0"/>
              </a:rPr>
              <a:t>omaktadır</a:t>
            </a:r>
            <a:r>
              <a:rPr lang="tr-TR"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Bef>
                <a:spcPts val="600"/>
              </a:spcBef>
            </a:pPr>
            <a:r>
              <a:rPr lang="tr-TR" dirty="0">
                <a:effectLst/>
                <a:latin typeface="Tahoma" panose="020B0604030504040204" pitchFamily="34" charset="0"/>
                <a:ea typeface="Tahoma" panose="020B0604030504040204" pitchFamily="34" charset="0"/>
                <a:cs typeface="Tahoma" panose="020B0604030504040204" pitchFamily="34" charset="0"/>
              </a:rPr>
              <a:t>Dört yıl içerisinde hazırlanan programlarda katılımcılara toplam 1300 adet sertifika verilmiştir.</a:t>
            </a:r>
          </a:p>
          <a:p>
            <a:pPr algn="just">
              <a:lnSpc>
                <a:spcPct val="107000"/>
              </a:lnSpc>
              <a:spcBef>
                <a:spcPts val="600"/>
              </a:spcBef>
            </a:pPr>
            <a:r>
              <a:rPr lang="tr-TR" dirty="0">
                <a:effectLst/>
                <a:latin typeface="Tahoma" panose="020B0604030504040204" pitchFamily="34" charset="0"/>
                <a:ea typeface="Tahoma" panose="020B0604030504040204" pitchFamily="34" charset="0"/>
                <a:cs typeface="Tahoma" panose="020B0604030504040204" pitchFamily="34" charset="0"/>
              </a:rPr>
              <a:t>OHSAD üyelerinin özel indirim ve ücretsiz eğitim alma kontenjanları bulunmaktadır.</a:t>
            </a:r>
          </a:p>
          <a:p>
            <a:pPr algn="just">
              <a:lnSpc>
                <a:spcPct val="107000"/>
              </a:lnSpc>
              <a:spcBef>
                <a:spcPts val="600"/>
              </a:spcBef>
            </a:pPr>
            <a:r>
              <a:rPr lang="tr-TR" dirty="0">
                <a:effectLst/>
                <a:latin typeface="Tahoma" panose="020B0604030504040204" pitchFamily="34" charset="0"/>
                <a:ea typeface="Tahoma" panose="020B0604030504040204" pitchFamily="34" charset="0"/>
                <a:cs typeface="Tahoma" panose="020B0604030504040204" pitchFamily="34" charset="0"/>
              </a:rPr>
              <a:t>OHSAD AKADEMİ sağlık sektörünün geleceğine yönelik konulara da ağırlık veren eğitimler planlamaktadır. OHSAD ENSTİTÜ bünyesinde çalışma grupları faaliyet göstermektedir.</a:t>
            </a:r>
          </a:p>
          <a:p>
            <a:pPr algn="just">
              <a:lnSpc>
                <a:spcPct val="107000"/>
              </a:lnSpc>
              <a:spcBef>
                <a:spcPts val="600"/>
              </a:spcBef>
            </a:pPr>
            <a:r>
              <a:rPr lang="tr-TR" dirty="0">
                <a:effectLst/>
                <a:latin typeface="Tahoma" panose="020B0604030504040204" pitchFamily="34" charset="0"/>
                <a:ea typeface="Tahoma" panose="020B0604030504040204" pitchFamily="34" charset="0"/>
                <a:cs typeface="Tahoma" panose="020B0604030504040204" pitchFamily="34" charset="0"/>
              </a:rPr>
              <a:t>Sağlık sektöründe gelecek nesillerin gelişimine katkı sağlamak öncelikli hedefimizdir.</a:t>
            </a:r>
          </a:p>
          <a:p>
            <a:pPr algn="r">
              <a:lnSpc>
                <a:spcPct val="107000"/>
              </a:lnSpc>
              <a:spcBef>
                <a:spcPts val="0"/>
              </a:spcBef>
            </a:pPr>
            <a:endParaRPr lang="tr-TR" sz="1800" b="1" dirty="0">
              <a:solidFill>
                <a:schemeClr val="tx2"/>
              </a:solidFill>
              <a:effectLst/>
              <a:ea typeface="Tahoma" panose="020B0604030504040204" pitchFamily="34" charset="0"/>
              <a:cs typeface="Tahoma" panose="020B0604030504040204" pitchFamily="34" charset="0"/>
            </a:endParaRPr>
          </a:p>
          <a:p>
            <a:pPr algn="r">
              <a:lnSpc>
                <a:spcPct val="107000"/>
              </a:lnSpc>
              <a:spcBef>
                <a:spcPts val="0"/>
              </a:spcBef>
            </a:pPr>
            <a:r>
              <a:rPr lang="tr-TR" sz="2100" dirty="0">
                <a:solidFill>
                  <a:schemeClr val="tx2"/>
                </a:solidFill>
                <a:effectLst/>
                <a:ea typeface="Tahoma" panose="020B0604030504040204" pitchFamily="34" charset="0"/>
                <a:cs typeface="Tahoma" panose="020B0604030504040204" pitchFamily="34" charset="0"/>
              </a:rPr>
              <a:t>MSC. Dr. Ömer Güzel</a:t>
            </a:r>
            <a:br>
              <a:rPr lang="tr-TR" sz="2100" dirty="0">
                <a:solidFill>
                  <a:schemeClr val="tx2"/>
                </a:solidFill>
                <a:effectLst/>
                <a:ea typeface="Tahoma" panose="020B0604030504040204" pitchFamily="34" charset="0"/>
                <a:cs typeface="Tahoma" panose="020B0604030504040204" pitchFamily="34" charset="0"/>
              </a:rPr>
            </a:br>
            <a:r>
              <a:rPr lang="tr-TR" sz="2100" dirty="0">
                <a:solidFill>
                  <a:schemeClr val="tx2"/>
                </a:solidFill>
                <a:effectLst/>
                <a:ea typeface="Tahoma" panose="020B0604030504040204" pitchFamily="34" charset="0"/>
                <a:cs typeface="Tahoma" panose="020B0604030504040204" pitchFamily="34" charset="0"/>
              </a:rPr>
              <a:t>OHSAD Akademi Başkanı</a:t>
            </a:r>
            <a:br>
              <a:rPr lang="tr-TR" sz="2100" dirty="0">
                <a:solidFill>
                  <a:schemeClr val="tx2"/>
                </a:solidFill>
                <a:effectLst/>
                <a:ea typeface="Tahoma" panose="020B0604030504040204" pitchFamily="34" charset="0"/>
                <a:cs typeface="Tahoma" panose="020B0604030504040204" pitchFamily="34" charset="0"/>
              </a:rPr>
            </a:br>
            <a:r>
              <a:rPr lang="tr-TR" sz="2100" dirty="0">
                <a:solidFill>
                  <a:schemeClr val="tx2"/>
                </a:solidFill>
                <a:effectLst/>
                <a:ea typeface="Tahoma" panose="020B0604030504040204" pitchFamily="34" charset="0"/>
                <a:cs typeface="Tahoma" panose="020B0604030504040204" pitchFamily="34" charset="0"/>
              </a:rPr>
              <a:t>OHSAD Yönetim Kurulu Başkan Yardımcısı</a:t>
            </a:r>
          </a:p>
          <a:p>
            <a:pPr>
              <a:buFont typeface="Wingdings 3"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descr="adam, kişi, takım içeren bir resim&#10;&#10;Açıklama otomatik olarak oluşturuldu">
            <a:extLst>
              <a:ext uri="{FF2B5EF4-FFF2-40B4-BE49-F238E27FC236}">
                <a16:creationId xmlns:a16="http://schemas.microsoft.com/office/drawing/2014/main" id="{EFD3D5F1-930F-4A80-A9D5-60050EFA6C63}"/>
              </a:ext>
            </a:extLst>
          </p:cNvPr>
          <p:cNvPicPr>
            <a:picLocks noChangeAspect="1"/>
          </p:cNvPicPr>
          <p:nvPr/>
        </p:nvPicPr>
        <p:blipFill rotWithShape="1">
          <a:blip r:embed="rId2">
            <a:extLst>
              <a:ext uri="{28A0092B-C50C-407E-A947-70E740481C1C}">
                <a14:useLocalDpi xmlns:a14="http://schemas.microsoft.com/office/drawing/2010/main" val="0"/>
              </a:ext>
            </a:extLst>
          </a:blip>
          <a:srcRect r="-1" b="3812"/>
          <a:stretch/>
        </p:blipFill>
        <p:spPr>
          <a:xfrm>
            <a:off x="320732" y="247121"/>
            <a:ext cx="4886250" cy="6211359"/>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5"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25F9B316-E4D9-4E0D-A2F1-B21A6302601A}"/>
              </a:ext>
            </a:extLst>
          </p:cNvPr>
          <p:cNvSpPr>
            <a:spLocks noGrp="1"/>
          </p:cNvSpPr>
          <p:nvPr>
            <p:ph type="title"/>
          </p:nvPr>
        </p:nvSpPr>
        <p:spPr>
          <a:xfrm>
            <a:off x="5423212" y="247121"/>
            <a:ext cx="4381738" cy="1320800"/>
          </a:xfrm>
        </p:spPr>
        <p:txBody>
          <a:bodyPr vert="horz" lIns="91440" tIns="45720" rIns="91440" bIns="45720" rtlCol="0" anchor="t">
            <a:normAutofit/>
          </a:bodyPr>
          <a:lstStyle/>
          <a:p>
            <a:pPr algn="ctr"/>
            <a:r>
              <a:rPr lang="tr-TR" sz="2400" dirty="0">
                <a:solidFill>
                  <a:srgbClr val="0070C0"/>
                </a:solidFill>
              </a:rPr>
              <a:t>OHSAD Akademi</a:t>
            </a:r>
            <a:br>
              <a:rPr lang="tr-TR" sz="2400" dirty="0">
                <a:solidFill>
                  <a:srgbClr val="0070C0"/>
                </a:solidFill>
              </a:rPr>
            </a:br>
            <a:r>
              <a:rPr lang="tr-TR" sz="2400" dirty="0">
                <a:solidFill>
                  <a:srgbClr val="0070C0"/>
                </a:solidFill>
              </a:rPr>
              <a:t>Başkanı Mesajı</a:t>
            </a:r>
            <a:endParaRPr lang="en-US" sz="2400" dirty="0">
              <a:solidFill>
                <a:srgbClr val="0070C0"/>
              </a:solidFill>
            </a:endParaRPr>
          </a:p>
        </p:txBody>
      </p:sp>
      <p:pic>
        <p:nvPicPr>
          <p:cNvPr id="4" name="Resim 3">
            <a:extLst>
              <a:ext uri="{FF2B5EF4-FFF2-40B4-BE49-F238E27FC236}">
                <a16:creationId xmlns:a16="http://schemas.microsoft.com/office/drawing/2014/main" id="{98474BAF-A63A-BAF3-4E8E-B6F94BE18DB9}"/>
              </a:ext>
            </a:extLst>
          </p:cNvPr>
          <p:cNvPicPr>
            <a:picLocks noChangeAspect="1"/>
          </p:cNvPicPr>
          <p:nvPr/>
        </p:nvPicPr>
        <p:blipFill>
          <a:blip r:embed="rId3"/>
          <a:stretch>
            <a:fillRect/>
          </a:stretch>
        </p:blipFill>
        <p:spPr>
          <a:xfrm>
            <a:off x="3176" y="-16933"/>
            <a:ext cx="992446" cy="794651"/>
          </a:xfrm>
          <a:prstGeom prst="rect">
            <a:avLst/>
          </a:prstGeom>
        </p:spPr>
      </p:pic>
    </p:spTree>
    <p:extLst>
      <p:ext uri="{BB962C8B-B14F-4D97-AF65-F5344CB8AC3E}">
        <p14:creationId xmlns:p14="http://schemas.microsoft.com/office/powerpoint/2010/main" val="221860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10706D-0FCF-4B70-9781-2292FF89A9D2}"/>
              </a:ext>
            </a:extLst>
          </p:cNvPr>
          <p:cNvSpPr>
            <a:spLocks noGrp="1"/>
          </p:cNvSpPr>
          <p:nvPr>
            <p:ph type="title"/>
          </p:nvPr>
        </p:nvSpPr>
        <p:spPr>
          <a:xfrm>
            <a:off x="2587292" y="1002276"/>
            <a:ext cx="6733454" cy="2133721"/>
          </a:xfrm>
        </p:spPr>
        <p:txBody>
          <a:bodyPr>
            <a:normAutofit/>
          </a:bodyPr>
          <a:lstStyle/>
          <a:p>
            <a:pPr algn="ctr"/>
            <a:r>
              <a:rPr lang="tr-TR" sz="2400" dirty="0">
                <a:solidFill>
                  <a:srgbClr val="0070C0"/>
                </a:solidFill>
              </a:rPr>
              <a:t>HEMŞİRELİK KOMİTESİ OLARAK,</a:t>
            </a:r>
            <a:br>
              <a:rPr lang="tr-TR" dirty="0">
                <a:solidFill>
                  <a:srgbClr val="0070C0"/>
                </a:solidFill>
              </a:rPr>
            </a:br>
            <a:endParaRPr lang="tr-TR" sz="1800" dirty="0">
              <a:solidFill>
                <a:schemeClr val="tx2">
                  <a:lumMod val="95000"/>
                  <a:lumOff val="5000"/>
                </a:schemeClr>
              </a:solidFill>
            </a:endParaRPr>
          </a:p>
        </p:txBody>
      </p:sp>
      <p:graphicFrame>
        <p:nvGraphicFramePr>
          <p:cNvPr id="7" name="Diyagram 6"/>
          <p:cNvGraphicFramePr/>
          <p:nvPr>
            <p:extLst>
              <p:ext uri="{D42A27DB-BD31-4B8C-83A1-F6EECF244321}">
                <p14:modId xmlns:p14="http://schemas.microsoft.com/office/powerpoint/2010/main" val="1365975555"/>
              </p:ext>
            </p:extLst>
          </p:nvPr>
        </p:nvGraphicFramePr>
        <p:xfrm>
          <a:off x="189474" y="2083041"/>
          <a:ext cx="4652247" cy="728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İçerik Yer Tutucusu 7"/>
          <p:cNvGraphicFramePr>
            <a:graphicFrameLocks noGrp="1"/>
          </p:cNvGraphicFramePr>
          <p:nvPr>
            <p:ph sz="half" idx="2"/>
            <p:extLst>
              <p:ext uri="{D42A27DB-BD31-4B8C-83A1-F6EECF244321}">
                <p14:modId xmlns:p14="http://schemas.microsoft.com/office/powerpoint/2010/main" val="2922819807"/>
              </p:ext>
            </p:extLst>
          </p:nvPr>
        </p:nvGraphicFramePr>
        <p:xfrm>
          <a:off x="422787" y="3460852"/>
          <a:ext cx="4185623" cy="21337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2994190288"/>
              </p:ext>
            </p:extLst>
          </p:nvPr>
        </p:nvGraphicFramePr>
        <p:xfrm>
          <a:off x="2876550" y="1790700"/>
          <a:ext cx="5495925" cy="16692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Metin kutusu 11">
            <a:extLst>
              <a:ext uri="{FF2B5EF4-FFF2-40B4-BE49-F238E27FC236}">
                <a16:creationId xmlns:a16="http://schemas.microsoft.com/office/drawing/2014/main" id="{04EDB942-EA63-4929-99DE-1643FE86A6B1}"/>
              </a:ext>
            </a:extLst>
          </p:cNvPr>
          <p:cNvSpPr txBox="1"/>
          <p:nvPr/>
        </p:nvSpPr>
        <p:spPr>
          <a:xfrm>
            <a:off x="11860390" y="6488668"/>
            <a:ext cx="291402" cy="369332"/>
          </a:xfrm>
          <a:prstGeom prst="rect">
            <a:avLst/>
          </a:prstGeom>
          <a:noFill/>
        </p:spPr>
        <p:txBody>
          <a:bodyPr wrap="square" rtlCol="0">
            <a:spAutoFit/>
          </a:bodyPr>
          <a:lstStyle/>
          <a:p>
            <a:r>
              <a:rPr lang="tr-TR" dirty="0">
                <a:solidFill>
                  <a:srgbClr val="002060"/>
                </a:solidFill>
              </a:rPr>
              <a:t>1</a:t>
            </a:r>
          </a:p>
        </p:txBody>
      </p:sp>
      <p:pic>
        <p:nvPicPr>
          <p:cNvPr id="14" name="Resim 13">
            <a:extLst>
              <a:ext uri="{FF2B5EF4-FFF2-40B4-BE49-F238E27FC236}">
                <a16:creationId xmlns:a16="http://schemas.microsoft.com/office/drawing/2014/main" id="{75E5602C-F6DA-5A13-9362-B76A9CEC87B4}"/>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422787" y="81935"/>
            <a:ext cx="717268" cy="575841"/>
          </a:xfrm>
          <a:prstGeom prst="rect">
            <a:avLst/>
          </a:prstGeom>
        </p:spPr>
      </p:pic>
      <p:pic>
        <p:nvPicPr>
          <p:cNvPr id="15" name="Resim 14">
            <a:extLst>
              <a:ext uri="{FF2B5EF4-FFF2-40B4-BE49-F238E27FC236}">
                <a16:creationId xmlns:a16="http://schemas.microsoft.com/office/drawing/2014/main" id="{427E015B-29FF-0378-F854-29100F53A4F9}"/>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227943" y="81513"/>
            <a:ext cx="717268" cy="576263"/>
          </a:xfrm>
          <a:prstGeom prst="rect">
            <a:avLst/>
          </a:prstGeom>
        </p:spPr>
      </p:pic>
      <p:cxnSp>
        <p:nvCxnSpPr>
          <p:cNvPr id="16" name="Düz Bağlayıcı 15">
            <a:extLst>
              <a:ext uri="{FF2B5EF4-FFF2-40B4-BE49-F238E27FC236}">
                <a16:creationId xmlns:a16="http://schemas.microsoft.com/office/drawing/2014/main" id="{27DAAC2E-4D43-BA55-EE6C-8C9756FFF11F}"/>
              </a:ext>
            </a:extLst>
          </p:cNvPr>
          <p:cNvCxnSpPr>
            <a:cxnSpLocks/>
          </p:cNvCxnSpPr>
          <p:nvPr/>
        </p:nvCxnSpPr>
        <p:spPr>
          <a:xfrm>
            <a:off x="422787" y="677421"/>
            <a:ext cx="1106246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Metin kutusu 16">
            <a:extLst>
              <a:ext uri="{FF2B5EF4-FFF2-40B4-BE49-F238E27FC236}">
                <a16:creationId xmlns:a16="http://schemas.microsoft.com/office/drawing/2014/main" id="{99AD0008-AB64-1F2E-0576-C2CEEE58E814}"/>
              </a:ext>
            </a:extLst>
          </p:cNvPr>
          <p:cNvSpPr txBox="1"/>
          <p:nvPr/>
        </p:nvSpPr>
        <p:spPr>
          <a:xfrm>
            <a:off x="2033099" y="369644"/>
            <a:ext cx="3108095" cy="307777"/>
          </a:xfrm>
          <a:prstGeom prst="rect">
            <a:avLst/>
          </a:prstGeom>
          <a:noFill/>
        </p:spPr>
        <p:txBody>
          <a:bodyPr wrap="square" rtlCol="0">
            <a:spAutoFit/>
          </a:bodyPr>
          <a:lstStyle/>
          <a:p>
            <a:r>
              <a:rPr lang="tr-TR" sz="1400" dirty="0">
                <a:solidFill>
                  <a:srgbClr val="0070C0"/>
                </a:solidFill>
              </a:rPr>
              <a:t>Hemşirelik Komitesi Faaliyet Raporu</a:t>
            </a:r>
          </a:p>
        </p:txBody>
      </p:sp>
      <p:sp>
        <p:nvSpPr>
          <p:cNvPr id="18" name="Metin kutusu 17">
            <a:extLst>
              <a:ext uri="{FF2B5EF4-FFF2-40B4-BE49-F238E27FC236}">
                <a16:creationId xmlns:a16="http://schemas.microsoft.com/office/drawing/2014/main" id="{3CAE9C68-CD47-1CCF-5766-4E3A7E96F7E2}"/>
              </a:ext>
            </a:extLst>
          </p:cNvPr>
          <p:cNvSpPr txBox="1"/>
          <p:nvPr/>
        </p:nvSpPr>
        <p:spPr>
          <a:xfrm>
            <a:off x="10439638" y="81513"/>
            <a:ext cx="1156464" cy="646331"/>
          </a:xfrm>
          <a:prstGeom prst="rect">
            <a:avLst/>
          </a:prstGeom>
          <a:noFill/>
        </p:spPr>
        <p:txBody>
          <a:bodyPr wrap="square" rtlCol="0">
            <a:spAutoFit/>
          </a:bodyPr>
          <a:lstStyle/>
          <a:p>
            <a:r>
              <a:rPr lang="tr-TR" sz="3600" dirty="0">
                <a:solidFill>
                  <a:srgbClr val="0070C0"/>
                </a:solidFill>
              </a:rPr>
              <a:t>2023</a:t>
            </a:r>
          </a:p>
        </p:txBody>
      </p:sp>
      <p:sp>
        <p:nvSpPr>
          <p:cNvPr id="19" name="Metin kutusu 18">
            <a:extLst>
              <a:ext uri="{FF2B5EF4-FFF2-40B4-BE49-F238E27FC236}">
                <a16:creationId xmlns:a16="http://schemas.microsoft.com/office/drawing/2014/main" id="{CA65F5FD-E0B2-8860-B87B-E8E2BE05CB8D}"/>
              </a:ext>
            </a:extLst>
          </p:cNvPr>
          <p:cNvSpPr txBox="1"/>
          <p:nvPr/>
        </p:nvSpPr>
        <p:spPr>
          <a:xfrm>
            <a:off x="2033099" y="58394"/>
            <a:ext cx="2886393" cy="584775"/>
          </a:xfrm>
          <a:prstGeom prst="rect">
            <a:avLst/>
          </a:prstGeom>
          <a:noFill/>
        </p:spPr>
        <p:txBody>
          <a:bodyPr wrap="square" rtlCol="0">
            <a:spAutoFit/>
          </a:bodyPr>
          <a:lstStyle/>
          <a:p>
            <a:r>
              <a:rPr lang="tr-TR" dirty="0">
                <a:solidFill>
                  <a:srgbClr val="0070C0"/>
                </a:solidFill>
              </a:rPr>
              <a:t>OHSAD Akademi &amp; Enstitü</a:t>
            </a:r>
            <a:br>
              <a:rPr lang="tr-TR" sz="1400" dirty="0">
                <a:solidFill>
                  <a:srgbClr val="0070C0"/>
                </a:solidFill>
              </a:rPr>
            </a:br>
            <a:endParaRPr lang="tr-TR" sz="1400" spc="400" dirty="0">
              <a:solidFill>
                <a:srgbClr val="0070C0"/>
              </a:solidFill>
            </a:endParaRPr>
          </a:p>
        </p:txBody>
      </p:sp>
      <p:grpSp>
        <p:nvGrpSpPr>
          <p:cNvPr id="20" name="Grup 19"/>
          <p:cNvGrpSpPr/>
          <p:nvPr/>
        </p:nvGrpSpPr>
        <p:grpSpPr>
          <a:xfrm>
            <a:off x="6873932" y="3481373"/>
            <a:ext cx="4291043" cy="2139402"/>
            <a:chOff x="4087" y="0"/>
            <a:chExt cx="4181535" cy="2133722"/>
          </a:xfrm>
        </p:grpSpPr>
        <p:sp>
          <p:nvSpPr>
            <p:cNvPr id="21" name="Yuvarlatılmış Dikdörtgen 20"/>
            <p:cNvSpPr/>
            <p:nvPr/>
          </p:nvSpPr>
          <p:spPr>
            <a:xfrm>
              <a:off x="4087" y="0"/>
              <a:ext cx="4181535" cy="2133722"/>
            </a:xfrm>
            <a:prstGeom prst="roundRect">
              <a:avLst>
                <a:gd name="adj" fmla="val 10000"/>
              </a:avLst>
            </a:prstGeom>
            <a:ln>
              <a:solidFill>
                <a:srgbClr val="002060"/>
              </a:solidFill>
            </a:ln>
          </p:spPr>
          <p:style>
            <a:lnRef idx="2">
              <a:schemeClr val="accent6"/>
            </a:lnRef>
            <a:fillRef idx="1">
              <a:schemeClr val="lt1"/>
            </a:fillRef>
            <a:effectRef idx="0">
              <a:schemeClr val="accent6"/>
            </a:effectRef>
            <a:fontRef idx="minor">
              <a:schemeClr val="dk1"/>
            </a:fontRef>
          </p:style>
        </p:sp>
        <p:sp>
          <p:nvSpPr>
            <p:cNvPr id="22" name="Yuvarlatılmış Dikdörtgen 4"/>
            <p:cNvSpPr txBox="1"/>
            <p:nvPr/>
          </p:nvSpPr>
          <p:spPr>
            <a:xfrm>
              <a:off x="66582" y="62495"/>
              <a:ext cx="4056545" cy="200873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tr-TR" sz="1400" dirty="0">
                  <a:solidFill>
                    <a:schemeClr val="accent1">
                      <a:lumMod val="10000"/>
                    </a:schemeClr>
                  </a:solidFill>
                </a:rPr>
                <a:t>Hemşirelik eğitim, uygulama, araştırma, liderlik alanlarında ulusal ve uluslararası işbirlikleri ile meslek üyelerine ve sağlık kuruluşlarına referans olmak</a:t>
              </a:r>
            </a:p>
            <a:p>
              <a:pPr lvl="0" algn="ctr" defTabSz="622300" rtl="0">
                <a:lnSpc>
                  <a:spcPct val="90000"/>
                </a:lnSpc>
                <a:spcBef>
                  <a:spcPct val="0"/>
                </a:spcBef>
                <a:spcAft>
                  <a:spcPct val="35000"/>
                </a:spcAft>
              </a:pPr>
              <a:endParaRPr lang="tr-TR" sz="1400" kern="1200" dirty="0"/>
            </a:p>
          </p:txBody>
        </p:sp>
      </p:grpSp>
    </p:spTree>
    <p:extLst>
      <p:ext uri="{BB962C8B-B14F-4D97-AF65-F5344CB8AC3E}">
        <p14:creationId xmlns:p14="http://schemas.microsoft.com/office/powerpoint/2010/main" val="410074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BB6F2F-3FC7-1FE9-7949-D06B2942CE00}"/>
              </a:ext>
            </a:extLst>
          </p:cNvPr>
          <p:cNvSpPr>
            <a:spLocks noGrp="1"/>
          </p:cNvSpPr>
          <p:nvPr>
            <p:ph type="title"/>
          </p:nvPr>
        </p:nvSpPr>
        <p:spPr/>
        <p:txBody>
          <a:bodyPr/>
          <a:lstStyle/>
          <a:p>
            <a:r>
              <a:rPr lang="tr-TR" b="1" dirty="0">
                <a:solidFill>
                  <a:srgbClr val="FF0000"/>
                </a:solidFill>
              </a:rPr>
              <a:t>2019 YILI FAALİYETLERİ</a:t>
            </a:r>
          </a:p>
        </p:txBody>
      </p:sp>
      <p:sp>
        <p:nvSpPr>
          <p:cNvPr id="3" name="Metin Yer Tutucusu 2">
            <a:extLst>
              <a:ext uri="{FF2B5EF4-FFF2-40B4-BE49-F238E27FC236}">
                <a16:creationId xmlns:a16="http://schemas.microsoft.com/office/drawing/2014/main" id="{C2F0BB06-5ED0-E09D-00FD-845E380627E7}"/>
              </a:ext>
            </a:extLst>
          </p:cNvPr>
          <p:cNvSpPr>
            <a:spLocks noGrp="1"/>
          </p:cNvSpPr>
          <p:nvPr>
            <p:ph type="body" idx="1"/>
          </p:nvPr>
        </p:nvSpPr>
        <p:spPr>
          <a:xfrm>
            <a:off x="929148" y="1642269"/>
            <a:ext cx="3933809" cy="806845"/>
          </a:xfrm>
        </p:spPr>
        <p:txBody>
          <a:bodyPr/>
          <a:lstStyle/>
          <a:p>
            <a:r>
              <a:rPr lang="tr-TR" dirty="0"/>
              <a:t>Komite üyeleri olarak SWOT analiz yapıldı</a:t>
            </a:r>
          </a:p>
        </p:txBody>
      </p:sp>
      <p:pic>
        <p:nvPicPr>
          <p:cNvPr id="8" name="İçerik Yer Tutucusu 7">
            <a:extLst>
              <a:ext uri="{FF2B5EF4-FFF2-40B4-BE49-F238E27FC236}">
                <a16:creationId xmlns:a16="http://schemas.microsoft.com/office/drawing/2014/main" id="{E905E6CF-94AD-CE48-CA47-7CE8ABC8C3BF}"/>
              </a:ext>
            </a:extLst>
          </p:cNvPr>
          <p:cNvPicPr>
            <a:picLocks noGrp="1" noChangeAspect="1"/>
          </p:cNvPicPr>
          <p:nvPr>
            <p:ph sz="half" idx="2"/>
          </p:nvPr>
        </p:nvPicPr>
        <p:blipFill>
          <a:blip r:embed="rId2"/>
          <a:stretch>
            <a:fillRect/>
          </a:stretch>
        </p:blipFill>
        <p:spPr>
          <a:xfrm>
            <a:off x="1396556" y="2492478"/>
            <a:ext cx="2998991" cy="3917250"/>
          </a:xfrm>
        </p:spPr>
      </p:pic>
      <p:sp>
        <p:nvSpPr>
          <p:cNvPr id="5" name="Metin Yer Tutucusu 4">
            <a:extLst>
              <a:ext uri="{FF2B5EF4-FFF2-40B4-BE49-F238E27FC236}">
                <a16:creationId xmlns:a16="http://schemas.microsoft.com/office/drawing/2014/main" id="{235860F7-2AFD-96C4-99E5-ADAD196B9544}"/>
              </a:ext>
            </a:extLst>
          </p:cNvPr>
          <p:cNvSpPr>
            <a:spLocks noGrp="1"/>
          </p:cNvSpPr>
          <p:nvPr>
            <p:ph type="body" sz="quarter" idx="3"/>
          </p:nvPr>
        </p:nvSpPr>
        <p:spPr>
          <a:xfrm>
            <a:off x="6400799" y="1642269"/>
            <a:ext cx="3672349" cy="437254"/>
          </a:xfrm>
        </p:spPr>
        <p:txBody>
          <a:bodyPr/>
          <a:lstStyle/>
          <a:p>
            <a:r>
              <a:rPr lang="tr-TR" dirty="0"/>
              <a:t>  Zayıf ve Fırsat Olan </a:t>
            </a:r>
          </a:p>
        </p:txBody>
      </p:sp>
      <p:pic>
        <p:nvPicPr>
          <p:cNvPr id="12" name="İçerik Yer Tutucusu 11">
            <a:extLst>
              <a:ext uri="{FF2B5EF4-FFF2-40B4-BE49-F238E27FC236}">
                <a16:creationId xmlns:a16="http://schemas.microsoft.com/office/drawing/2014/main" id="{1B59829F-EEA3-CC76-30A4-54C06EBC9C70}"/>
              </a:ext>
            </a:extLst>
          </p:cNvPr>
          <p:cNvPicPr>
            <a:picLocks noGrp="1" noChangeAspect="1"/>
          </p:cNvPicPr>
          <p:nvPr>
            <p:ph sz="quarter" idx="4"/>
          </p:nvPr>
        </p:nvPicPr>
        <p:blipFill>
          <a:blip r:embed="rId3"/>
          <a:stretch>
            <a:fillRect/>
          </a:stretch>
        </p:blipFill>
        <p:spPr>
          <a:xfrm>
            <a:off x="6745353" y="2257183"/>
            <a:ext cx="3111637" cy="4101271"/>
          </a:xfrm>
        </p:spPr>
      </p:pic>
    </p:spTree>
    <p:extLst>
      <p:ext uri="{BB962C8B-B14F-4D97-AF65-F5344CB8AC3E}">
        <p14:creationId xmlns:p14="http://schemas.microsoft.com/office/powerpoint/2010/main" val="428748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2ECA81-428F-EE98-75C5-906D740902FF}"/>
              </a:ext>
            </a:extLst>
          </p:cNvPr>
          <p:cNvSpPr>
            <a:spLocks noGrp="1"/>
          </p:cNvSpPr>
          <p:nvPr>
            <p:ph type="title"/>
          </p:nvPr>
        </p:nvSpPr>
        <p:spPr/>
        <p:txBody>
          <a:bodyPr/>
          <a:lstStyle/>
          <a:p>
            <a:r>
              <a:rPr lang="tr-TR" b="1" dirty="0">
                <a:solidFill>
                  <a:srgbClr val="FF0000"/>
                </a:solidFill>
              </a:rPr>
              <a:t>2020 YILI FAALİYETLERİ</a:t>
            </a:r>
          </a:p>
        </p:txBody>
      </p:sp>
      <p:pic>
        <p:nvPicPr>
          <p:cNvPr id="5" name="İçerik Yer Tutucusu 4">
            <a:extLst>
              <a:ext uri="{FF2B5EF4-FFF2-40B4-BE49-F238E27FC236}">
                <a16:creationId xmlns:a16="http://schemas.microsoft.com/office/drawing/2014/main" id="{FBAA63EB-DB10-B5B7-A32F-A89DD318E07E}"/>
              </a:ext>
            </a:extLst>
          </p:cNvPr>
          <p:cNvPicPr>
            <a:picLocks noGrp="1" noChangeAspect="1"/>
          </p:cNvPicPr>
          <p:nvPr>
            <p:ph idx="1"/>
          </p:nvPr>
        </p:nvPicPr>
        <p:blipFill>
          <a:blip r:embed="rId2"/>
          <a:stretch>
            <a:fillRect/>
          </a:stretch>
        </p:blipFill>
        <p:spPr>
          <a:xfrm>
            <a:off x="1680225" y="1799305"/>
            <a:ext cx="8044770" cy="2754530"/>
          </a:xfrm>
        </p:spPr>
      </p:pic>
    </p:spTree>
    <p:extLst>
      <p:ext uri="{BB962C8B-B14F-4D97-AF65-F5344CB8AC3E}">
        <p14:creationId xmlns:p14="http://schemas.microsoft.com/office/powerpoint/2010/main" val="348000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5BED75-2AE2-66B5-2865-1185A56DEDC9}"/>
              </a:ext>
            </a:extLst>
          </p:cNvPr>
          <p:cNvSpPr>
            <a:spLocks noGrp="1"/>
          </p:cNvSpPr>
          <p:nvPr>
            <p:ph type="title"/>
          </p:nvPr>
        </p:nvSpPr>
        <p:spPr/>
        <p:txBody>
          <a:bodyPr>
            <a:normAutofit fontScale="90000"/>
          </a:bodyPr>
          <a:lstStyle/>
          <a:p>
            <a:r>
              <a:rPr lang="tr-TR" b="1" dirty="0">
                <a:solidFill>
                  <a:srgbClr val="FF0000"/>
                </a:solidFill>
              </a:rPr>
              <a:t>2021 FAALİYETLERİ 500 katılımcı ile PANEL düzenledik. COVİD-19 VE ALIŞKANLIKLARIMIZ</a:t>
            </a:r>
          </a:p>
        </p:txBody>
      </p:sp>
      <p:pic>
        <p:nvPicPr>
          <p:cNvPr id="8" name="İçerik Yer Tutucusu 7">
            <a:extLst>
              <a:ext uri="{FF2B5EF4-FFF2-40B4-BE49-F238E27FC236}">
                <a16:creationId xmlns:a16="http://schemas.microsoft.com/office/drawing/2014/main" id="{ADC36BC4-E7B0-EF45-1252-BA17DA91FFCD}"/>
              </a:ext>
            </a:extLst>
          </p:cNvPr>
          <p:cNvPicPr>
            <a:picLocks noGrp="1" noChangeAspect="1"/>
          </p:cNvPicPr>
          <p:nvPr>
            <p:ph idx="1"/>
          </p:nvPr>
        </p:nvPicPr>
        <p:blipFill>
          <a:blip r:embed="rId2"/>
          <a:stretch>
            <a:fillRect/>
          </a:stretch>
        </p:blipFill>
        <p:spPr>
          <a:xfrm>
            <a:off x="5734940" y="1712428"/>
            <a:ext cx="5001885" cy="4639312"/>
          </a:xfrm>
        </p:spPr>
      </p:pic>
    </p:spTree>
    <p:extLst>
      <p:ext uri="{BB962C8B-B14F-4D97-AF65-F5344CB8AC3E}">
        <p14:creationId xmlns:p14="http://schemas.microsoft.com/office/powerpoint/2010/main" val="134519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102699-735C-9736-0715-39B1359E1E53}"/>
              </a:ext>
            </a:extLst>
          </p:cNvPr>
          <p:cNvSpPr>
            <a:spLocks noGrp="1"/>
          </p:cNvSpPr>
          <p:nvPr>
            <p:ph type="title"/>
          </p:nvPr>
        </p:nvSpPr>
        <p:spPr/>
        <p:txBody>
          <a:bodyPr/>
          <a:lstStyle/>
          <a:p>
            <a:r>
              <a:rPr lang="tr-TR" b="1" dirty="0">
                <a:solidFill>
                  <a:srgbClr val="FF0000"/>
                </a:solidFill>
              </a:rPr>
              <a:t>2022 FAALİYETLERİ VE YENİ BAŞKAN SEÇİMİ</a:t>
            </a:r>
          </a:p>
        </p:txBody>
      </p:sp>
      <p:pic>
        <p:nvPicPr>
          <p:cNvPr id="4" name="İçerik Yer Tutucusu 3">
            <a:extLst>
              <a:ext uri="{FF2B5EF4-FFF2-40B4-BE49-F238E27FC236}">
                <a16:creationId xmlns:a16="http://schemas.microsoft.com/office/drawing/2014/main" id="{16CB2114-2ECF-3195-FCB7-420B918D5C18}"/>
              </a:ext>
            </a:extLst>
          </p:cNvPr>
          <p:cNvPicPr>
            <a:picLocks noGrp="1" noChangeAspect="1"/>
          </p:cNvPicPr>
          <p:nvPr>
            <p:ph idx="1"/>
          </p:nvPr>
        </p:nvPicPr>
        <p:blipFill>
          <a:blip r:embed="rId2"/>
          <a:stretch>
            <a:fillRect/>
          </a:stretch>
        </p:blipFill>
        <p:spPr>
          <a:xfrm>
            <a:off x="2999170" y="2160588"/>
            <a:ext cx="3953698" cy="3881437"/>
          </a:xfrm>
          <a:prstGeom prst="rect">
            <a:avLst/>
          </a:prstGeom>
        </p:spPr>
      </p:pic>
    </p:spTree>
    <p:extLst>
      <p:ext uri="{BB962C8B-B14F-4D97-AF65-F5344CB8AC3E}">
        <p14:creationId xmlns:p14="http://schemas.microsoft.com/office/powerpoint/2010/main" val="488783373"/>
      </p:ext>
    </p:extLst>
  </p:cSld>
  <p:clrMapOvr>
    <a:masterClrMapping/>
  </p:clrMapOvr>
</p:sld>
</file>

<file path=ppt/theme/theme1.xml><?xml version="1.0" encoding="utf-8"?>
<a:theme xmlns:a="http://schemas.openxmlformats.org/drawingml/2006/main" name="Yüzeyler">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4537</TotalTime>
  <Words>1285</Words>
  <Application>Microsoft Office PowerPoint</Application>
  <PresentationFormat>Geniş ekran</PresentationFormat>
  <Paragraphs>127</Paragraphs>
  <Slides>20</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Calibri</vt:lpstr>
      <vt:lpstr>Tahoma</vt:lpstr>
      <vt:lpstr>Trebuchet MS</vt:lpstr>
      <vt:lpstr>Wingdings</vt:lpstr>
      <vt:lpstr>Wingdings 3</vt:lpstr>
      <vt:lpstr>Yüzeyler</vt:lpstr>
      <vt:lpstr>OHSAD Akademi &amp; Enstitü</vt:lpstr>
      <vt:lpstr>PowerPoint Sunusu</vt:lpstr>
      <vt:lpstr>OHSAD Başkanı Mesajı</vt:lpstr>
      <vt:lpstr>OHSAD Akademi Başkanı Mesajı</vt:lpstr>
      <vt:lpstr>HEMŞİRELİK KOMİTESİ OLARAK, </vt:lpstr>
      <vt:lpstr>2019 YILI FAALİYETLERİ</vt:lpstr>
      <vt:lpstr>2020 YILI FAALİYETLERİ</vt:lpstr>
      <vt:lpstr>2021 FAALİYETLERİ 500 katılımcı ile PANEL düzenledik. COVİD-19 VE ALIŞKANLIKLARIMIZ</vt:lpstr>
      <vt:lpstr>2022 FAALİYETLERİ VE YENİ BAŞKAN SEÇİMİ</vt:lpstr>
      <vt:lpstr>       2022-2023 KOMİTE ÇALIŞMA EKİBİMİZ</vt:lpstr>
      <vt:lpstr>2022 550 KATILIMLI HEMŞİRELİK HAFTASI KUTLAMA PANELİ DEĞERLİ KONUŞMACILAR İLE TAMAMLANDI</vt:lpstr>
      <vt:lpstr>2022 ÖZET FAALİYET AKIŞI</vt:lpstr>
      <vt:lpstr>PowerPoint Sunusu</vt:lpstr>
      <vt:lpstr>2023 HEDEFLERİ İÇİN 03.02.2023 ÖN TOPLANTI YAPILDI</vt:lpstr>
      <vt:lpstr>03.03.2022 EĞİTİM KOMİSYONLARI BELİRLENDİ</vt:lpstr>
      <vt:lpstr> KARARLAR:</vt:lpstr>
      <vt:lpstr>  12.04.2023 HEMŞİRELİK HAFTASI İÇERİK PLANI BELİRLENDİ</vt:lpstr>
      <vt:lpstr>PowerPoint Sunusu</vt:lpstr>
      <vt:lpstr>PowerPoint Sunusu</vt:lpstr>
      <vt:lpstr>OHSAD Akademi Yönetimi ve Danışma Kurulu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OHSAD Akademi</dc:title>
  <dc:creator>Enes Akgün</dc:creator>
  <cp:lastModifiedBy>Güler Tosunoğlu</cp:lastModifiedBy>
  <cp:revision>322</cp:revision>
  <dcterms:created xsi:type="dcterms:W3CDTF">2022-02-11T11:20:47Z</dcterms:created>
  <dcterms:modified xsi:type="dcterms:W3CDTF">2023-05-09T10:13:02Z</dcterms:modified>
</cp:coreProperties>
</file>