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lear Sans" charset="1" panose="020B0503030202020304"/>
      <p:regular r:id="rId10"/>
    </p:embeddedFont>
    <p:embeddedFont>
      <p:font typeface="Clear Sans Bold" charset="1" panose="020B0803030202020304"/>
      <p:regular r:id="rId11"/>
    </p:embeddedFont>
    <p:embeddedFont>
      <p:font typeface="Clear Sans Italics" charset="1" panose="020B0503030202090304"/>
      <p:regular r:id="rId12"/>
    </p:embeddedFont>
    <p:embeddedFont>
      <p:font typeface="Clear Sans Bold Italics" charset="1" panose="020B0803030202090304"/>
      <p:regular r:id="rId13"/>
    </p:embeddedFont>
    <p:embeddedFont>
      <p:font typeface="Clear Sans Thin" charset="1" panose="020B0203030202020304"/>
      <p:regular r:id="rId14"/>
    </p:embeddedFont>
    <p:embeddedFont>
      <p:font typeface="Clear Sans Light" charset="1" panose="020B0303030202020304"/>
      <p:regular r:id="rId15"/>
    </p:embeddedFont>
    <p:embeddedFont>
      <p:font typeface="Clear Sans Medium" charset="1" panose="020B0603030202020304"/>
      <p:regular r:id="rId16"/>
    </p:embeddedFont>
    <p:embeddedFont>
      <p:font typeface="Clear Sans Medium Italics" charset="1" panose="020B0603030202090304"/>
      <p:regular r:id="rId17"/>
    </p:embeddedFont>
    <p:embeddedFont>
      <p:font typeface="Abhaya Libre" charset="1" panose="02000503000000000000"/>
      <p:regular r:id="rId18"/>
    </p:embeddedFont>
    <p:embeddedFont>
      <p:font typeface="Abhaya Libre Bold" charset="1" panose="02000803000000000000"/>
      <p:regular r:id="rId19"/>
    </p:embeddedFont>
    <p:embeddedFont>
      <p:font typeface="Abhaya Libre Italics" charset="1" panose="02000503000000000000"/>
      <p:regular r:id="rId20"/>
    </p:embeddedFont>
    <p:embeddedFont>
      <p:font typeface="Abhaya Libre Bold Italics" charset="1" panose="02000803000000000000"/>
      <p:regular r:id="rId21"/>
    </p:embeddedFont>
    <p:embeddedFont>
      <p:font typeface="Abhaya Libre Medium" charset="1" panose="02000603000000000000"/>
      <p:regular r:id="rId22"/>
    </p:embeddedFont>
    <p:embeddedFont>
      <p:font typeface="Abhaya Libre Medium Italics" charset="1" panose="02000603000000000000"/>
      <p:regular r:id="rId23"/>
    </p:embeddedFont>
    <p:embeddedFont>
      <p:font typeface="Abhaya Libre Semi-Bold" charset="1" panose="02000703000000000000"/>
      <p:regular r:id="rId24"/>
    </p:embeddedFont>
    <p:embeddedFont>
      <p:font typeface="Abhaya Libre Semi-Bold Italics" charset="1" panose="02000703000000000000"/>
      <p:regular r:id="rId25"/>
    </p:embeddedFont>
    <p:embeddedFont>
      <p:font typeface="Abhaya Libre Ultra-Bold" charset="1" panose="02000803000000000000"/>
      <p:regular r:id="rId26"/>
    </p:embeddedFont>
    <p:embeddedFont>
      <p:font typeface="Abhaya Libre Ultra-Bold Italics" charset="1" panose="02000803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41" Target="slides/slide14.xml" Type="http://schemas.openxmlformats.org/officeDocument/2006/relationships/slide"/><Relationship Id="rId42" Target="slides/slide15.xml" Type="http://schemas.openxmlformats.org/officeDocument/2006/relationships/slide"/><Relationship Id="rId43" Target="slides/slide16.xml" Type="http://schemas.openxmlformats.org/officeDocument/2006/relationships/slide"/><Relationship Id="rId44" Target="slides/slide1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https://dom-pubs.onlinelibrary.wiley.com/authored-by/McGill/S." TargetMode="External" Type="http://schemas.openxmlformats.org/officeDocument/2006/relationships/hyperlink"/><Relationship Id="rId11" Target="https://dom-pubs.onlinelibrary.wiley.com/authored-by/Palmer/K." TargetMode="External" Type="http://schemas.openxmlformats.org/officeDocument/2006/relationships/hyperlink"/><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https://dom-pubs.onlinelibrary.wiley.com/authored-by/Polisena/J." TargetMode="External" Type="http://schemas.openxmlformats.org/officeDocument/2006/relationships/hyperlink"/><Relationship Id="rId7" Target="https://dom-pubs.onlinelibrary.wiley.com/authored-by/Tran/K." TargetMode="External" Type="http://schemas.openxmlformats.org/officeDocument/2006/relationships/hyperlink"/><Relationship Id="rId8" Target="https://dom-pubs.onlinelibrary.wiley.com/authored-by/Cimon/K." TargetMode="External" Type="http://schemas.openxmlformats.org/officeDocument/2006/relationships/hyperlink"/><Relationship Id="rId9" Target="https://dom-pubs.onlinelibrary.wiley.com/authored-by/Hutton/B." TargetMode="External" Type="http://schemas.openxmlformats.org/officeDocument/2006/relationships/hyperlink"/></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556809" y="2418502"/>
            <a:ext cx="5329641" cy="5662301"/>
          </a:xfrm>
          <a:custGeom>
            <a:avLst/>
            <a:gdLst/>
            <a:ahLst/>
            <a:cxnLst/>
            <a:rect r="r" b="b" t="t" l="l"/>
            <a:pathLst>
              <a:path h="5662301" w="5329641">
                <a:moveTo>
                  <a:pt x="0" y="0"/>
                </a:moveTo>
                <a:lnTo>
                  <a:pt x="5329641" y="0"/>
                </a:lnTo>
                <a:lnTo>
                  <a:pt x="5329641" y="5662301"/>
                </a:lnTo>
                <a:lnTo>
                  <a:pt x="0" y="5662301"/>
                </a:lnTo>
                <a:lnTo>
                  <a:pt x="0" y="0"/>
                </a:lnTo>
                <a:close/>
              </a:path>
            </a:pathLst>
          </a:custGeom>
          <a:blipFill>
            <a:blip r:embed="rId2"/>
            <a:stretch>
              <a:fillRect l="0" t="0" r="0" b="0"/>
            </a:stretch>
          </a:blipFill>
        </p:spPr>
      </p:sp>
      <p:sp>
        <p:nvSpPr>
          <p:cNvPr name="Freeform 3" id="3"/>
          <p:cNvSpPr/>
          <p:nvPr/>
        </p:nvSpPr>
        <p:spPr>
          <a:xfrm flipH="false" flipV="false" rot="0">
            <a:off x="0" y="2209069"/>
            <a:ext cx="11772900" cy="5871734"/>
          </a:xfrm>
          <a:custGeom>
            <a:avLst/>
            <a:gdLst/>
            <a:ahLst/>
            <a:cxnLst/>
            <a:rect r="r" b="b" t="t" l="l"/>
            <a:pathLst>
              <a:path h="5871734" w="11772900">
                <a:moveTo>
                  <a:pt x="0" y="0"/>
                </a:moveTo>
                <a:lnTo>
                  <a:pt x="11772900" y="0"/>
                </a:lnTo>
                <a:lnTo>
                  <a:pt x="11772900" y="5871734"/>
                </a:lnTo>
                <a:lnTo>
                  <a:pt x="0" y="58717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7756906" y="4575202"/>
            <a:ext cx="10128026" cy="2458721"/>
          </a:xfrm>
          <a:prstGeom prst="rect">
            <a:avLst/>
          </a:prstGeom>
        </p:spPr>
        <p:txBody>
          <a:bodyPr anchor="t" rtlCol="false" tIns="0" lIns="0" bIns="0" rIns="0">
            <a:spAutoFit/>
          </a:bodyPr>
          <a:lstStyle/>
          <a:p>
            <a:pPr algn="ctr" marL="0" indent="0" lvl="0">
              <a:lnSpc>
                <a:spcPts val="9540"/>
              </a:lnSpc>
              <a:spcBef>
                <a:spcPct val="0"/>
              </a:spcBef>
            </a:pPr>
            <a:r>
              <a:rPr lang="en-US" sz="8833" spc="-88">
                <a:solidFill>
                  <a:srgbClr val="000000"/>
                </a:solidFill>
                <a:latin typeface="Abhaya Libre Bold"/>
              </a:rPr>
              <a:t>EVDE DIYABET IZLEMI</a:t>
            </a:r>
          </a:p>
        </p:txBody>
      </p:sp>
      <p:sp>
        <p:nvSpPr>
          <p:cNvPr name="AutoShape 5" id="5"/>
          <p:cNvSpPr/>
          <p:nvPr/>
        </p:nvSpPr>
        <p:spPr>
          <a:xfrm>
            <a:off x="11763375" y="8033178"/>
            <a:ext cx="6492240"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9476876" y="8222019"/>
            <a:ext cx="7213900" cy="1073785"/>
          </a:xfrm>
          <a:prstGeom prst="rect">
            <a:avLst/>
          </a:prstGeom>
        </p:spPr>
        <p:txBody>
          <a:bodyPr anchor="t" rtlCol="false" tIns="0" lIns="0" bIns="0" rIns="0">
            <a:spAutoFit/>
          </a:bodyPr>
          <a:lstStyle/>
          <a:p>
            <a:pPr algn="ctr">
              <a:lnSpc>
                <a:spcPts val="4339"/>
              </a:lnSpc>
            </a:pPr>
            <a:r>
              <a:rPr lang="en-US" sz="3099">
                <a:solidFill>
                  <a:srgbClr val="000000"/>
                </a:solidFill>
                <a:latin typeface="Abhaya Libre"/>
              </a:rPr>
              <a:t>Diyabet Eğitim Hemşiresi </a:t>
            </a:r>
          </a:p>
          <a:p>
            <a:pPr algn="ctr">
              <a:lnSpc>
                <a:spcPts val="4339"/>
              </a:lnSpc>
            </a:pPr>
            <a:r>
              <a:rPr lang="en-US" sz="3099">
                <a:solidFill>
                  <a:srgbClr val="000000"/>
                </a:solidFill>
                <a:latin typeface="Abhaya Libre"/>
              </a:rPr>
              <a:t>Z. Tuğçe DEDE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238726" y="30861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353526" y="4296873"/>
            <a:ext cx="13697258" cy="2403475"/>
          </a:xfrm>
          <a:prstGeom prst="rect">
            <a:avLst/>
          </a:prstGeom>
        </p:spPr>
        <p:txBody>
          <a:bodyPr anchor="t" rtlCol="false" tIns="0" lIns="0" bIns="0" rIns="0">
            <a:spAutoFit/>
          </a:bodyPr>
          <a:lstStyle/>
          <a:p>
            <a:pPr algn="r" marL="0" indent="0" lvl="0">
              <a:lnSpc>
                <a:spcPts val="9349"/>
              </a:lnSpc>
              <a:spcBef>
                <a:spcPct val="0"/>
              </a:spcBef>
            </a:pPr>
            <a:r>
              <a:rPr lang="en-US" sz="8499">
                <a:solidFill>
                  <a:srgbClr val="000000"/>
                </a:solidFill>
                <a:latin typeface="Abhaya Libre Bold"/>
              </a:rPr>
              <a:t>EVDE  DIYABET YÖNETİMİNI KOLAYLAŞTIRMAK </a:t>
            </a:r>
          </a:p>
        </p:txBody>
      </p:sp>
      <p:sp>
        <p:nvSpPr>
          <p:cNvPr name="AutoShape 4" id="4"/>
          <p:cNvSpPr/>
          <p:nvPr/>
        </p:nvSpPr>
        <p:spPr>
          <a:xfrm>
            <a:off x="4353526" y="7181850"/>
            <a:ext cx="13934474" cy="19050"/>
          </a:xfrm>
          <a:prstGeom prst="line">
            <a:avLst/>
          </a:prstGeom>
          <a:ln cap="flat" w="38100">
            <a:solidFill>
              <a:srgbClr val="000000"/>
            </a:solidFill>
            <a:prstDash val="solid"/>
            <a:headEnd type="none" len="sm" w="sm"/>
            <a:tailEnd type="none" len="sm" w="sm"/>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true" flipV="false" rot="0">
            <a:off x="-88340" y="1394592"/>
            <a:ext cx="18464681" cy="7285156"/>
          </a:xfrm>
          <a:custGeom>
            <a:avLst/>
            <a:gdLst/>
            <a:ahLst/>
            <a:cxnLst/>
            <a:rect r="r" b="b" t="t" l="l"/>
            <a:pathLst>
              <a:path h="7285156" w="18464681">
                <a:moveTo>
                  <a:pt x="18464680" y="0"/>
                </a:moveTo>
                <a:lnTo>
                  <a:pt x="0" y="0"/>
                </a:lnTo>
                <a:lnTo>
                  <a:pt x="0" y="7285156"/>
                </a:lnTo>
                <a:lnTo>
                  <a:pt x="18464680" y="7285156"/>
                </a:lnTo>
                <a:lnTo>
                  <a:pt x="18464680" y="0"/>
                </a:lnTo>
                <a:close/>
              </a:path>
            </a:pathLst>
          </a:custGeom>
          <a:blipFill>
            <a:blip r:embed="rId2">
              <a:extLst>
                <a:ext uri="{96DAC541-7B7A-43D3-8B79-37D633B846F1}">
                  <asvg:svgBlip xmlns:asvg="http://schemas.microsoft.com/office/drawing/2016/SVG/main" r:embed="rId3"/>
                </a:ext>
              </a:extLst>
            </a:blip>
            <a:stretch>
              <a:fillRect l="0" t="-75" r="0" b="-75"/>
            </a:stretch>
          </a:blipFill>
        </p:spPr>
      </p:sp>
      <p:sp>
        <p:nvSpPr>
          <p:cNvPr name="TextBox 3" id="3"/>
          <p:cNvSpPr txBox="true"/>
          <p:nvPr/>
        </p:nvSpPr>
        <p:spPr>
          <a:xfrm rot="0">
            <a:off x="1348437" y="2355983"/>
            <a:ext cx="10851139" cy="1484228"/>
          </a:xfrm>
          <a:prstGeom prst="rect">
            <a:avLst/>
          </a:prstGeom>
        </p:spPr>
        <p:txBody>
          <a:bodyPr anchor="t" rtlCol="false" tIns="0" lIns="0" bIns="0" rIns="0">
            <a:spAutoFit/>
          </a:bodyPr>
          <a:lstStyle/>
          <a:p>
            <a:pPr algn="l" marL="0" indent="0" lvl="0">
              <a:lnSpc>
                <a:spcPts val="11405"/>
              </a:lnSpc>
              <a:spcBef>
                <a:spcPct val="0"/>
              </a:spcBef>
            </a:pPr>
            <a:r>
              <a:rPr lang="en-US" sz="10368">
                <a:solidFill>
                  <a:srgbClr val="000000"/>
                </a:solidFill>
                <a:latin typeface="Abhaya Libre"/>
              </a:rPr>
              <a:t>NASIL BAŞLANIR?</a:t>
            </a:r>
          </a:p>
        </p:txBody>
      </p:sp>
      <p:sp>
        <p:nvSpPr>
          <p:cNvPr name="TextBox 4" id="4"/>
          <p:cNvSpPr txBox="true"/>
          <p:nvPr/>
        </p:nvSpPr>
        <p:spPr>
          <a:xfrm rot="0">
            <a:off x="1348437" y="4475232"/>
            <a:ext cx="10681747" cy="523875"/>
          </a:xfrm>
          <a:prstGeom prst="rect">
            <a:avLst/>
          </a:prstGeom>
        </p:spPr>
        <p:txBody>
          <a:bodyPr anchor="t" rtlCol="false" tIns="0" lIns="0" bIns="0" rIns="0">
            <a:spAutoFit/>
          </a:bodyPr>
          <a:lstStyle/>
          <a:p>
            <a:pPr>
              <a:lnSpc>
                <a:spcPts val="4200"/>
              </a:lnSpc>
            </a:pPr>
            <a:r>
              <a:rPr lang="en-US" sz="3000">
                <a:solidFill>
                  <a:srgbClr val="000000"/>
                </a:solidFill>
                <a:latin typeface="Abhaya Libre"/>
              </a:rPr>
              <a:t>Hastaya diyabet yönetimine nereden başlayacağıni öğretin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true" flipV="false" rot="0">
            <a:off x="-1025582" y="1374811"/>
            <a:ext cx="19313582" cy="7620086"/>
          </a:xfrm>
          <a:custGeom>
            <a:avLst/>
            <a:gdLst/>
            <a:ahLst/>
            <a:cxnLst/>
            <a:rect r="r" b="b" t="t" l="l"/>
            <a:pathLst>
              <a:path h="7620086" w="19313582">
                <a:moveTo>
                  <a:pt x="19313582" y="0"/>
                </a:moveTo>
                <a:lnTo>
                  <a:pt x="0" y="0"/>
                </a:lnTo>
                <a:lnTo>
                  <a:pt x="0" y="7620086"/>
                </a:lnTo>
                <a:lnTo>
                  <a:pt x="19313582" y="7620086"/>
                </a:lnTo>
                <a:lnTo>
                  <a:pt x="19313582" y="0"/>
                </a:lnTo>
                <a:close/>
              </a:path>
            </a:pathLst>
          </a:custGeom>
          <a:blipFill>
            <a:blip r:embed="rId2">
              <a:extLst>
                <a:ext uri="{96DAC541-7B7A-43D3-8B79-37D633B846F1}">
                  <asvg:svgBlip xmlns:asvg="http://schemas.microsoft.com/office/drawing/2016/SVG/main" r:embed="rId3"/>
                </a:ext>
              </a:extLst>
            </a:blip>
            <a:stretch>
              <a:fillRect l="0" t="-122" r="0" b="-122"/>
            </a:stretch>
          </a:blipFill>
        </p:spPr>
      </p:sp>
      <p:sp>
        <p:nvSpPr>
          <p:cNvPr name="TextBox 3" id="3"/>
          <p:cNvSpPr txBox="true"/>
          <p:nvPr/>
        </p:nvSpPr>
        <p:spPr>
          <a:xfrm rot="0">
            <a:off x="1028700" y="6850562"/>
            <a:ext cx="8729215" cy="556895"/>
          </a:xfrm>
          <a:prstGeom prst="rect">
            <a:avLst/>
          </a:prstGeom>
        </p:spPr>
        <p:txBody>
          <a:bodyPr anchor="t" rtlCol="false" tIns="0" lIns="0" bIns="0" rIns="0">
            <a:spAutoFit/>
          </a:bodyPr>
          <a:lstStyle/>
          <a:p>
            <a:pPr>
              <a:lnSpc>
                <a:spcPts val="4480"/>
              </a:lnSpc>
            </a:pPr>
            <a:r>
              <a:rPr lang="en-US" sz="3200">
                <a:solidFill>
                  <a:srgbClr val="000000"/>
                </a:solidFill>
                <a:latin typeface="Abhaya Libre"/>
              </a:rPr>
              <a:t> Diyabetliye , tedavide neden sonuç ilişkisini öğretin  </a:t>
            </a:r>
          </a:p>
        </p:txBody>
      </p:sp>
      <p:sp>
        <p:nvSpPr>
          <p:cNvPr name="TextBox 4" id="4"/>
          <p:cNvSpPr txBox="true"/>
          <p:nvPr/>
        </p:nvSpPr>
        <p:spPr>
          <a:xfrm rot="0">
            <a:off x="0" y="3427197"/>
            <a:ext cx="8631209" cy="1411255"/>
          </a:xfrm>
          <a:prstGeom prst="rect">
            <a:avLst/>
          </a:prstGeom>
        </p:spPr>
        <p:txBody>
          <a:bodyPr anchor="t" rtlCol="false" tIns="0" lIns="0" bIns="0" rIns="0">
            <a:spAutoFit/>
          </a:bodyPr>
          <a:lstStyle/>
          <a:p>
            <a:pPr marL="0" indent="0" lvl="0">
              <a:lnSpc>
                <a:spcPts val="10837"/>
              </a:lnSpc>
              <a:spcBef>
                <a:spcPct val="0"/>
              </a:spcBef>
            </a:pPr>
            <a:r>
              <a:rPr lang="en-US" sz="10034" spc="-100">
                <a:solidFill>
                  <a:srgbClr val="000000"/>
                </a:solidFill>
                <a:latin typeface="Abhaya Libre"/>
              </a:rPr>
              <a:t>PANKREAS GIBI </a:t>
            </a:r>
          </a:p>
        </p:txBody>
      </p:sp>
      <p:sp>
        <p:nvSpPr>
          <p:cNvPr name="TextBox 5" id="5"/>
          <p:cNvSpPr txBox="true"/>
          <p:nvPr/>
        </p:nvSpPr>
        <p:spPr>
          <a:xfrm rot="0">
            <a:off x="12573827" y="5143500"/>
            <a:ext cx="5876098" cy="1227127"/>
          </a:xfrm>
          <a:prstGeom prst="rect">
            <a:avLst/>
          </a:prstGeom>
        </p:spPr>
        <p:txBody>
          <a:bodyPr anchor="t" rtlCol="false" tIns="0" lIns="0" bIns="0" rIns="0">
            <a:spAutoFit/>
          </a:bodyPr>
          <a:lstStyle/>
          <a:p>
            <a:pPr marL="0" indent="0" lvl="0">
              <a:lnSpc>
                <a:spcPts val="9336"/>
              </a:lnSpc>
              <a:spcBef>
                <a:spcPct val="0"/>
              </a:spcBef>
            </a:pPr>
            <a:r>
              <a:rPr lang="en-US" sz="8645" spc="-86">
                <a:solidFill>
                  <a:srgbClr val="000000"/>
                </a:solidFill>
                <a:latin typeface="Abhaya Libre"/>
              </a:rPr>
              <a:t>DÜŞÜNMEK</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74044" y="3535232"/>
            <a:ext cx="18370542" cy="5243955"/>
          </a:xfrm>
          <a:custGeom>
            <a:avLst/>
            <a:gdLst/>
            <a:ahLst/>
            <a:cxnLst/>
            <a:rect r="r" b="b" t="t" l="l"/>
            <a:pathLst>
              <a:path h="5243955" w="18370542">
                <a:moveTo>
                  <a:pt x="0" y="0"/>
                </a:moveTo>
                <a:lnTo>
                  <a:pt x="18370542" y="0"/>
                </a:lnTo>
                <a:lnTo>
                  <a:pt x="18370542" y="5243955"/>
                </a:lnTo>
                <a:lnTo>
                  <a:pt x="0" y="5243955"/>
                </a:lnTo>
                <a:lnTo>
                  <a:pt x="0" y="0"/>
                </a:lnTo>
                <a:close/>
              </a:path>
            </a:pathLst>
          </a:custGeom>
          <a:blipFill>
            <a:blip r:embed="rId2">
              <a:extLst>
                <a:ext uri="{96DAC541-7B7A-43D3-8B79-37D633B846F1}">
                  <asvg:svgBlip xmlns:asvg="http://schemas.microsoft.com/office/drawing/2016/SVG/main" r:embed="rId3"/>
                </a:ext>
              </a:extLst>
            </a:blip>
            <a:stretch>
              <a:fillRect l="-52" t="0" r="-52" b="0"/>
            </a:stretch>
          </a:blipFill>
        </p:spPr>
      </p:sp>
      <p:sp>
        <p:nvSpPr>
          <p:cNvPr name="TextBox 3" id="3"/>
          <p:cNvSpPr txBox="true"/>
          <p:nvPr/>
        </p:nvSpPr>
        <p:spPr>
          <a:xfrm rot="0">
            <a:off x="8976214" y="6121352"/>
            <a:ext cx="7889375" cy="1118870"/>
          </a:xfrm>
          <a:prstGeom prst="rect">
            <a:avLst/>
          </a:prstGeom>
        </p:spPr>
        <p:txBody>
          <a:bodyPr anchor="t" rtlCol="false" tIns="0" lIns="0" bIns="0" rIns="0">
            <a:spAutoFit/>
          </a:bodyPr>
          <a:lstStyle/>
          <a:p>
            <a:pPr>
              <a:lnSpc>
                <a:spcPts val="4480"/>
              </a:lnSpc>
            </a:pPr>
            <a:r>
              <a:rPr lang="en-US" sz="3200">
                <a:solidFill>
                  <a:srgbClr val="000000"/>
                </a:solidFill>
                <a:latin typeface="Abhaya Libre"/>
              </a:rPr>
              <a:t>Hastaya kendi sonuçlarını değerlendirmeyi ve tekrar planlama yapabilmeyi öğretin. </a:t>
            </a:r>
          </a:p>
        </p:txBody>
      </p:sp>
      <p:sp>
        <p:nvSpPr>
          <p:cNvPr name="TextBox 4" id="4"/>
          <p:cNvSpPr txBox="true"/>
          <p:nvPr/>
        </p:nvSpPr>
        <p:spPr>
          <a:xfrm rot="0">
            <a:off x="2017571" y="2112732"/>
            <a:ext cx="15999970" cy="1422501"/>
          </a:xfrm>
          <a:prstGeom prst="rect">
            <a:avLst/>
          </a:prstGeom>
        </p:spPr>
        <p:txBody>
          <a:bodyPr anchor="t" rtlCol="false" tIns="0" lIns="0" bIns="0" rIns="0">
            <a:spAutoFit/>
          </a:bodyPr>
          <a:lstStyle/>
          <a:p>
            <a:pPr algn="ctr">
              <a:lnSpc>
                <a:spcPts val="11364"/>
              </a:lnSpc>
            </a:pPr>
            <a:r>
              <a:rPr lang="en-US" sz="8742">
                <a:solidFill>
                  <a:srgbClr val="000000"/>
                </a:solidFill>
                <a:latin typeface="Abhaya Libre"/>
              </a:rPr>
              <a:t>SONUÇLARI DEĞERLENDIRMEK</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true" flipV="false" rot="0">
            <a:off x="-898094" y="1474312"/>
            <a:ext cx="19666569" cy="6615119"/>
          </a:xfrm>
          <a:custGeom>
            <a:avLst/>
            <a:gdLst/>
            <a:ahLst/>
            <a:cxnLst/>
            <a:rect r="r" b="b" t="t" l="l"/>
            <a:pathLst>
              <a:path h="6615119" w="19666569">
                <a:moveTo>
                  <a:pt x="19666569" y="0"/>
                </a:moveTo>
                <a:lnTo>
                  <a:pt x="0" y="0"/>
                </a:lnTo>
                <a:lnTo>
                  <a:pt x="0" y="6615119"/>
                </a:lnTo>
                <a:lnTo>
                  <a:pt x="19666569" y="6615119"/>
                </a:lnTo>
                <a:lnTo>
                  <a:pt x="19666569" y="0"/>
                </a:lnTo>
                <a:close/>
              </a:path>
            </a:pathLst>
          </a:custGeom>
          <a:blipFill>
            <a:blip r:embed="rId2">
              <a:extLst>
                <a:ext uri="{96DAC541-7B7A-43D3-8B79-37D633B846F1}">
                  <asvg:svgBlip xmlns:asvg="http://schemas.microsoft.com/office/drawing/2016/SVG/main" r:embed="rId3"/>
                </a:ext>
              </a:extLst>
            </a:blip>
            <a:stretch>
              <a:fillRect l="0" t="-42" r="0" b="-42"/>
            </a:stretch>
          </a:blipFill>
        </p:spPr>
      </p:sp>
      <p:sp>
        <p:nvSpPr>
          <p:cNvPr name="TextBox 3" id="3"/>
          <p:cNvSpPr txBox="true"/>
          <p:nvPr/>
        </p:nvSpPr>
        <p:spPr>
          <a:xfrm rot="0">
            <a:off x="7595083" y="2420103"/>
            <a:ext cx="9997880" cy="4463155"/>
          </a:xfrm>
          <a:prstGeom prst="rect">
            <a:avLst/>
          </a:prstGeom>
        </p:spPr>
        <p:txBody>
          <a:bodyPr anchor="t" rtlCol="false" tIns="0" lIns="0" bIns="0" rIns="0">
            <a:spAutoFit/>
          </a:bodyPr>
          <a:lstStyle/>
          <a:p>
            <a:pPr algn="r" marL="0" indent="0" lvl="0">
              <a:lnSpc>
                <a:spcPts val="8722"/>
              </a:lnSpc>
              <a:spcBef>
                <a:spcPct val="0"/>
              </a:spcBef>
            </a:pPr>
            <a:r>
              <a:rPr lang="en-US" sz="7929">
                <a:solidFill>
                  <a:srgbClr val="000000"/>
                </a:solidFill>
                <a:latin typeface="Abhaya Libre"/>
              </a:rPr>
              <a:t>DIYABET YÖNETIMI IÇIN TELE SAĞLIK VE TEKNOLOJIYI KULLANIN</a:t>
            </a:r>
          </a:p>
        </p:txBody>
      </p:sp>
      <p:sp>
        <p:nvSpPr>
          <p:cNvPr name="Freeform 4" id="4"/>
          <p:cNvSpPr/>
          <p:nvPr/>
        </p:nvSpPr>
        <p:spPr>
          <a:xfrm flipH="false" flipV="false" rot="0">
            <a:off x="2792282" y="3134580"/>
            <a:ext cx="1802782" cy="1647292"/>
          </a:xfrm>
          <a:custGeom>
            <a:avLst/>
            <a:gdLst/>
            <a:ahLst/>
            <a:cxnLst/>
            <a:rect r="r" b="b" t="t" l="l"/>
            <a:pathLst>
              <a:path h="1647292" w="1802782">
                <a:moveTo>
                  <a:pt x="0" y="0"/>
                </a:moveTo>
                <a:lnTo>
                  <a:pt x="1802782" y="0"/>
                </a:lnTo>
                <a:lnTo>
                  <a:pt x="1802782" y="1647292"/>
                </a:lnTo>
                <a:lnTo>
                  <a:pt x="0" y="1647292"/>
                </a:lnTo>
                <a:lnTo>
                  <a:pt x="0" y="0"/>
                </a:lnTo>
                <a:close/>
              </a:path>
            </a:pathLst>
          </a:custGeom>
          <a:blipFill>
            <a:blip r:embed="rId4">
              <a:alphaModFix amt="59000"/>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5289894" y="7580340"/>
            <a:ext cx="12583899" cy="1717675"/>
          </a:xfrm>
          <a:prstGeom prst="rect">
            <a:avLst/>
          </a:prstGeom>
        </p:spPr>
        <p:txBody>
          <a:bodyPr anchor="t" rtlCol="false" tIns="0" lIns="0" bIns="0" rIns="0">
            <a:spAutoFit/>
          </a:bodyPr>
          <a:lstStyle/>
          <a:p>
            <a:pPr algn="ctr">
              <a:lnSpc>
                <a:spcPts val="4550"/>
              </a:lnSpc>
            </a:pPr>
            <a:r>
              <a:rPr lang="en-US" sz="3500">
                <a:solidFill>
                  <a:srgbClr val="000000"/>
                </a:solidFill>
                <a:latin typeface="Abhaya Libre"/>
              </a:rPr>
              <a:t>2009 yılında yapılan meta analizde 26 çalışma ve 5069 hasta sonuçlarına göre tele sağlık hizmetlerinin diyabetik hedeflere  ulaşmada etkili olduğu   görülmüştür. </a:t>
            </a:r>
          </a:p>
        </p:txBody>
      </p:sp>
      <p:sp>
        <p:nvSpPr>
          <p:cNvPr name="TextBox 6" id="6"/>
          <p:cNvSpPr txBox="true"/>
          <p:nvPr/>
        </p:nvSpPr>
        <p:spPr>
          <a:xfrm rot="0">
            <a:off x="481841" y="10004623"/>
            <a:ext cx="18286634" cy="282377"/>
          </a:xfrm>
          <a:prstGeom prst="rect">
            <a:avLst/>
          </a:prstGeom>
        </p:spPr>
        <p:txBody>
          <a:bodyPr anchor="t" rtlCol="false" tIns="0" lIns="0" bIns="0" rIns="0">
            <a:spAutoFit/>
          </a:bodyPr>
          <a:lstStyle/>
          <a:p>
            <a:pPr>
              <a:lnSpc>
                <a:spcPts val="2285"/>
              </a:lnSpc>
            </a:pPr>
            <a:r>
              <a:rPr lang="en-US" sz="1632" u="sng">
                <a:solidFill>
                  <a:srgbClr val="000000"/>
                </a:solidFill>
                <a:latin typeface="Abhaya Libre"/>
                <a:hlinkClick r:id="rId6" tooltip="https://dom-pubs.onlinelibrary.wiley.com/authored-by/Polisena/J."/>
              </a:rPr>
              <a:t>J. Polisena</a:t>
            </a:r>
            <a:r>
              <a:rPr lang="en-US" sz="1632">
                <a:solidFill>
                  <a:srgbClr val="000000"/>
                </a:solidFill>
                <a:latin typeface="Abhaya Libre"/>
              </a:rPr>
              <a:t>, </a:t>
            </a:r>
            <a:r>
              <a:rPr lang="en-US" sz="1632" u="sng">
                <a:solidFill>
                  <a:srgbClr val="000000"/>
                </a:solidFill>
                <a:latin typeface="Abhaya Libre"/>
                <a:hlinkClick r:id="rId7" tooltip="https://dom-pubs.onlinelibrary.wiley.com/authored-by/Tran/K."/>
              </a:rPr>
              <a:t>K. Tran</a:t>
            </a:r>
            <a:r>
              <a:rPr lang="en-US" sz="1632">
                <a:solidFill>
                  <a:srgbClr val="000000"/>
                </a:solidFill>
                <a:latin typeface="Abhaya Libre"/>
              </a:rPr>
              <a:t>, </a:t>
            </a:r>
            <a:r>
              <a:rPr lang="en-US" sz="1632" u="sng">
                <a:solidFill>
                  <a:srgbClr val="000000"/>
                </a:solidFill>
                <a:latin typeface="Abhaya Libre"/>
                <a:hlinkClick r:id="rId8" tooltip="https://dom-pubs.onlinelibrary.wiley.com/authored-by/Cimon/K."/>
              </a:rPr>
              <a:t>K. Cimon</a:t>
            </a:r>
            <a:r>
              <a:rPr lang="en-US" sz="1632">
                <a:solidFill>
                  <a:srgbClr val="000000"/>
                </a:solidFill>
                <a:latin typeface="Abhaya Libre"/>
              </a:rPr>
              <a:t>, </a:t>
            </a:r>
            <a:r>
              <a:rPr lang="en-US" sz="1632" u="sng">
                <a:solidFill>
                  <a:srgbClr val="000000"/>
                </a:solidFill>
                <a:latin typeface="Abhaya Libre"/>
                <a:hlinkClick r:id="rId9" tooltip="https://dom-pubs.onlinelibrary.wiley.com/authored-by/Hutton/B."/>
              </a:rPr>
              <a:t>B. Hutton</a:t>
            </a:r>
            <a:r>
              <a:rPr lang="en-US" sz="1632">
                <a:solidFill>
                  <a:srgbClr val="000000"/>
                </a:solidFill>
                <a:latin typeface="Abhaya Libre"/>
              </a:rPr>
              <a:t>, </a:t>
            </a:r>
            <a:r>
              <a:rPr lang="en-US" sz="1632" u="sng">
                <a:solidFill>
                  <a:srgbClr val="000000"/>
                </a:solidFill>
                <a:latin typeface="Abhaya Libre"/>
                <a:hlinkClick r:id="rId10" tooltip="https://dom-pubs.onlinelibrary.wiley.com/authored-by/McGill/S."/>
              </a:rPr>
              <a:t>S. McGill</a:t>
            </a:r>
            <a:r>
              <a:rPr lang="en-US" sz="1632">
                <a:solidFill>
                  <a:srgbClr val="000000"/>
                </a:solidFill>
                <a:latin typeface="Abhaya Libre"/>
              </a:rPr>
              <a:t>, </a:t>
            </a:r>
            <a:r>
              <a:rPr lang="en-US" sz="1632" u="sng">
                <a:solidFill>
                  <a:srgbClr val="000000"/>
                </a:solidFill>
                <a:latin typeface="Abhaya Libre"/>
                <a:hlinkClick r:id="rId11" tooltip="https://dom-pubs.onlinelibrary.wiley.com/authored-by/Palmer/K."/>
              </a:rPr>
              <a:t>K. Palmer</a:t>
            </a:r>
            <a:r>
              <a:rPr lang="en-US" sz="1632">
                <a:solidFill>
                  <a:srgbClr val="000000"/>
                </a:solidFill>
                <a:latin typeface="Abhaya Libre"/>
              </a:rPr>
              <a:t> :” Home telehealth for diabetes management: a systematic review and meta-analysis</a:t>
            </a:r>
            <a:r>
              <a:rPr lang="en-US" sz="1632">
                <a:solidFill>
                  <a:srgbClr val="000000"/>
                </a:solidFill>
                <a:latin typeface="Abhaya Libre"/>
              </a:rPr>
              <a:t>“ : Diabetes  obesity and  metabolism : 2009</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613619" y="3658754"/>
            <a:ext cx="19154285" cy="4945288"/>
          </a:xfrm>
          <a:custGeom>
            <a:avLst/>
            <a:gdLst/>
            <a:ahLst/>
            <a:cxnLst/>
            <a:rect r="r" b="b" t="t" l="l"/>
            <a:pathLst>
              <a:path h="4945288" w="19154285">
                <a:moveTo>
                  <a:pt x="0" y="0"/>
                </a:moveTo>
                <a:lnTo>
                  <a:pt x="19154285" y="0"/>
                </a:lnTo>
                <a:lnTo>
                  <a:pt x="19154285" y="4945288"/>
                </a:lnTo>
                <a:lnTo>
                  <a:pt x="0" y="4945288"/>
                </a:lnTo>
                <a:lnTo>
                  <a:pt x="0" y="0"/>
                </a:lnTo>
                <a:close/>
              </a:path>
            </a:pathLst>
          </a:custGeom>
          <a:blipFill>
            <a:blip r:embed="rId2">
              <a:extLst>
                <a:ext uri="{96DAC541-7B7A-43D3-8B79-37D633B846F1}">
                  <asvg:svgBlip xmlns:asvg="http://schemas.microsoft.com/office/drawing/2016/SVG/main" r:embed="rId3"/>
                </a:ext>
              </a:extLst>
            </a:blip>
            <a:stretch>
              <a:fillRect l="0" t="-29" r="0" b="-29"/>
            </a:stretch>
          </a:blipFill>
        </p:spPr>
      </p:sp>
      <p:sp>
        <p:nvSpPr>
          <p:cNvPr name="TextBox 3" id="3"/>
          <p:cNvSpPr txBox="true"/>
          <p:nvPr/>
        </p:nvSpPr>
        <p:spPr>
          <a:xfrm rot="0">
            <a:off x="7669250" y="4430584"/>
            <a:ext cx="10348291" cy="4490720"/>
          </a:xfrm>
          <a:prstGeom prst="rect">
            <a:avLst/>
          </a:prstGeom>
        </p:spPr>
        <p:txBody>
          <a:bodyPr anchor="t" rtlCol="false" tIns="0" lIns="0" bIns="0" rIns="0">
            <a:spAutoFit/>
          </a:bodyPr>
          <a:lstStyle/>
          <a:p>
            <a:pPr algn="just">
              <a:lnSpc>
                <a:spcPts val="4479"/>
              </a:lnSpc>
            </a:pPr>
            <a:r>
              <a:rPr lang="en-US" sz="3199">
                <a:solidFill>
                  <a:srgbClr val="000000"/>
                </a:solidFill>
                <a:latin typeface="Abhaya Libre"/>
              </a:rPr>
              <a:t>Geçtiğimiz 3 ay tedavini düzenli kullanmışsın, çoğu zaman beslenmene uyduğunu da görüyorum, kilonu korumuşsun çaban için  tebrik ederim . </a:t>
            </a:r>
            <a:r>
              <a:rPr lang="en-US" sz="3199">
                <a:solidFill>
                  <a:srgbClr val="000000"/>
                </a:solidFill>
                <a:latin typeface="Abhaya Libre Bold"/>
              </a:rPr>
              <a:t>FAKAT </a:t>
            </a:r>
            <a:r>
              <a:rPr lang="en-US" sz="3199">
                <a:solidFill>
                  <a:srgbClr val="000000"/>
                </a:solidFill>
                <a:latin typeface="Abhaya Libre"/>
              </a:rPr>
              <a:t>akşam yemeklerinden sonra genelde yüksek olduğunu görüyorum.  </a:t>
            </a:r>
            <a:r>
              <a:rPr lang="en-US" sz="3199">
                <a:solidFill>
                  <a:srgbClr val="000000"/>
                </a:solidFill>
                <a:latin typeface="Abhaya Libre Bold"/>
              </a:rPr>
              <a:t>SENCE </a:t>
            </a:r>
            <a:r>
              <a:rPr lang="en-US" sz="3199">
                <a:solidFill>
                  <a:srgbClr val="000000"/>
                </a:solidFill>
                <a:latin typeface="Abhaya Libre"/>
              </a:rPr>
              <a:t>neden böyle oluyor ?  </a:t>
            </a:r>
          </a:p>
          <a:p>
            <a:pPr algn="just">
              <a:lnSpc>
                <a:spcPts val="4479"/>
              </a:lnSpc>
            </a:pPr>
            <a:r>
              <a:rPr lang="en-US" sz="3199">
                <a:solidFill>
                  <a:srgbClr val="000000"/>
                </a:solidFill>
                <a:latin typeface="Abhaya Libre"/>
              </a:rPr>
              <a:t>........</a:t>
            </a:r>
          </a:p>
          <a:p>
            <a:pPr algn="just">
              <a:lnSpc>
                <a:spcPts val="4479"/>
              </a:lnSpc>
            </a:pPr>
          </a:p>
          <a:p>
            <a:pPr algn="just">
              <a:lnSpc>
                <a:spcPts val="4479"/>
              </a:lnSpc>
            </a:pPr>
            <a:r>
              <a:rPr lang="en-US" sz="3199">
                <a:solidFill>
                  <a:srgbClr val="000000"/>
                </a:solidFill>
                <a:latin typeface="Abhaya Libre"/>
              </a:rPr>
              <a:t>Bu düzetlmek için ne yapabiliriz ?  </a:t>
            </a:r>
          </a:p>
        </p:txBody>
      </p:sp>
      <p:sp>
        <p:nvSpPr>
          <p:cNvPr name="TextBox 4" id="4"/>
          <p:cNvSpPr txBox="true"/>
          <p:nvPr/>
        </p:nvSpPr>
        <p:spPr>
          <a:xfrm rot="0">
            <a:off x="6545931" y="2193124"/>
            <a:ext cx="10713369" cy="556895"/>
          </a:xfrm>
          <a:prstGeom prst="rect">
            <a:avLst/>
          </a:prstGeom>
        </p:spPr>
        <p:txBody>
          <a:bodyPr anchor="t" rtlCol="false" tIns="0" lIns="0" bIns="0" rIns="0">
            <a:spAutoFit/>
          </a:bodyPr>
          <a:lstStyle/>
          <a:p>
            <a:pPr algn="r">
              <a:lnSpc>
                <a:spcPts val="4479"/>
              </a:lnSpc>
            </a:pPr>
            <a:r>
              <a:rPr lang="en-US" sz="3199">
                <a:solidFill>
                  <a:srgbClr val="000000"/>
                </a:solidFill>
                <a:latin typeface="Abhaya Libre Bold"/>
              </a:rPr>
              <a:t>Sonuçları değerlendirilmesinde önce başarılarını   taktir edin.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true" flipV="false" rot="0">
            <a:off x="684226" y="1306395"/>
            <a:ext cx="17298426" cy="7674211"/>
          </a:xfrm>
          <a:custGeom>
            <a:avLst/>
            <a:gdLst/>
            <a:ahLst/>
            <a:cxnLst/>
            <a:rect r="r" b="b" t="t" l="l"/>
            <a:pathLst>
              <a:path h="7674211" w="17298426">
                <a:moveTo>
                  <a:pt x="17298426" y="0"/>
                </a:moveTo>
                <a:lnTo>
                  <a:pt x="0" y="0"/>
                </a:lnTo>
                <a:lnTo>
                  <a:pt x="0" y="7674210"/>
                </a:lnTo>
                <a:lnTo>
                  <a:pt x="17298426" y="7674210"/>
                </a:lnTo>
                <a:lnTo>
                  <a:pt x="17298426" y="0"/>
                </a:lnTo>
                <a:close/>
              </a:path>
            </a:pathLst>
          </a:custGeom>
          <a:blipFill>
            <a:blip r:embed="rId2">
              <a:extLst>
                <a:ext uri="{96DAC541-7B7A-43D3-8B79-37D633B846F1}">
                  <asvg:svgBlip xmlns:asvg="http://schemas.microsoft.com/office/drawing/2016/SVG/main" r:embed="rId3"/>
                </a:ext>
              </a:extLst>
            </a:blip>
            <a:stretch>
              <a:fillRect l="0" t="-125" r="0" b="-125"/>
            </a:stretch>
          </a:blipFill>
        </p:spPr>
      </p:sp>
      <p:sp>
        <p:nvSpPr>
          <p:cNvPr name="TextBox 3" id="3"/>
          <p:cNvSpPr txBox="true"/>
          <p:nvPr/>
        </p:nvSpPr>
        <p:spPr>
          <a:xfrm rot="0">
            <a:off x="573172" y="3444752"/>
            <a:ext cx="7993001" cy="1222375"/>
          </a:xfrm>
          <a:prstGeom prst="rect">
            <a:avLst/>
          </a:prstGeom>
        </p:spPr>
        <p:txBody>
          <a:bodyPr anchor="t" rtlCol="false" tIns="0" lIns="0" bIns="0" rIns="0">
            <a:spAutoFit/>
          </a:bodyPr>
          <a:lstStyle/>
          <a:p>
            <a:pPr algn="r" marL="0" indent="0" lvl="0">
              <a:lnSpc>
                <a:spcPts val="9349"/>
              </a:lnSpc>
              <a:spcBef>
                <a:spcPct val="0"/>
              </a:spcBef>
            </a:pPr>
            <a:r>
              <a:rPr lang="en-US" sz="8499">
                <a:solidFill>
                  <a:srgbClr val="000000"/>
                </a:solidFill>
                <a:latin typeface="Abhaya Libre"/>
              </a:rPr>
              <a:t>DANIŞMANLIK</a:t>
            </a:r>
          </a:p>
        </p:txBody>
      </p:sp>
      <p:sp>
        <p:nvSpPr>
          <p:cNvPr name="TextBox 4" id="4"/>
          <p:cNvSpPr txBox="true"/>
          <p:nvPr/>
        </p:nvSpPr>
        <p:spPr>
          <a:xfrm rot="0">
            <a:off x="573172" y="6454249"/>
            <a:ext cx="8964596" cy="1680845"/>
          </a:xfrm>
          <a:prstGeom prst="rect">
            <a:avLst/>
          </a:prstGeom>
        </p:spPr>
        <p:txBody>
          <a:bodyPr anchor="t" rtlCol="false" tIns="0" lIns="0" bIns="0" rIns="0">
            <a:spAutoFit/>
          </a:bodyPr>
          <a:lstStyle/>
          <a:p>
            <a:pPr algn="r">
              <a:lnSpc>
                <a:spcPts val="4480"/>
              </a:lnSpc>
            </a:pPr>
            <a:r>
              <a:rPr lang="en-US" sz="3200">
                <a:solidFill>
                  <a:srgbClr val="000000"/>
                </a:solidFill>
                <a:latin typeface="Abhaya Libre"/>
              </a:rPr>
              <a:t>Hasta ,  zorlandığı süreçlerde sağlık ekibinden destek alabileceğini , tedavi hedeflerine uymasa da iletşime geçeceğini bilmeli.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453329" y="1695415"/>
            <a:ext cx="13921757" cy="7289938"/>
          </a:xfrm>
          <a:custGeom>
            <a:avLst/>
            <a:gdLst/>
            <a:ahLst/>
            <a:cxnLst/>
            <a:rect r="r" b="b" t="t" l="l"/>
            <a:pathLst>
              <a:path h="7289938" w="13921757">
                <a:moveTo>
                  <a:pt x="0" y="0"/>
                </a:moveTo>
                <a:lnTo>
                  <a:pt x="13921757" y="0"/>
                </a:lnTo>
                <a:lnTo>
                  <a:pt x="13921757" y="7289938"/>
                </a:lnTo>
                <a:lnTo>
                  <a:pt x="0" y="7289938"/>
                </a:lnTo>
                <a:lnTo>
                  <a:pt x="0" y="0"/>
                </a:lnTo>
                <a:close/>
              </a:path>
            </a:pathLst>
          </a:custGeom>
          <a:blipFill>
            <a:blip r:embed="rId2">
              <a:extLst>
                <a:ext uri="{96DAC541-7B7A-43D3-8B79-37D633B846F1}">
                  <asvg:svgBlip xmlns:asvg="http://schemas.microsoft.com/office/drawing/2016/SVG/main" r:embed="rId3"/>
                </a:ext>
              </a:extLst>
            </a:blip>
            <a:stretch>
              <a:fillRect l="-249" t="0" r="-249" b="0"/>
            </a:stretch>
          </a:blipFill>
        </p:spPr>
      </p:sp>
      <p:sp>
        <p:nvSpPr>
          <p:cNvPr name="TextBox 3" id="3"/>
          <p:cNvSpPr txBox="true"/>
          <p:nvPr/>
        </p:nvSpPr>
        <p:spPr>
          <a:xfrm rot="0">
            <a:off x="8307637" y="1710845"/>
            <a:ext cx="8855590" cy="1420119"/>
          </a:xfrm>
          <a:prstGeom prst="rect">
            <a:avLst/>
          </a:prstGeom>
        </p:spPr>
        <p:txBody>
          <a:bodyPr anchor="t" rtlCol="false" tIns="0" lIns="0" bIns="0" rIns="0">
            <a:spAutoFit/>
          </a:bodyPr>
          <a:lstStyle/>
          <a:p>
            <a:pPr marL="0" indent="0" lvl="0">
              <a:lnSpc>
                <a:spcPts val="10802"/>
              </a:lnSpc>
              <a:spcBef>
                <a:spcPct val="0"/>
              </a:spcBef>
            </a:pPr>
            <a:r>
              <a:rPr lang="en-US" sz="9820">
                <a:solidFill>
                  <a:srgbClr val="000000"/>
                </a:solidFill>
                <a:latin typeface="Abhaya Libre"/>
              </a:rPr>
              <a:t>TEŞEKKÜRLER</a:t>
            </a:r>
          </a:p>
        </p:txBody>
      </p:sp>
      <p:sp>
        <p:nvSpPr>
          <p:cNvPr name="TextBox 4" id="4"/>
          <p:cNvSpPr txBox="true"/>
          <p:nvPr/>
        </p:nvSpPr>
        <p:spPr>
          <a:xfrm rot="0">
            <a:off x="8307637" y="6550129"/>
            <a:ext cx="5037661" cy="443780"/>
          </a:xfrm>
          <a:prstGeom prst="rect">
            <a:avLst/>
          </a:prstGeom>
        </p:spPr>
        <p:txBody>
          <a:bodyPr anchor="t" rtlCol="false" tIns="0" lIns="0" bIns="0" rIns="0">
            <a:spAutoFit/>
          </a:bodyPr>
          <a:lstStyle/>
          <a:p>
            <a:pPr>
              <a:lnSpc>
                <a:spcPts val="3558"/>
              </a:lnSpc>
            </a:pPr>
            <a:r>
              <a:rPr lang="en-US" sz="2541">
                <a:solidFill>
                  <a:srgbClr val="000000"/>
                </a:solidFill>
                <a:latin typeface="Abhaya Libre"/>
              </a:rPr>
              <a:t>tugce.dede91@gmail.com</a:t>
            </a:r>
          </a:p>
        </p:txBody>
      </p:sp>
      <p:sp>
        <p:nvSpPr>
          <p:cNvPr name="TextBox 5" id="5"/>
          <p:cNvSpPr txBox="true"/>
          <p:nvPr/>
        </p:nvSpPr>
        <p:spPr>
          <a:xfrm rot="0">
            <a:off x="8307637" y="5877237"/>
            <a:ext cx="5037661" cy="575762"/>
          </a:xfrm>
          <a:prstGeom prst="rect">
            <a:avLst/>
          </a:prstGeom>
        </p:spPr>
        <p:txBody>
          <a:bodyPr anchor="t" rtlCol="false" tIns="0" lIns="0" bIns="0" rIns="0">
            <a:spAutoFit/>
          </a:bodyPr>
          <a:lstStyle/>
          <a:p>
            <a:pPr>
              <a:lnSpc>
                <a:spcPts val="4505"/>
              </a:lnSpc>
            </a:pPr>
            <a:r>
              <a:rPr lang="en-US" sz="3466" spc="138">
                <a:solidFill>
                  <a:srgbClr val="000000"/>
                </a:solidFill>
                <a:latin typeface="Abhaya Libre Medium"/>
              </a:rPr>
              <a:t>EMAIL ADDRESS</a:t>
            </a:r>
          </a:p>
        </p:txBody>
      </p:sp>
      <p:sp>
        <p:nvSpPr>
          <p:cNvPr name="TextBox 6" id="6"/>
          <p:cNvSpPr txBox="true"/>
          <p:nvPr/>
        </p:nvSpPr>
        <p:spPr>
          <a:xfrm rot="0">
            <a:off x="8307637" y="8309232"/>
            <a:ext cx="5037661" cy="443780"/>
          </a:xfrm>
          <a:prstGeom prst="rect">
            <a:avLst/>
          </a:prstGeom>
        </p:spPr>
        <p:txBody>
          <a:bodyPr anchor="t" rtlCol="false" tIns="0" lIns="0" bIns="0" rIns="0">
            <a:spAutoFit/>
          </a:bodyPr>
          <a:lstStyle/>
          <a:p>
            <a:pPr>
              <a:lnSpc>
                <a:spcPts val="3558"/>
              </a:lnSpc>
            </a:pPr>
            <a:r>
              <a:rPr lang="en-US" sz="2541">
                <a:solidFill>
                  <a:srgbClr val="000000"/>
                </a:solidFill>
                <a:latin typeface="Abhaya Libre"/>
              </a:rPr>
              <a:t>@ztugcedede</a:t>
            </a:r>
          </a:p>
        </p:txBody>
      </p:sp>
      <p:sp>
        <p:nvSpPr>
          <p:cNvPr name="TextBox 7" id="7"/>
          <p:cNvSpPr txBox="true"/>
          <p:nvPr/>
        </p:nvSpPr>
        <p:spPr>
          <a:xfrm rot="0">
            <a:off x="8307637" y="7636340"/>
            <a:ext cx="5037661" cy="575848"/>
          </a:xfrm>
          <a:prstGeom prst="rect">
            <a:avLst/>
          </a:prstGeom>
        </p:spPr>
        <p:txBody>
          <a:bodyPr anchor="t" rtlCol="false" tIns="0" lIns="0" bIns="0" rIns="0">
            <a:spAutoFit/>
          </a:bodyPr>
          <a:lstStyle/>
          <a:p>
            <a:pPr>
              <a:lnSpc>
                <a:spcPts val="4505"/>
              </a:lnSpc>
            </a:pPr>
            <a:r>
              <a:rPr lang="en-US" sz="3466" spc="138">
                <a:solidFill>
                  <a:srgbClr val="000000"/>
                </a:solidFill>
                <a:latin typeface="Abhaya Libre Medium"/>
              </a:rPr>
              <a:t>INSTAGRAM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954150" y="346344"/>
            <a:ext cx="6144740" cy="6400771"/>
          </a:xfrm>
          <a:custGeom>
            <a:avLst/>
            <a:gdLst/>
            <a:ahLst/>
            <a:cxnLst/>
            <a:rect r="r" b="b" t="t" l="l"/>
            <a:pathLst>
              <a:path h="6400771" w="6144740">
                <a:moveTo>
                  <a:pt x="0" y="0"/>
                </a:moveTo>
                <a:lnTo>
                  <a:pt x="6144740" y="0"/>
                </a:lnTo>
                <a:lnTo>
                  <a:pt x="6144740" y="6400771"/>
                </a:lnTo>
                <a:lnTo>
                  <a:pt x="0" y="64007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a:off x="5537652" y="4660108"/>
            <a:ext cx="6492240" cy="0"/>
          </a:xfrm>
          <a:prstGeom prst="line">
            <a:avLst/>
          </a:prstGeom>
          <a:ln cap="flat" w="38100">
            <a:solidFill>
              <a:srgbClr val="000000"/>
            </a:solidFill>
            <a:prstDash val="solid"/>
            <a:headEnd type="none" len="sm" w="sm"/>
            <a:tailEnd type="none" len="sm" w="sm"/>
          </a:ln>
        </p:spPr>
      </p:sp>
      <p:sp>
        <p:nvSpPr>
          <p:cNvPr name="AutoShape 4" id="4"/>
          <p:cNvSpPr/>
          <p:nvPr/>
        </p:nvSpPr>
        <p:spPr>
          <a:xfrm>
            <a:off x="12067992" y="4660108"/>
            <a:ext cx="6492240" cy="0"/>
          </a:xfrm>
          <a:prstGeom prst="line">
            <a:avLst/>
          </a:prstGeom>
          <a:ln cap="flat" w="38100">
            <a:solidFill>
              <a:srgbClr val="000000"/>
            </a:solidFill>
            <a:prstDash val="solid"/>
            <a:headEnd type="none" len="sm" w="sm"/>
            <a:tailEnd type="none" len="sm" w="sm"/>
          </a:ln>
        </p:spPr>
      </p:sp>
      <p:sp>
        <p:nvSpPr>
          <p:cNvPr name="TextBox 5" id="5"/>
          <p:cNvSpPr txBox="true"/>
          <p:nvPr/>
        </p:nvSpPr>
        <p:spPr>
          <a:xfrm rot="0">
            <a:off x="9747341" y="4911447"/>
            <a:ext cx="7889375" cy="5052695"/>
          </a:xfrm>
          <a:prstGeom prst="rect">
            <a:avLst/>
          </a:prstGeom>
        </p:spPr>
        <p:txBody>
          <a:bodyPr anchor="t" rtlCol="false" tIns="0" lIns="0" bIns="0" rIns="0">
            <a:spAutoFit/>
          </a:bodyPr>
          <a:lstStyle/>
          <a:p>
            <a:pPr>
              <a:lnSpc>
                <a:spcPts val="4480"/>
              </a:lnSpc>
            </a:pPr>
            <a:r>
              <a:rPr lang="en-US" sz="3200">
                <a:solidFill>
                  <a:srgbClr val="000000"/>
                </a:solidFill>
                <a:latin typeface="Abhaya Libre"/>
              </a:rPr>
              <a:t>Diyabetlinin ev bakımında sorumlulukları </a:t>
            </a:r>
          </a:p>
          <a:p>
            <a:pPr>
              <a:lnSpc>
                <a:spcPts val="4480"/>
              </a:lnSpc>
            </a:pPr>
            <a:r>
              <a:rPr lang="en-US" sz="3200">
                <a:solidFill>
                  <a:srgbClr val="000000"/>
                </a:solidFill>
                <a:latin typeface="Abhaya Libre"/>
              </a:rPr>
              <a:t>Diyabetik hedefler </a:t>
            </a:r>
          </a:p>
          <a:p>
            <a:pPr>
              <a:lnSpc>
                <a:spcPts val="4480"/>
              </a:lnSpc>
            </a:pPr>
            <a:r>
              <a:rPr lang="en-US" sz="3200">
                <a:solidFill>
                  <a:srgbClr val="000000"/>
                </a:solidFill>
                <a:latin typeface="Abhaya Libre"/>
              </a:rPr>
              <a:t>Evde diyabet yönetiminin zorlukları </a:t>
            </a:r>
          </a:p>
          <a:p>
            <a:pPr>
              <a:lnSpc>
                <a:spcPts val="4480"/>
              </a:lnSpc>
            </a:pPr>
            <a:r>
              <a:rPr lang="en-US" sz="3200">
                <a:solidFill>
                  <a:srgbClr val="000000"/>
                </a:solidFill>
                <a:latin typeface="Abhaya Libre"/>
              </a:rPr>
              <a:t>Evde diyabet yönetimi engelleri için öneriler</a:t>
            </a:r>
          </a:p>
          <a:p>
            <a:pPr>
              <a:lnSpc>
                <a:spcPts val="4480"/>
              </a:lnSpc>
            </a:pPr>
            <a:r>
              <a:rPr lang="en-US" sz="3200">
                <a:solidFill>
                  <a:srgbClr val="000000"/>
                </a:solidFill>
                <a:latin typeface="Abhaya Libre"/>
              </a:rPr>
              <a:t>Sosyal ortamda diyabet yönetimi ve yaşanılan zorluklar </a:t>
            </a:r>
          </a:p>
          <a:p>
            <a:pPr>
              <a:lnSpc>
                <a:spcPts val="4480"/>
              </a:lnSpc>
            </a:pPr>
            <a:r>
              <a:rPr lang="en-US" sz="3200">
                <a:solidFill>
                  <a:srgbClr val="000000"/>
                </a:solidFill>
                <a:latin typeface="Abhaya Libre"/>
              </a:rPr>
              <a:t>Evde özel durumların planlanması </a:t>
            </a:r>
          </a:p>
          <a:p>
            <a:pPr>
              <a:lnSpc>
                <a:spcPts val="4480"/>
              </a:lnSpc>
            </a:pPr>
          </a:p>
          <a:p>
            <a:pPr>
              <a:lnSpc>
                <a:spcPts val="4480"/>
              </a:lnSpc>
            </a:pPr>
            <a:r>
              <a:rPr lang="en-US" sz="3200">
                <a:solidFill>
                  <a:srgbClr val="000000"/>
                </a:solidFill>
                <a:latin typeface="Abhaya Libre"/>
              </a:rPr>
              <a:t> </a:t>
            </a:r>
          </a:p>
        </p:txBody>
      </p:sp>
      <p:sp>
        <p:nvSpPr>
          <p:cNvPr name="TextBox 6" id="6"/>
          <p:cNvSpPr txBox="true"/>
          <p:nvPr/>
        </p:nvSpPr>
        <p:spPr>
          <a:xfrm rot="0">
            <a:off x="9747341" y="2838321"/>
            <a:ext cx="7260547" cy="1163705"/>
          </a:xfrm>
          <a:prstGeom prst="rect">
            <a:avLst/>
          </a:prstGeom>
        </p:spPr>
        <p:txBody>
          <a:bodyPr anchor="t" rtlCol="false" tIns="0" lIns="0" bIns="0" rIns="0">
            <a:spAutoFit/>
          </a:bodyPr>
          <a:lstStyle/>
          <a:p>
            <a:pPr algn="ctr" marL="0" indent="0" lvl="0">
              <a:lnSpc>
                <a:spcPts val="8892"/>
              </a:lnSpc>
              <a:spcBef>
                <a:spcPct val="0"/>
              </a:spcBef>
            </a:pPr>
            <a:r>
              <a:rPr lang="en-US" sz="8233" spc="-82">
                <a:solidFill>
                  <a:srgbClr val="000000"/>
                </a:solidFill>
                <a:latin typeface="Abhaya Libre Bold"/>
              </a:rPr>
              <a:t>IÇERIK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13741260" y="6172200"/>
            <a:ext cx="4546740" cy="4114800"/>
          </a:xfrm>
          <a:custGeom>
            <a:avLst/>
            <a:gdLst/>
            <a:ahLst/>
            <a:cxnLst/>
            <a:rect r="r" b="b" t="t" l="l"/>
            <a:pathLst>
              <a:path h="4114800" w="4546740">
                <a:moveTo>
                  <a:pt x="0" y="0"/>
                </a:moveTo>
                <a:lnTo>
                  <a:pt x="4546740" y="0"/>
                </a:lnTo>
                <a:lnTo>
                  <a:pt x="454674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20553" y="2700987"/>
            <a:ext cx="17467447" cy="9274175"/>
          </a:xfrm>
          <a:prstGeom prst="rect">
            <a:avLst/>
          </a:prstGeom>
        </p:spPr>
        <p:txBody>
          <a:bodyPr anchor="t" rtlCol="false" tIns="0" lIns="0" bIns="0" rIns="0">
            <a:spAutoFit/>
          </a:bodyPr>
          <a:lstStyle/>
          <a:p>
            <a:pPr>
              <a:lnSpc>
                <a:spcPts val="4899"/>
              </a:lnSpc>
            </a:pPr>
            <a:r>
              <a:rPr lang="en-US" sz="3499">
                <a:solidFill>
                  <a:srgbClr val="000000"/>
                </a:solidFill>
                <a:latin typeface="Abhaya Libre"/>
              </a:rPr>
              <a:t>Kan şekeri takibi ve  uygulaması </a:t>
            </a:r>
          </a:p>
          <a:p>
            <a:pPr>
              <a:lnSpc>
                <a:spcPts val="4899"/>
              </a:lnSpc>
            </a:pPr>
            <a:r>
              <a:rPr lang="en-US" sz="3499">
                <a:solidFill>
                  <a:srgbClr val="000000"/>
                </a:solidFill>
                <a:latin typeface="Abhaya Libre"/>
              </a:rPr>
              <a:t>ilaçların uygulanması , saklama koşulu , uygulama yolları ,</a:t>
            </a:r>
          </a:p>
          <a:p>
            <a:pPr>
              <a:lnSpc>
                <a:spcPts val="4899"/>
              </a:lnSpc>
            </a:pPr>
            <a:r>
              <a:rPr lang="en-US" sz="3499">
                <a:solidFill>
                  <a:srgbClr val="000000"/>
                </a:solidFill>
                <a:latin typeface="Abhaya Libre"/>
              </a:rPr>
              <a:t>Hedef değerler, </a:t>
            </a:r>
          </a:p>
          <a:p>
            <a:pPr>
              <a:lnSpc>
                <a:spcPts val="4899"/>
              </a:lnSpc>
            </a:pPr>
            <a:r>
              <a:rPr lang="en-US" sz="3499">
                <a:solidFill>
                  <a:srgbClr val="000000"/>
                </a:solidFill>
                <a:latin typeface="Abhaya Libre"/>
              </a:rPr>
              <a:t>Hedef değer dışı durumlarda yapılması gerekenler </a:t>
            </a:r>
          </a:p>
          <a:p>
            <a:pPr>
              <a:lnSpc>
                <a:spcPts val="4899"/>
              </a:lnSpc>
            </a:pPr>
            <a:r>
              <a:rPr lang="en-US" sz="3499">
                <a:solidFill>
                  <a:srgbClr val="000000"/>
                </a:solidFill>
                <a:latin typeface="Abhaya Libre"/>
              </a:rPr>
              <a:t>Akut  komplikasyonlar ve müdahale , </a:t>
            </a:r>
          </a:p>
          <a:p>
            <a:pPr>
              <a:lnSpc>
                <a:spcPts val="4899"/>
              </a:lnSpc>
            </a:pPr>
            <a:r>
              <a:rPr lang="en-US" sz="3499">
                <a:solidFill>
                  <a:srgbClr val="000000"/>
                </a:solidFill>
                <a:latin typeface="Abhaya Libre"/>
              </a:rPr>
              <a:t>Alkol kullanımında yapılması gerekenler ,</a:t>
            </a:r>
          </a:p>
          <a:p>
            <a:pPr>
              <a:lnSpc>
                <a:spcPts val="4899"/>
              </a:lnSpc>
            </a:pPr>
            <a:r>
              <a:rPr lang="en-US" sz="3499">
                <a:solidFill>
                  <a:srgbClr val="000000"/>
                </a:solidFill>
                <a:latin typeface="Abhaya Libre"/>
              </a:rPr>
              <a:t>İş, sosyal hayatta diyabet yönetimi , </a:t>
            </a:r>
          </a:p>
          <a:p>
            <a:pPr>
              <a:lnSpc>
                <a:spcPts val="4899"/>
              </a:lnSpc>
            </a:pPr>
            <a:r>
              <a:rPr lang="en-US" sz="3499">
                <a:solidFill>
                  <a:srgbClr val="000000"/>
                </a:solidFill>
                <a:latin typeface="Abhaya Libre"/>
              </a:rPr>
              <a:t>Egzersizde diyabet yönetimi , </a:t>
            </a:r>
          </a:p>
          <a:p>
            <a:pPr>
              <a:lnSpc>
                <a:spcPts val="4899"/>
              </a:lnSpc>
            </a:pPr>
            <a:r>
              <a:rPr lang="en-US" sz="3499">
                <a:solidFill>
                  <a:srgbClr val="000000"/>
                </a:solidFill>
                <a:latin typeface="Abhaya Libre"/>
              </a:rPr>
              <a:t>Diyabet teknolojileri ,</a:t>
            </a:r>
          </a:p>
          <a:p>
            <a:pPr>
              <a:lnSpc>
                <a:spcPts val="4899"/>
              </a:lnSpc>
            </a:pPr>
            <a:r>
              <a:rPr lang="en-US" sz="3499">
                <a:solidFill>
                  <a:srgbClr val="000000"/>
                </a:solidFill>
                <a:latin typeface="Abhaya Libre"/>
              </a:rPr>
              <a:t>Rutin takipler ve önemi ,</a:t>
            </a:r>
          </a:p>
          <a:p>
            <a:pPr>
              <a:lnSpc>
                <a:spcPts val="4899"/>
              </a:lnSpc>
            </a:pPr>
            <a:r>
              <a:rPr lang="en-US" sz="3499">
                <a:solidFill>
                  <a:srgbClr val="000000"/>
                </a:solidFill>
                <a:latin typeface="Abhaya Libre"/>
              </a:rPr>
              <a:t>Gebelik, operasyon gibi kişiye özel durumlarda diyabet yönetimi </a:t>
            </a:r>
          </a:p>
          <a:p>
            <a:pPr>
              <a:lnSpc>
                <a:spcPts val="4899"/>
              </a:lnSpc>
            </a:pPr>
          </a:p>
          <a:p>
            <a:pPr>
              <a:lnSpc>
                <a:spcPts val="4899"/>
              </a:lnSpc>
            </a:pPr>
          </a:p>
          <a:p>
            <a:pPr>
              <a:lnSpc>
                <a:spcPts val="4899"/>
              </a:lnSpc>
            </a:pPr>
          </a:p>
          <a:p>
            <a:pPr algn="ctr">
              <a:lnSpc>
                <a:spcPts val="4899"/>
              </a:lnSpc>
            </a:pPr>
          </a:p>
        </p:txBody>
      </p:sp>
      <p:sp>
        <p:nvSpPr>
          <p:cNvPr name="TextBox 4" id="4"/>
          <p:cNvSpPr txBox="true"/>
          <p:nvPr/>
        </p:nvSpPr>
        <p:spPr>
          <a:xfrm rot="0">
            <a:off x="514350" y="343826"/>
            <a:ext cx="17259300" cy="2955928"/>
          </a:xfrm>
          <a:prstGeom prst="rect">
            <a:avLst/>
          </a:prstGeom>
        </p:spPr>
        <p:txBody>
          <a:bodyPr anchor="t" rtlCol="false" tIns="0" lIns="0" bIns="0" rIns="0">
            <a:spAutoFit/>
          </a:bodyPr>
          <a:lstStyle/>
          <a:p>
            <a:pPr algn="ctr">
              <a:lnSpc>
                <a:spcPts val="7700"/>
              </a:lnSpc>
            </a:pPr>
            <a:r>
              <a:rPr lang="en-US" sz="7000">
                <a:solidFill>
                  <a:srgbClr val="000000"/>
                </a:solidFill>
                <a:latin typeface="Abhaya Libre Bold"/>
              </a:rPr>
              <a:t>KENDI KENDINE IZLEM IÇIN</a:t>
            </a:r>
          </a:p>
          <a:p>
            <a:pPr algn="ctr">
              <a:lnSpc>
                <a:spcPts val="7700"/>
              </a:lnSpc>
            </a:pPr>
            <a:r>
              <a:rPr lang="en-US" sz="7000">
                <a:solidFill>
                  <a:srgbClr val="000000"/>
                </a:solidFill>
                <a:latin typeface="Abhaya Libre Bold"/>
              </a:rPr>
              <a:t>HASTAYA  VERILMESI GEREKEN EĞITIMLER</a:t>
            </a:r>
          </a:p>
          <a:p>
            <a:pPr algn="ctr" marL="0" indent="0" lvl="0">
              <a:lnSpc>
                <a:spcPts val="770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1289841" y="4089280"/>
            <a:ext cx="5833604" cy="6197720"/>
          </a:xfrm>
          <a:custGeom>
            <a:avLst/>
            <a:gdLst/>
            <a:ahLst/>
            <a:cxnLst/>
            <a:rect r="r" b="b" t="t" l="l"/>
            <a:pathLst>
              <a:path h="6197720" w="5833604">
                <a:moveTo>
                  <a:pt x="0" y="0"/>
                </a:moveTo>
                <a:lnTo>
                  <a:pt x="5833604" y="0"/>
                </a:lnTo>
                <a:lnTo>
                  <a:pt x="5833604" y="6197720"/>
                </a:lnTo>
                <a:lnTo>
                  <a:pt x="0" y="6197720"/>
                </a:lnTo>
                <a:lnTo>
                  <a:pt x="0" y="0"/>
                </a:lnTo>
                <a:close/>
              </a:path>
            </a:pathLst>
          </a:custGeom>
          <a:blipFill>
            <a:blip r:embed="rId2">
              <a:alphaModFix amt="74000"/>
            </a:blip>
            <a:stretch>
              <a:fillRect l="0" t="0" r="0" b="0"/>
            </a:stretch>
          </a:blipFill>
        </p:spPr>
      </p:sp>
      <p:sp>
        <p:nvSpPr>
          <p:cNvPr name="Freeform 3" id="3"/>
          <p:cNvSpPr/>
          <p:nvPr/>
        </p:nvSpPr>
        <p:spPr>
          <a:xfrm flipH="false" flipV="false" rot="0">
            <a:off x="2149243" y="51435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4" id="4"/>
          <p:cNvSpPr/>
          <p:nvPr/>
        </p:nvSpPr>
        <p:spPr>
          <a:xfrm>
            <a:off x="8496667" y="8668588"/>
            <a:ext cx="6492240" cy="0"/>
          </a:xfrm>
          <a:prstGeom prst="line">
            <a:avLst/>
          </a:prstGeom>
          <a:ln cap="flat" w="38100">
            <a:solidFill>
              <a:srgbClr val="000000"/>
            </a:solidFill>
            <a:prstDash val="solid"/>
            <a:headEnd type="none" len="sm" w="sm"/>
            <a:tailEnd type="none" len="sm" w="sm"/>
          </a:ln>
        </p:spPr>
      </p:sp>
      <p:sp>
        <p:nvSpPr>
          <p:cNvPr name="TextBox 5" id="5"/>
          <p:cNvSpPr txBox="true"/>
          <p:nvPr/>
        </p:nvSpPr>
        <p:spPr>
          <a:xfrm rot="0">
            <a:off x="9144000" y="2472835"/>
            <a:ext cx="7213900" cy="606425"/>
          </a:xfrm>
          <a:prstGeom prst="rect">
            <a:avLst/>
          </a:prstGeom>
        </p:spPr>
        <p:txBody>
          <a:bodyPr anchor="t" rtlCol="false" tIns="0" lIns="0" bIns="0" rIns="0">
            <a:spAutoFit/>
          </a:bodyPr>
          <a:lstStyle/>
          <a:p>
            <a:pPr marL="755647" indent="-377824" lvl="1">
              <a:lnSpc>
                <a:spcPts val="4899"/>
              </a:lnSpc>
              <a:buFont typeface="Arial"/>
              <a:buChar char="•"/>
            </a:pPr>
            <a:r>
              <a:rPr lang="en-US" sz="3499">
                <a:solidFill>
                  <a:srgbClr val="000000"/>
                </a:solidFill>
                <a:latin typeface="Abhaya Libre"/>
              </a:rPr>
              <a:t>Kan şekeri takibi</a:t>
            </a:r>
          </a:p>
        </p:txBody>
      </p:sp>
      <p:sp>
        <p:nvSpPr>
          <p:cNvPr name="TextBox 6" id="6"/>
          <p:cNvSpPr txBox="true"/>
          <p:nvPr/>
        </p:nvSpPr>
        <p:spPr>
          <a:xfrm rot="0">
            <a:off x="9144000" y="3589782"/>
            <a:ext cx="8218190" cy="606425"/>
          </a:xfrm>
          <a:prstGeom prst="rect">
            <a:avLst/>
          </a:prstGeom>
        </p:spPr>
        <p:txBody>
          <a:bodyPr anchor="t" rtlCol="false" tIns="0" lIns="0" bIns="0" rIns="0">
            <a:spAutoFit/>
          </a:bodyPr>
          <a:lstStyle/>
          <a:p>
            <a:pPr marL="755647" indent="-377824" lvl="1">
              <a:lnSpc>
                <a:spcPts val="4899"/>
              </a:lnSpc>
              <a:buFont typeface="Arial"/>
              <a:buChar char="•"/>
            </a:pPr>
            <a:r>
              <a:rPr lang="en-US" sz="3499">
                <a:solidFill>
                  <a:srgbClr val="000000"/>
                </a:solidFill>
                <a:latin typeface="Abhaya Libre"/>
              </a:rPr>
              <a:t>Tıbbi tedavinin düzenli kullanılması</a:t>
            </a:r>
          </a:p>
        </p:txBody>
      </p:sp>
      <p:sp>
        <p:nvSpPr>
          <p:cNvPr name="TextBox 7" id="7"/>
          <p:cNvSpPr txBox="true"/>
          <p:nvPr/>
        </p:nvSpPr>
        <p:spPr>
          <a:xfrm rot="0">
            <a:off x="9144000" y="4706728"/>
            <a:ext cx="9246890" cy="1225550"/>
          </a:xfrm>
          <a:prstGeom prst="rect">
            <a:avLst/>
          </a:prstGeom>
        </p:spPr>
        <p:txBody>
          <a:bodyPr anchor="t" rtlCol="false" tIns="0" lIns="0" bIns="0" rIns="0">
            <a:spAutoFit/>
          </a:bodyPr>
          <a:lstStyle/>
          <a:p>
            <a:pPr marL="755647" indent="-377824" lvl="1">
              <a:lnSpc>
                <a:spcPts val="4899"/>
              </a:lnSpc>
              <a:buFont typeface="Arial"/>
              <a:buChar char="•"/>
            </a:pPr>
            <a:r>
              <a:rPr lang="en-US" sz="3499">
                <a:solidFill>
                  <a:srgbClr val="000000"/>
                </a:solidFill>
                <a:latin typeface="Abhaya Libre"/>
              </a:rPr>
              <a:t>Ev ve sosyal ortamda beslenmenin planlanması </a:t>
            </a:r>
          </a:p>
        </p:txBody>
      </p:sp>
      <p:sp>
        <p:nvSpPr>
          <p:cNvPr name="TextBox 8" id="8"/>
          <p:cNvSpPr txBox="true"/>
          <p:nvPr/>
        </p:nvSpPr>
        <p:spPr>
          <a:xfrm rot="0">
            <a:off x="9144000" y="5823675"/>
            <a:ext cx="7589874" cy="606425"/>
          </a:xfrm>
          <a:prstGeom prst="rect">
            <a:avLst/>
          </a:prstGeom>
        </p:spPr>
        <p:txBody>
          <a:bodyPr anchor="t" rtlCol="false" tIns="0" lIns="0" bIns="0" rIns="0">
            <a:spAutoFit/>
          </a:bodyPr>
          <a:lstStyle/>
          <a:p>
            <a:pPr marL="755647" indent="-377824" lvl="1">
              <a:lnSpc>
                <a:spcPts val="4899"/>
              </a:lnSpc>
              <a:buFont typeface="Arial"/>
              <a:buChar char="•"/>
            </a:pPr>
            <a:r>
              <a:rPr lang="en-US" sz="3499">
                <a:solidFill>
                  <a:srgbClr val="000000"/>
                </a:solidFill>
                <a:latin typeface="Abhaya Libre"/>
              </a:rPr>
              <a:t>Rutin kontrollerin planlanması </a:t>
            </a:r>
          </a:p>
        </p:txBody>
      </p:sp>
      <p:sp>
        <p:nvSpPr>
          <p:cNvPr name="TextBox 9" id="9"/>
          <p:cNvSpPr txBox="true"/>
          <p:nvPr/>
        </p:nvSpPr>
        <p:spPr>
          <a:xfrm rot="0">
            <a:off x="9144000" y="6940621"/>
            <a:ext cx="8902133" cy="1225550"/>
          </a:xfrm>
          <a:prstGeom prst="rect">
            <a:avLst/>
          </a:prstGeom>
        </p:spPr>
        <p:txBody>
          <a:bodyPr anchor="t" rtlCol="false" tIns="0" lIns="0" bIns="0" rIns="0">
            <a:spAutoFit/>
          </a:bodyPr>
          <a:lstStyle/>
          <a:p>
            <a:pPr marL="755647" indent="-377824" lvl="1">
              <a:lnSpc>
                <a:spcPts val="4899"/>
              </a:lnSpc>
              <a:buFont typeface="Arial"/>
              <a:buChar char="•"/>
            </a:pPr>
            <a:r>
              <a:rPr lang="en-US" sz="3499">
                <a:solidFill>
                  <a:srgbClr val="000000"/>
                </a:solidFill>
                <a:latin typeface="Abhaya Libre"/>
              </a:rPr>
              <a:t>Hedeflerin ev ortamında hasta tarafından  değerlendirilmesi</a:t>
            </a:r>
          </a:p>
        </p:txBody>
      </p:sp>
      <p:sp>
        <p:nvSpPr>
          <p:cNvPr name="TextBox 10" id="10"/>
          <p:cNvSpPr txBox="true"/>
          <p:nvPr/>
        </p:nvSpPr>
        <p:spPr>
          <a:xfrm rot="0">
            <a:off x="1479855" y="2212030"/>
            <a:ext cx="7381142" cy="3212248"/>
          </a:xfrm>
          <a:prstGeom prst="rect">
            <a:avLst/>
          </a:prstGeom>
        </p:spPr>
        <p:txBody>
          <a:bodyPr anchor="t" rtlCol="false" tIns="0" lIns="0" bIns="0" rIns="0">
            <a:spAutoFit/>
          </a:bodyPr>
          <a:lstStyle/>
          <a:p>
            <a:pPr>
              <a:lnSpc>
                <a:spcPts val="8537"/>
              </a:lnSpc>
            </a:pPr>
            <a:r>
              <a:rPr lang="en-US" sz="6567">
                <a:solidFill>
                  <a:srgbClr val="000000"/>
                </a:solidFill>
                <a:latin typeface="Abhaya Libre Bold"/>
              </a:rPr>
              <a:t>DIYABETLININ EV BAKIMINDA  SORUMLULUKLARI</a:t>
            </a:r>
            <a:r>
              <a:rPr lang="en-US" sz="6567">
                <a:solidFill>
                  <a:srgbClr val="000000"/>
                </a:solidFill>
                <a:latin typeface="Abhaya Libre Bold"/>
              </a:rPr>
              <a:t> </a:t>
            </a:r>
          </a:p>
        </p:txBody>
      </p:sp>
      <p:sp>
        <p:nvSpPr>
          <p:cNvPr name="TextBox 11" id="11"/>
          <p:cNvSpPr txBox="true"/>
          <p:nvPr/>
        </p:nvSpPr>
        <p:spPr>
          <a:xfrm rot="0">
            <a:off x="5614876" y="7439097"/>
            <a:ext cx="6492240" cy="2557783"/>
          </a:xfrm>
          <a:prstGeom prst="rect">
            <a:avLst/>
          </a:prstGeom>
        </p:spPr>
        <p:txBody>
          <a:bodyPr anchor="t" rtlCol="false" tIns="0" lIns="0" bIns="0" rIns="0">
            <a:spAutoFit/>
          </a:bodyPr>
          <a:lstStyle/>
          <a:p>
            <a:pPr algn="ctr">
              <a:lnSpc>
                <a:spcPts val="10219"/>
              </a:lnSpc>
            </a:pPr>
            <a:r>
              <a:rPr lang="en-US" sz="7299">
                <a:solidFill>
                  <a:srgbClr val="000000"/>
                </a:solidFill>
                <a:latin typeface="Abhaya Libre"/>
              </a:rPr>
              <a:t>+</a:t>
            </a:r>
          </a:p>
          <a:p>
            <a:pPr algn="ctr">
              <a:lnSpc>
                <a:spcPts val="10219"/>
              </a:lnSpc>
              <a:spcBef>
                <a:spcPct val="0"/>
              </a:spcBef>
            </a:pPr>
          </a:p>
        </p:txBody>
      </p:sp>
      <p:sp>
        <p:nvSpPr>
          <p:cNvPr name="TextBox 12" id="12"/>
          <p:cNvSpPr txBox="true"/>
          <p:nvPr/>
        </p:nvSpPr>
        <p:spPr>
          <a:xfrm rot="0">
            <a:off x="7960394" y="8717988"/>
            <a:ext cx="7213900" cy="606425"/>
          </a:xfrm>
          <a:prstGeom prst="rect">
            <a:avLst/>
          </a:prstGeom>
        </p:spPr>
        <p:txBody>
          <a:bodyPr anchor="t" rtlCol="false" tIns="0" lIns="0" bIns="0" rIns="0">
            <a:spAutoFit/>
          </a:bodyPr>
          <a:lstStyle/>
          <a:p>
            <a:pPr algn="ctr">
              <a:lnSpc>
                <a:spcPts val="4899"/>
              </a:lnSpc>
            </a:pPr>
            <a:r>
              <a:rPr lang="en-US" sz="3499">
                <a:solidFill>
                  <a:srgbClr val="000000"/>
                </a:solidFill>
                <a:latin typeface="Abhaya Libre"/>
              </a:rPr>
              <a:t>DİYABET YÜKÜ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2221766" y="0"/>
            <a:ext cx="20611237" cy="7007820"/>
          </a:xfrm>
          <a:custGeom>
            <a:avLst/>
            <a:gdLst/>
            <a:ahLst/>
            <a:cxnLst/>
            <a:rect r="r" b="b" t="t" l="l"/>
            <a:pathLst>
              <a:path h="7007820" w="20611237">
                <a:moveTo>
                  <a:pt x="0" y="0"/>
                </a:moveTo>
                <a:lnTo>
                  <a:pt x="20611237" y="0"/>
                </a:lnTo>
                <a:lnTo>
                  <a:pt x="20611237" y="7007820"/>
                </a:lnTo>
                <a:lnTo>
                  <a:pt x="0" y="7007820"/>
                </a:lnTo>
                <a:lnTo>
                  <a:pt x="0" y="0"/>
                </a:lnTo>
                <a:close/>
              </a:path>
            </a:pathLst>
          </a:custGeom>
          <a:blipFill>
            <a:blip r:embed="rId2">
              <a:extLst>
                <a:ext uri="{96DAC541-7B7A-43D3-8B79-37D633B846F1}">
                  <asvg:svgBlip xmlns:asvg="http://schemas.microsoft.com/office/drawing/2016/SVG/main" r:embed="rId3"/>
                </a:ext>
              </a:extLst>
            </a:blip>
            <a:stretch>
              <a:fillRect l="0" t="-177" r="0" b="-177"/>
            </a:stretch>
          </a:blipFill>
        </p:spPr>
      </p:sp>
      <p:sp>
        <p:nvSpPr>
          <p:cNvPr name="Freeform 3" id="3"/>
          <p:cNvSpPr/>
          <p:nvPr/>
        </p:nvSpPr>
        <p:spPr>
          <a:xfrm flipH="false" flipV="false" rot="0">
            <a:off x="6195977" y="2350195"/>
            <a:ext cx="2171868" cy="2307430"/>
          </a:xfrm>
          <a:custGeom>
            <a:avLst/>
            <a:gdLst/>
            <a:ahLst/>
            <a:cxnLst/>
            <a:rect r="r" b="b" t="t" l="l"/>
            <a:pathLst>
              <a:path h="2307430" w="2171868">
                <a:moveTo>
                  <a:pt x="0" y="0"/>
                </a:moveTo>
                <a:lnTo>
                  <a:pt x="2171869" y="0"/>
                </a:lnTo>
                <a:lnTo>
                  <a:pt x="2171869" y="2307430"/>
                </a:lnTo>
                <a:lnTo>
                  <a:pt x="0" y="2307430"/>
                </a:lnTo>
                <a:lnTo>
                  <a:pt x="0" y="0"/>
                </a:lnTo>
                <a:close/>
              </a:path>
            </a:pathLst>
          </a:custGeom>
          <a:blipFill>
            <a:blip r:embed="rId4">
              <a:alphaModFix amt="73000"/>
            </a:blip>
            <a:stretch>
              <a:fillRect l="0" t="0" r="0" b="0"/>
            </a:stretch>
          </a:blipFill>
        </p:spPr>
      </p:sp>
      <p:sp>
        <p:nvSpPr>
          <p:cNvPr name="TextBox 4" id="4"/>
          <p:cNvSpPr txBox="true"/>
          <p:nvPr/>
        </p:nvSpPr>
        <p:spPr>
          <a:xfrm rot="0">
            <a:off x="8083853" y="1095375"/>
            <a:ext cx="10204147" cy="3584575"/>
          </a:xfrm>
          <a:prstGeom prst="rect">
            <a:avLst/>
          </a:prstGeom>
        </p:spPr>
        <p:txBody>
          <a:bodyPr anchor="t" rtlCol="false" tIns="0" lIns="0" bIns="0" rIns="0">
            <a:spAutoFit/>
          </a:bodyPr>
          <a:lstStyle/>
          <a:p>
            <a:pPr algn="ctr" marL="0" indent="0" lvl="0">
              <a:lnSpc>
                <a:spcPts val="9349"/>
              </a:lnSpc>
              <a:spcBef>
                <a:spcPct val="0"/>
              </a:spcBef>
            </a:pPr>
            <a:r>
              <a:rPr lang="en-US" sz="8499">
                <a:solidFill>
                  <a:srgbClr val="000000"/>
                </a:solidFill>
                <a:latin typeface="Abhaya Libre Bold"/>
              </a:rPr>
              <a:t>EV HEDEFLERININ DIYABETLIYLE BELIRLENMESI</a:t>
            </a:r>
          </a:p>
        </p:txBody>
      </p:sp>
      <p:sp>
        <p:nvSpPr>
          <p:cNvPr name="TextBox 5" id="5"/>
          <p:cNvSpPr txBox="true"/>
          <p:nvPr/>
        </p:nvSpPr>
        <p:spPr>
          <a:xfrm rot="0">
            <a:off x="8734860" y="6447053"/>
            <a:ext cx="8902133" cy="2463800"/>
          </a:xfrm>
          <a:prstGeom prst="rect">
            <a:avLst/>
          </a:prstGeom>
        </p:spPr>
        <p:txBody>
          <a:bodyPr anchor="t" rtlCol="false" tIns="0" lIns="0" bIns="0" rIns="0">
            <a:spAutoFit/>
          </a:bodyPr>
          <a:lstStyle/>
          <a:p>
            <a:pPr algn="ctr">
              <a:lnSpc>
                <a:spcPts val="4899"/>
              </a:lnSpc>
            </a:pPr>
            <a:r>
              <a:rPr lang="en-US" sz="3499">
                <a:solidFill>
                  <a:srgbClr val="000000"/>
                </a:solidFill>
                <a:latin typeface="Abhaya Libre"/>
              </a:rPr>
              <a:t>Diyabetlinin ev ve sosyal ortamının değerlendirilerek kişiselleştirilmiş hedeflerin hasta - sağlık personeli ortak kararıyla  belirlenmesi diyabet uyumlarını arttıracaktır. </a:t>
            </a:r>
          </a:p>
        </p:txBody>
      </p:sp>
      <p:sp>
        <p:nvSpPr>
          <p:cNvPr name="Freeform 6" id="6"/>
          <p:cNvSpPr/>
          <p:nvPr/>
        </p:nvSpPr>
        <p:spPr>
          <a:xfrm flipH="false" flipV="false" rot="0">
            <a:off x="2021090" y="2059439"/>
            <a:ext cx="932034" cy="990209"/>
          </a:xfrm>
          <a:custGeom>
            <a:avLst/>
            <a:gdLst/>
            <a:ahLst/>
            <a:cxnLst/>
            <a:rect r="r" b="b" t="t" l="l"/>
            <a:pathLst>
              <a:path h="990209" w="932034">
                <a:moveTo>
                  <a:pt x="0" y="0"/>
                </a:moveTo>
                <a:lnTo>
                  <a:pt x="932035" y="0"/>
                </a:lnTo>
                <a:lnTo>
                  <a:pt x="932035" y="990209"/>
                </a:lnTo>
                <a:lnTo>
                  <a:pt x="0" y="990209"/>
                </a:lnTo>
                <a:lnTo>
                  <a:pt x="0" y="0"/>
                </a:lnTo>
                <a:close/>
              </a:path>
            </a:pathLst>
          </a:custGeom>
          <a:blipFill>
            <a:blip r:embed="rId4"/>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55680" y="4207679"/>
            <a:ext cx="6339084" cy="4036601"/>
          </a:xfrm>
          <a:custGeom>
            <a:avLst/>
            <a:gdLst/>
            <a:ahLst/>
            <a:cxnLst/>
            <a:rect r="r" b="b" t="t" l="l"/>
            <a:pathLst>
              <a:path h="4036601" w="6339084">
                <a:moveTo>
                  <a:pt x="0" y="0"/>
                </a:moveTo>
                <a:lnTo>
                  <a:pt x="6339084" y="0"/>
                </a:lnTo>
                <a:lnTo>
                  <a:pt x="6339084" y="4036602"/>
                </a:lnTo>
                <a:lnTo>
                  <a:pt x="0" y="4036602"/>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118" r="-46981" b="0"/>
            </a:stretch>
          </a:blipFill>
        </p:spPr>
      </p:sp>
      <p:graphicFrame>
        <p:nvGraphicFramePr>
          <p:cNvPr name="Table 3" id="3"/>
          <p:cNvGraphicFramePr>
            <a:graphicFrameLocks noGrp="true"/>
          </p:cNvGraphicFramePr>
          <p:nvPr/>
        </p:nvGraphicFramePr>
        <p:xfrm>
          <a:off x="6394764" y="2173652"/>
          <a:ext cx="11029950" cy="7458039"/>
        </p:xfrm>
        <a:graphic>
          <a:graphicData uri="http://schemas.openxmlformats.org/drawingml/2006/table">
            <a:tbl>
              <a:tblPr/>
              <a:tblGrid>
                <a:gridCol w="2757488"/>
                <a:gridCol w="2757488"/>
                <a:gridCol w="2757488"/>
                <a:gridCol w="2757488"/>
              </a:tblGrid>
              <a:tr h="737191">
                <a:tc>
                  <a:txBody>
                    <a:bodyPr anchor="t" rtlCol="false"/>
                    <a:lstStyle/>
                    <a:p>
                      <a:pPr algn="ctr">
                        <a:lnSpc>
                          <a:spcPts val="2520"/>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191919"/>
                    </a:solidFill>
                  </a:tcPr>
                </a:tc>
                <a:tc>
                  <a:txBody>
                    <a:bodyPr anchor="t" rtlCol="false"/>
                    <a:lstStyle/>
                    <a:p>
                      <a:pPr algn="ctr">
                        <a:lnSpc>
                          <a:spcPts val="2520"/>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191919"/>
                    </a:solidFill>
                  </a:tcPr>
                </a:tc>
                <a:tc>
                  <a:txBody>
                    <a:bodyPr anchor="t" rtlCol="false"/>
                    <a:lstStyle/>
                    <a:p>
                      <a:pPr algn="ctr">
                        <a:lnSpc>
                          <a:spcPts val="2520"/>
                        </a:lnSpc>
                        <a:defRPr/>
                      </a:pPr>
                      <a:r>
                        <a:rPr lang="en-US" sz="1800">
                          <a:solidFill>
                            <a:srgbClr val="FFFFFF"/>
                          </a:solidFill>
                          <a:latin typeface="Abhaya Libre Bold"/>
                        </a:rPr>
                        <a:t>GEBELİKTE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191919"/>
                    </a:solidFill>
                  </a:tcPr>
                </a:tc>
                <a:tc>
                  <a:txBody>
                    <a:bodyPr anchor="t" rtlCol="false"/>
                    <a:lstStyle/>
                    <a:p>
                      <a:pPr algn="ctr">
                        <a:lnSpc>
                          <a:spcPts val="2520"/>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191919"/>
                    </a:solidFill>
                  </a:tcPr>
                </a:tc>
              </a:tr>
              <a:tr h="1129721">
                <a:tc>
                  <a:txBody>
                    <a:bodyPr anchor="t" rtlCol="false"/>
                    <a:lstStyle/>
                    <a:p>
                      <a:pPr algn="ctr">
                        <a:lnSpc>
                          <a:spcPts val="2520"/>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191919"/>
                    </a:solidFill>
                  </a:tcPr>
                </a:tc>
                <a:tc>
                  <a:txBody>
                    <a:bodyPr anchor="t" rtlCol="false"/>
                    <a:lstStyle/>
                    <a:p>
                      <a:pPr algn="ctr">
                        <a:lnSpc>
                          <a:spcPts val="2520"/>
                        </a:lnSpc>
                        <a:defRPr/>
                      </a:pPr>
                      <a:r>
                        <a:rPr lang="en-US" sz="1800">
                          <a:solidFill>
                            <a:srgbClr val="FFFFFF"/>
                          </a:solidFill>
                          <a:latin typeface="Abhaya Libre Bold"/>
                        </a:rPr>
                        <a:t>HEDEF</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191919"/>
                    </a:solidFill>
                  </a:tcPr>
                </a:tc>
                <a:tc>
                  <a:txBody>
                    <a:bodyPr anchor="t" rtlCol="false"/>
                    <a:lstStyle/>
                    <a:p>
                      <a:pPr algn="ctr">
                        <a:lnSpc>
                          <a:spcPts val="2799"/>
                        </a:lnSpc>
                        <a:defRPr/>
                      </a:pPr>
                      <a:r>
                        <a:rPr lang="en-US" sz="1999">
                          <a:solidFill>
                            <a:srgbClr val="FFFFFF"/>
                          </a:solidFill>
                          <a:latin typeface="Abhaya Libre Bold"/>
                        </a:rPr>
                        <a:t>İNSÜLİN KULLANMAYAN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191919"/>
                    </a:solidFill>
                  </a:tcPr>
                </a:tc>
                <a:tc>
                  <a:txBody>
                    <a:bodyPr anchor="t" rtlCol="false"/>
                    <a:lstStyle/>
                    <a:p>
                      <a:pPr algn="ctr">
                        <a:lnSpc>
                          <a:spcPts val="2799"/>
                        </a:lnSpc>
                        <a:defRPr/>
                      </a:pPr>
                      <a:r>
                        <a:rPr lang="en-US" sz="1999">
                          <a:solidFill>
                            <a:srgbClr val="FFFFFF"/>
                          </a:solidFill>
                          <a:latin typeface="Abhaya Libre Bold"/>
                        </a:rPr>
                        <a:t>İNSÜLİN KULLANAN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191919"/>
                    </a:solidFill>
                  </a:tcPr>
                </a:tc>
              </a:tr>
              <a:tr h="1401671">
                <a:tc>
                  <a:txBody>
                    <a:bodyPr anchor="t" rtlCol="false"/>
                    <a:lstStyle/>
                    <a:p>
                      <a:pPr algn="ctr">
                        <a:lnSpc>
                          <a:spcPts val="3359"/>
                        </a:lnSpc>
                        <a:defRPr/>
                      </a:pPr>
                      <a:r>
                        <a:rPr lang="en-US" sz="2399">
                          <a:solidFill>
                            <a:srgbClr val="000000"/>
                          </a:solidFill>
                          <a:latin typeface="Abhaya Libre Bold"/>
                        </a:rPr>
                        <a:t>A1C</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bhaya Libre"/>
                        </a:rPr>
                        <a:t>&lt; %7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bhaya Libre"/>
                        </a:rPr>
                        <a:t>&lt; %6-6,5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bhaya Libre"/>
                        </a:rPr>
                        <a:t>&lt; %6-6,5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96485">
                <a:tc>
                  <a:txBody>
                    <a:bodyPr anchor="t" rtlCol="false"/>
                    <a:lstStyle/>
                    <a:p>
                      <a:pPr algn="ctr">
                        <a:lnSpc>
                          <a:spcPts val="2520"/>
                        </a:lnSpc>
                        <a:defRPr/>
                      </a:pPr>
                      <a:r>
                        <a:rPr lang="en-US" sz="1800">
                          <a:solidFill>
                            <a:srgbClr val="000000"/>
                          </a:solidFill>
                          <a:latin typeface="Abhaya Libre Bold"/>
                        </a:rPr>
                        <a:t>APG VE ÖĞÜN ÖNCESİ</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bhaya Libre"/>
                        </a:rPr>
                        <a:t>80-130 MG/DL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bhaya Libre"/>
                        </a:rPr>
                        <a:t>&lt; 95 MG/DL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bhaya Libre"/>
                        </a:rPr>
                        <a:t>70-95 MG/DL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96485">
                <a:tc>
                  <a:txBody>
                    <a:bodyPr anchor="t" rtlCol="false"/>
                    <a:lstStyle/>
                    <a:p>
                      <a:pPr algn="ctr">
                        <a:lnSpc>
                          <a:spcPts val="3219"/>
                        </a:lnSpc>
                        <a:defRPr/>
                      </a:pPr>
                      <a:r>
                        <a:rPr lang="en-US" sz="2299">
                          <a:solidFill>
                            <a:srgbClr val="000000"/>
                          </a:solidFill>
                          <a:latin typeface="Abhaya Libre Bold"/>
                        </a:rPr>
                        <a:t>1 ST PG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bhaya Libre"/>
                        </a:rPr>
                        <a: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bhaya Libre"/>
                        </a:rPr>
                        <a:t>&lt; 140 MG/DL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bhaya Libre"/>
                        </a:rPr>
                        <a:t>110-140 MG/DL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96485">
                <a:tc>
                  <a:txBody>
                    <a:bodyPr anchor="t" rtlCol="false"/>
                    <a:lstStyle/>
                    <a:p>
                      <a:pPr algn="ctr">
                        <a:lnSpc>
                          <a:spcPts val="3359"/>
                        </a:lnSpc>
                        <a:defRPr/>
                      </a:pPr>
                      <a:r>
                        <a:rPr lang="en-US" sz="2399">
                          <a:solidFill>
                            <a:srgbClr val="000000"/>
                          </a:solidFill>
                          <a:latin typeface="Abhaya Libre Bold"/>
                        </a:rPr>
                        <a:t>2 ST PG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bhaya Libre"/>
                        </a:rPr>
                        <a:t>&lt; 160MG /DL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bhaya Libre"/>
                        </a:rPr>
                        <a:t>&lt;120 MG/DL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bhaya Libre"/>
                        </a:rPr>
                        <a:t>100-120 MG/DL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2204949" y="612198"/>
            <a:ext cx="14224643" cy="1222375"/>
          </a:xfrm>
          <a:prstGeom prst="rect">
            <a:avLst/>
          </a:prstGeom>
        </p:spPr>
        <p:txBody>
          <a:bodyPr anchor="t" rtlCol="false" tIns="0" lIns="0" bIns="0" rIns="0">
            <a:spAutoFit/>
          </a:bodyPr>
          <a:lstStyle/>
          <a:p>
            <a:pPr algn="ctr" marL="0" indent="0" lvl="0">
              <a:lnSpc>
                <a:spcPts val="9349"/>
              </a:lnSpc>
              <a:spcBef>
                <a:spcPct val="0"/>
              </a:spcBef>
            </a:pPr>
            <a:r>
              <a:rPr lang="en-US" sz="8499">
                <a:solidFill>
                  <a:srgbClr val="000000"/>
                </a:solidFill>
                <a:latin typeface="Abhaya Libre Bold"/>
              </a:rPr>
              <a:t>DIYABETIK    </a:t>
            </a:r>
            <a:r>
              <a:rPr lang="en-US" sz="8499">
                <a:solidFill>
                  <a:srgbClr val="000000"/>
                </a:solidFill>
                <a:latin typeface="Abhaya Libre Bold"/>
              </a:rPr>
              <a:t>HEDEFLER</a:t>
            </a:r>
            <a:r>
              <a:rPr lang="en-US" sz="8499">
                <a:solidFill>
                  <a:srgbClr val="000000"/>
                </a:solidFill>
                <a:latin typeface="Abhaya Libre Bold"/>
              </a:rPr>
              <a:t>          </a:t>
            </a:r>
          </a:p>
        </p:txBody>
      </p:sp>
      <p:sp>
        <p:nvSpPr>
          <p:cNvPr name="TextBox 5" id="5"/>
          <p:cNvSpPr txBox="true"/>
          <p:nvPr/>
        </p:nvSpPr>
        <p:spPr>
          <a:xfrm rot="0">
            <a:off x="13698046" y="9942195"/>
            <a:ext cx="4589954" cy="344805"/>
          </a:xfrm>
          <a:prstGeom prst="rect">
            <a:avLst/>
          </a:prstGeom>
        </p:spPr>
        <p:txBody>
          <a:bodyPr anchor="t" rtlCol="false" tIns="0" lIns="0" bIns="0" rIns="0">
            <a:spAutoFit/>
          </a:bodyPr>
          <a:lstStyle/>
          <a:p>
            <a:pPr algn="r">
              <a:lnSpc>
                <a:spcPts val="2730"/>
              </a:lnSpc>
            </a:pPr>
            <a:r>
              <a:rPr lang="en-US" sz="2100">
                <a:solidFill>
                  <a:srgbClr val="000000"/>
                </a:solidFill>
                <a:latin typeface="Abhaya Libre"/>
              </a:rPr>
              <a:t>TEMD 2023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TextBox 2" id="2"/>
          <p:cNvSpPr txBox="true"/>
          <p:nvPr/>
        </p:nvSpPr>
        <p:spPr>
          <a:xfrm rot="0">
            <a:off x="882960" y="7669885"/>
            <a:ext cx="4521110" cy="1163320"/>
          </a:xfrm>
          <a:prstGeom prst="rect">
            <a:avLst/>
          </a:prstGeom>
        </p:spPr>
        <p:txBody>
          <a:bodyPr anchor="t" rtlCol="false" tIns="0" lIns="0" bIns="0" rIns="0">
            <a:spAutoFit/>
          </a:bodyPr>
          <a:lstStyle/>
          <a:p>
            <a:pPr algn="ctr">
              <a:lnSpc>
                <a:spcPts val="3079"/>
              </a:lnSpc>
            </a:pPr>
            <a:r>
              <a:rPr lang="en-US" sz="2199">
                <a:solidFill>
                  <a:srgbClr val="000000"/>
                </a:solidFill>
                <a:latin typeface="Abhaya Libre"/>
              </a:rPr>
              <a:t>Hedef belirlemeden önce bulunulan noktanın doğru analiz edilmesi</a:t>
            </a:r>
          </a:p>
          <a:p>
            <a:pPr algn="ctr">
              <a:lnSpc>
                <a:spcPts val="3079"/>
              </a:lnSpc>
            </a:pPr>
          </a:p>
        </p:txBody>
      </p:sp>
      <p:sp>
        <p:nvSpPr>
          <p:cNvPr name="TextBox 3" id="3"/>
          <p:cNvSpPr txBox="true"/>
          <p:nvPr/>
        </p:nvSpPr>
        <p:spPr>
          <a:xfrm rot="0">
            <a:off x="1444935" y="6419850"/>
            <a:ext cx="3397160" cy="495300"/>
          </a:xfrm>
          <a:prstGeom prst="rect">
            <a:avLst/>
          </a:prstGeom>
        </p:spPr>
        <p:txBody>
          <a:bodyPr anchor="t" rtlCol="false" tIns="0" lIns="0" bIns="0" rIns="0">
            <a:spAutoFit/>
          </a:bodyPr>
          <a:lstStyle/>
          <a:p>
            <a:pPr algn="ctr">
              <a:lnSpc>
                <a:spcPts val="3900"/>
              </a:lnSpc>
            </a:pPr>
            <a:r>
              <a:rPr lang="en-US" sz="3000" spc="120">
                <a:solidFill>
                  <a:srgbClr val="000000"/>
                </a:solidFill>
                <a:latin typeface="Abhaya Libre Bold"/>
              </a:rPr>
              <a:t>DEĞERLENDIR</a:t>
            </a:r>
          </a:p>
        </p:txBody>
      </p:sp>
      <p:sp>
        <p:nvSpPr>
          <p:cNvPr name="TextBox 4" id="4"/>
          <p:cNvSpPr txBox="true"/>
          <p:nvPr/>
        </p:nvSpPr>
        <p:spPr>
          <a:xfrm rot="0">
            <a:off x="6397412" y="7669885"/>
            <a:ext cx="5187860" cy="382270"/>
          </a:xfrm>
          <a:prstGeom prst="rect">
            <a:avLst/>
          </a:prstGeom>
        </p:spPr>
        <p:txBody>
          <a:bodyPr anchor="t" rtlCol="false" tIns="0" lIns="0" bIns="0" rIns="0">
            <a:spAutoFit/>
          </a:bodyPr>
          <a:lstStyle/>
          <a:p>
            <a:pPr algn="ctr">
              <a:lnSpc>
                <a:spcPts val="3079"/>
              </a:lnSpc>
            </a:pPr>
            <a:r>
              <a:rPr lang="en-US" sz="2199">
                <a:solidFill>
                  <a:srgbClr val="000000"/>
                </a:solidFill>
                <a:latin typeface="Abhaya Libre"/>
              </a:rPr>
              <a:t>Gerçekçi , ulaşılabilir hedefler belirlenmesi</a:t>
            </a:r>
          </a:p>
        </p:txBody>
      </p:sp>
      <p:sp>
        <p:nvSpPr>
          <p:cNvPr name="TextBox 5" id="5"/>
          <p:cNvSpPr txBox="true"/>
          <p:nvPr/>
        </p:nvSpPr>
        <p:spPr>
          <a:xfrm rot="0">
            <a:off x="6749837" y="6419850"/>
            <a:ext cx="4483010" cy="495300"/>
          </a:xfrm>
          <a:prstGeom prst="rect">
            <a:avLst/>
          </a:prstGeom>
        </p:spPr>
        <p:txBody>
          <a:bodyPr anchor="t" rtlCol="false" tIns="0" lIns="0" bIns="0" rIns="0">
            <a:spAutoFit/>
          </a:bodyPr>
          <a:lstStyle/>
          <a:p>
            <a:pPr algn="ctr">
              <a:lnSpc>
                <a:spcPts val="3900"/>
              </a:lnSpc>
            </a:pPr>
            <a:r>
              <a:rPr lang="en-US" sz="3000" spc="120">
                <a:solidFill>
                  <a:srgbClr val="000000"/>
                </a:solidFill>
                <a:latin typeface="Abhaya Libre Bold"/>
              </a:rPr>
              <a:t>PLANLA </a:t>
            </a:r>
          </a:p>
        </p:txBody>
      </p:sp>
      <p:sp>
        <p:nvSpPr>
          <p:cNvPr name="TextBox 6" id="6"/>
          <p:cNvSpPr txBox="true"/>
          <p:nvPr/>
        </p:nvSpPr>
        <p:spPr>
          <a:xfrm rot="0">
            <a:off x="12530988" y="7669885"/>
            <a:ext cx="4787810" cy="1553845"/>
          </a:xfrm>
          <a:prstGeom prst="rect">
            <a:avLst/>
          </a:prstGeom>
        </p:spPr>
        <p:txBody>
          <a:bodyPr anchor="t" rtlCol="false" tIns="0" lIns="0" bIns="0" rIns="0">
            <a:spAutoFit/>
          </a:bodyPr>
          <a:lstStyle/>
          <a:p>
            <a:pPr algn="ctr">
              <a:lnSpc>
                <a:spcPts val="3079"/>
              </a:lnSpc>
            </a:pPr>
            <a:r>
              <a:rPr lang="en-US" sz="2199">
                <a:solidFill>
                  <a:srgbClr val="000000"/>
                </a:solidFill>
                <a:latin typeface="Abhaya Libre"/>
              </a:rPr>
              <a:t>Hedefe uzak kişilerde kademeli hedefler koyarak tedavi uyum ve motivasyonun teşvik edilmesi</a:t>
            </a:r>
          </a:p>
          <a:p>
            <a:pPr algn="ctr">
              <a:lnSpc>
                <a:spcPts val="3079"/>
              </a:lnSpc>
            </a:pPr>
          </a:p>
        </p:txBody>
      </p:sp>
      <p:sp>
        <p:nvSpPr>
          <p:cNvPr name="TextBox 7" id="7"/>
          <p:cNvSpPr txBox="true"/>
          <p:nvPr/>
        </p:nvSpPr>
        <p:spPr>
          <a:xfrm rot="0">
            <a:off x="13226313" y="6419850"/>
            <a:ext cx="3866384" cy="990600"/>
          </a:xfrm>
          <a:prstGeom prst="rect">
            <a:avLst/>
          </a:prstGeom>
        </p:spPr>
        <p:txBody>
          <a:bodyPr anchor="t" rtlCol="false" tIns="0" lIns="0" bIns="0" rIns="0">
            <a:spAutoFit/>
          </a:bodyPr>
          <a:lstStyle/>
          <a:p>
            <a:pPr algn="ctr">
              <a:lnSpc>
                <a:spcPts val="3900"/>
              </a:lnSpc>
            </a:pPr>
            <a:r>
              <a:rPr lang="en-US" sz="3000" spc="120">
                <a:solidFill>
                  <a:srgbClr val="000000"/>
                </a:solidFill>
                <a:latin typeface="Abhaya Libre Bold"/>
              </a:rPr>
              <a:t>MOTIVE EDEREK SÜEDÜRÜLEBILIR KIL</a:t>
            </a:r>
          </a:p>
        </p:txBody>
      </p:sp>
      <p:sp>
        <p:nvSpPr>
          <p:cNvPr name="Freeform 8" id="8"/>
          <p:cNvSpPr/>
          <p:nvPr/>
        </p:nvSpPr>
        <p:spPr>
          <a:xfrm flipH="false" flipV="false" rot="0">
            <a:off x="1218936" y="508616"/>
            <a:ext cx="15544812" cy="5596132"/>
          </a:xfrm>
          <a:custGeom>
            <a:avLst/>
            <a:gdLst/>
            <a:ahLst/>
            <a:cxnLst/>
            <a:rect r="r" b="b" t="t" l="l"/>
            <a:pathLst>
              <a:path h="5596132" w="15544812">
                <a:moveTo>
                  <a:pt x="0" y="0"/>
                </a:moveTo>
                <a:lnTo>
                  <a:pt x="15544812" y="0"/>
                </a:lnTo>
                <a:lnTo>
                  <a:pt x="15544812" y="5596132"/>
                </a:lnTo>
                <a:lnTo>
                  <a:pt x="0" y="5596132"/>
                </a:lnTo>
                <a:lnTo>
                  <a:pt x="0" y="0"/>
                </a:lnTo>
                <a:close/>
              </a:path>
            </a:pathLst>
          </a:custGeom>
          <a:blipFill>
            <a:blip r:embed="rId2">
              <a:extLst>
                <a:ext uri="{96DAC541-7B7A-43D3-8B79-37D633B846F1}">
                  <asvg:svgBlip xmlns:asvg="http://schemas.microsoft.com/office/drawing/2016/SVG/main" r:embed="rId3"/>
                </a:ext>
              </a:extLst>
            </a:blip>
            <a:stretch>
              <a:fillRect l="0" t="-57" r="0" b="-57"/>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202916" y="244055"/>
            <a:ext cx="2565279" cy="2725396"/>
          </a:xfrm>
          <a:custGeom>
            <a:avLst/>
            <a:gdLst/>
            <a:ahLst/>
            <a:cxnLst/>
            <a:rect r="r" b="b" t="t" l="l"/>
            <a:pathLst>
              <a:path h="2725396" w="2565279">
                <a:moveTo>
                  <a:pt x="0" y="0"/>
                </a:moveTo>
                <a:lnTo>
                  <a:pt x="2565279" y="0"/>
                </a:lnTo>
                <a:lnTo>
                  <a:pt x="2565279" y="2725396"/>
                </a:lnTo>
                <a:lnTo>
                  <a:pt x="0" y="2725396"/>
                </a:lnTo>
                <a:lnTo>
                  <a:pt x="0" y="0"/>
                </a:lnTo>
                <a:close/>
              </a:path>
            </a:pathLst>
          </a:custGeom>
          <a:blipFill>
            <a:blip r:embed="rId2"/>
            <a:stretch>
              <a:fillRect l="0" t="0" r="0" b="0"/>
            </a:stretch>
          </a:blipFill>
        </p:spPr>
      </p:sp>
      <p:sp>
        <p:nvSpPr>
          <p:cNvPr name="Freeform 3" id="3"/>
          <p:cNvSpPr/>
          <p:nvPr/>
        </p:nvSpPr>
        <p:spPr>
          <a:xfrm flipH="false" flipV="false" rot="0">
            <a:off x="0" y="244055"/>
            <a:ext cx="4620178" cy="5220540"/>
          </a:xfrm>
          <a:custGeom>
            <a:avLst/>
            <a:gdLst/>
            <a:ahLst/>
            <a:cxnLst/>
            <a:rect r="r" b="b" t="t" l="l"/>
            <a:pathLst>
              <a:path h="5220540" w="4620178">
                <a:moveTo>
                  <a:pt x="0" y="0"/>
                </a:moveTo>
                <a:lnTo>
                  <a:pt x="4620178" y="0"/>
                </a:lnTo>
                <a:lnTo>
                  <a:pt x="4620178" y="5220540"/>
                </a:lnTo>
                <a:lnTo>
                  <a:pt x="0" y="52205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4" id="4"/>
          <p:cNvSpPr/>
          <p:nvPr/>
        </p:nvSpPr>
        <p:spPr>
          <a:xfrm>
            <a:off x="3734237" y="5391150"/>
            <a:ext cx="14553763" cy="73445"/>
          </a:xfrm>
          <a:prstGeom prst="line">
            <a:avLst/>
          </a:prstGeom>
          <a:ln cap="flat" w="38100">
            <a:solidFill>
              <a:srgbClr val="000000"/>
            </a:solidFill>
            <a:prstDash val="solid"/>
            <a:headEnd type="none" len="sm" w="sm"/>
            <a:tailEnd type="none" len="sm" w="sm"/>
          </a:ln>
        </p:spPr>
      </p:sp>
      <p:sp>
        <p:nvSpPr>
          <p:cNvPr name="TextBox 5" id="5"/>
          <p:cNvSpPr txBox="true"/>
          <p:nvPr/>
        </p:nvSpPr>
        <p:spPr>
          <a:xfrm rot="0">
            <a:off x="2310089" y="5839727"/>
            <a:ext cx="15676719" cy="5052695"/>
          </a:xfrm>
          <a:prstGeom prst="rect">
            <a:avLst/>
          </a:prstGeom>
        </p:spPr>
        <p:txBody>
          <a:bodyPr anchor="t" rtlCol="false" tIns="0" lIns="0" bIns="0" rIns="0">
            <a:spAutoFit/>
          </a:bodyPr>
          <a:lstStyle/>
          <a:p>
            <a:pPr algn="ctr">
              <a:lnSpc>
                <a:spcPts val="4480"/>
              </a:lnSpc>
            </a:pPr>
            <a:r>
              <a:rPr lang="en-US" sz="3200">
                <a:solidFill>
                  <a:srgbClr val="000000"/>
                </a:solidFill>
                <a:latin typeface="Abhaya Libre"/>
              </a:rPr>
              <a:t>Sürekliliği fazla olan uygulamalar, </a:t>
            </a:r>
          </a:p>
          <a:p>
            <a:pPr algn="ctr">
              <a:lnSpc>
                <a:spcPts val="4480"/>
              </a:lnSpc>
            </a:pPr>
            <a:r>
              <a:rPr lang="en-US" sz="3200">
                <a:solidFill>
                  <a:srgbClr val="000000"/>
                </a:solidFill>
                <a:latin typeface="Abhaya Libre"/>
              </a:rPr>
              <a:t>Yapılacaklar listesinin fazla olması, </a:t>
            </a:r>
          </a:p>
          <a:p>
            <a:pPr algn="ctr">
              <a:lnSpc>
                <a:spcPts val="4480"/>
              </a:lnSpc>
            </a:pPr>
            <a:r>
              <a:rPr lang="en-US" sz="3200">
                <a:solidFill>
                  <a:srgbClr val="000000"/>
                </a:solidFill>
                <a:latin typeface="Abhaya Libre"/>
              </a:rPr>
              <a:t>İnsülin , şeker ölçüm cihazı , CGMS gibi mekanik öğrenmenin ve uygulamanın fazla olması,</a:t>
            </a:r>
          </a:p>
          <a:p>
            <a:pPr algn="ctr">
              <a:lnSpc>
                <a:spcPts val="4480"/>
              </a:lnSpc>
            </a:pPr>
            <a:r>
              <a:rPr lang="en-US" sz="3200">
                <a:solidFill>
                  <a:srgbClr val="000000"/>
                </a:solidFill>
                <a:latin typeface="Abhaya Libre"/>
              </a:rPr>
              <a:t>Uygulamalar eksiksiz de yapılsa sapmaların olması , </a:t>
            </a:r>
          </a:p>
          <a:p>
            <a:pPr algn="ctr">
              <a:lnSpc>
                <a:spcPts val="4480"/>
              </a:lnSpc>
            </a:pPr>
            <a:r>
              <a:rPr lang="en-US" sz="3200">
                <a:solidFill>
                  <a:srgbClr val="000000"/>
                </a:solidFill>
                <a:latin typeface="Abhaya Libre"/>
              </a:rPr>
              <a:t>İş, sosyal ortam, özel durumlardaki değişkenlere ayak uydurmak ,</a:t>
            </a:r>
          </a:p>
          <a:p>
            <a:pPr algn="ctr">
              <a:lnSpc>
                <a:spcPts val="4480"/>
              </a:lnSpc>
            </a:pPr>
            <a:r>
              <a:rPr lang="en-US" sz="3200">
                <a:solidFill>
                  <a:srgbClr val="000000"/>
                </a:solidFill>
                <a:latin typeface="Abhaya Libre"/>
              </a:rPr>
              <a:t>Gün içinde sonuç değerlendirmek ve karar verme süreçlerinin zorluğu  bulunmaktadır.</a:t>
            </a:r>
          </a:p>
          <a:p>
            <a:pPr algn="ctr">
              <a:lnSpc>
                <a:spcPts val="4480"/>
              </a:lnSpc>
            </a:pPr>
          </a:p>
          <a:p>
            <a:pPr algn="ctr">
              <a:lnSpc>
                <a:spcPts val="4480"/>
              </a:lnSpc>
            </a:pPr>
            <a:r>
              <a:rPr lang="en-US" sz="3200">
                <a:solidFill>
                  <a:srgbClr val="000000"/>
                </a:solidFill>
                <a:latin typeface="Abhaya Libre"/>
              </a:rPr>
              <a:t> </a:t>
            </a:r>
          </a:p>
          <a:p>
            <a:pPr algn="ctr">
              <a:lnSpc>
                <a:spcPts val="4480"/>
              </a:lnSpc>
            </a:pPr>
          </a:p>
        </p:txBody>
      </p:sp>
      <p:sp>
        <p:nvSpPr>
          <p:cNvPr name="TextBox 6" id="6"/>
          <p:cNvSpPr txBox="true"/>
          <p:nvPr/>
        </p:nvSpPr>
        <p:spPr>
          <a:xfrm rot="0">
            <a:off x="4850416" y="2159000"/>
            <a:ext cx="13697258" cy="2403475"/>
          </a:xfrm>
          <a:prstGeom prst="rect">
            <a:avLst/>
          </a:prstGeom>
        </p:spPr>
        <p:txBody>
          <a:bodyPr anchor="t" rtlCol="false" tIns="0" lIns="0" bIns="0" rIns="0">
            <a:spAutoFit/>
          </a:bodyPr>
          <a:lstStyle/>
          <a:p>
            <a:pPr algn="ctr" marL="0" indent="0" lvl="0">
              <a:lnSpc>
                <a:spcPts val="9349"/>
              </a:lnSpc>
              <a:spcBef>
                <a:spcPct val="0"/>
              </a:spcBef>
            </a:pPr>
            <a:r>
              <a:rPr lang="en-US" sz="8499">
                <a:solidFill>
                  <a:srgbClr val="000000"/>
                </a:solidFill>
                <a:latin typeface="Abhaya Libre Bold"/>
              </a:rPr>
              <a:t>EVDE  DIYABET YÖNETİMİNİN ZORLUKLARI </a:t>
            </a:r>
          </a:p>
        </p:txBody>
      </p:sp>
      <p:sp>
        <p:nvSpPr>
          <p:cNvPr name="TextBox 7" id="7"/>
          <p:cNvSpPr txBox="true"/>
          <p:nvPr/>
        </p:nvSpPr>
        <p:spPr>
          <a:xfrm rot="0">
            <a:off x="9185771" y="9961836"/>
            <a:ext cx="9361903" cy="325164"/>
          </a:xfrm>
          <a:prstGeom prst="rect">
            <a:avLst/>
          </a:prstGeom>
        </p:spPr>
        <p:txBody>
          <a:bodyPr anchor="t" rtlCol="false" tIns="0" lIns="0" bIns="0" rIns="0">
            <a:spAutoFit/>
          </a:bodyPr>
          <a:lstStyle/>
          <a:p>
            <a:pPr algn="ctr">
              <a:lnSpc>
                <a:spcPts val="2675"/>
              </a:lnSpc>
            </a:pPr>
            <a:r>
              <a:rPr lang="en-US" sz="1910">
                <a:solidFill>
                  <a:srgbClr val="000000"/>
                </a:solidFill>
                <a:latin typeface="Abhaya Libre"/>
              </a:rPr>
              <a:t>2009 yılında yapılan sistematik analiz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TextBox 2" id="2"/>
          <p:cNvSpPr txBox="true"/>
          <p:nvPr/>
        </p:nvSpPr>
        <p:spPr>
          <a:xfrm rot="0">
            <a:off x="4858285" y="1935049"/>
            <a:ext cx="12761629" cy="8439785"/>
          </a:xfrm>
          <a:prstGeom prst="rect">
            <a:avLst/>
          </a:prstGeom>
        </p:spPr>
        <p:txBody>
          <a:bodyPr anchor="t" rtlCol="false" tIns="0" lIns="0" bIns="0" rIns="0">
            <a:spAutoFit/>
          </a:bodyPr>
          <a:lstStyle/>
          <a:p>
            <a:pPr>
              <a:lnSpc>
                <a:spcPts val="3360"/>
              </a:lnSpc>
            </a:pPr>
            <a:r>
              <a:rPr lang="en-US" sz="2400">
                <a:solidFill>
                  <a:srgbClr val="000000"/>
                </a:solidFill>
                <a:latin typeface="Clear Sans"/>
              </a:rPr>
              <a:t>1. İşverenlere gerekli bilgilendirmeler yapılmalıdır (D):</a:t>
            </a:r>
          </a:p>
          <a:p>
            <a:pPr>
              <a:lnSpc>
                <a:spcPts val="3360"/>
              </a:lnSpc>
            </a:pPr>
          </a:p>
          <a:p>
            <a:pPr>
              <a:lnSpc>
                <a:spcPts val="3360"/>
              </a:lnSpc>
            </a:pPr>
            <a:r>
              <a:rPr lang="en-US" sz="2400">
                <a:solidFill>
                  <a:srgbClr val="000000"/>
                </a:solidFill>
                <a:latin typeface="Clear Sans"/>
              </a:rPr>
              <a:t> 2. İşe başvuran hastanın işe uygunluğu açısından diyabetinden kaynaklanan tereddütler varsa, durumun diyabet tedavisi konusunda uzman bir hekim tarafından değerlendirilmesi istenmelidir. </a:t>
            </a:r>
          </a:p>
          <a:p>
            <a:pPr>
              <a:lnSpc>
                <a:spcPts val="3360"/>
              </a:lnSpc>
            </a:pPr>
          </a:p>
          <a:p>
            <a:pPr>
              <a:lnSpc>
                <a:spcPts val="3360"/>
              </a:lnSpc>
            </a:pPr>
            <a:r>
              <a:rPr lang="en-US" sz="2400">
                <a:solidFill>
                  <a:srgbClr val="000000"/>
                </a:solidFill>
                <a:latin typeface="Clear Sans"/>
              </a:rPr>
              <a:t>3. İş ortamı ve yapılan işin diyabetli kişi için bir risk oluşturup oluşturmadığı objektif bir şekilde değerlendirilmeli, gerekirse koruyucu önlemler ve pozitif ayırımcılık uygulanmalıdır. </a:t>
            </a:r>
          </a:p>
          <a:p>
            <a:pPr>
              <a:lnSpc>
                <a:spcPts val="3360"/>
              </a:lnSpc>
            </a:pPr>
          </a:p>
          <a:p>
            <a:pPr>
              <a:lnSpc>
                <a:spcPts val="3360"/>
              </a:lnSpc>
            </a:pPr>
            <a:r>
              <a:rPr lang="en-US" sz="2400">
                <a:solidFill>
                  <a:srgbClr val="000000"/>
                </a:solidFill>
                <a:latin typeface="Clear Sans"/>
              </a:rPr>
              <a:t>4. Diyabeti iyi kontrol edilmiş, ciddi komplikasyonları bulunmayan diyabetli kişiler her türlü işi yapabilirler. Ancak tekrarlayan ciddi hipoglisemileri olan kişilerin özel dikkat gerektiren bazı işlerde (yüksek irtifada çalışma, ateşli silah kullanımı, ağır iş makineleri kullanılması vb) çalıştırılmaları riskli olabilir. </a:t>
            </a:r>
          </a:p>
          <a:p>
            <a:pPr>
              <a:lnSpc>
                <a:spcPts val="3360"/>
              </a:lnSpc>
            </a:pPr>
          </a:p>
          <a:p>
            <a:pPr>
              <a:lnSpc>
                <a:spcPts val="3360"/>
              </a:lnSpc>
            </a:pPr>
            <a:r>
              <a:rPr lang="en-US" sz="2400">
                <a:solidFill>
                  <a:srgbClr val="000000"/>
                </a:solidFill>
                <a:latin typeface="Clear Sans"/>
              </a:rPr>
              <a:t>5. İş yerinde verimli çalışabilmesi için diyabetli kişiye uygun bakım olanakları (TBT’ye uygun ana ve ara öğünler, fiziksel aktivite düzenlemeleri, SMBG, tedavi olanakları vb) sağlanmalıdır. 6. Özellikle yoğun insülin tedavisi altındaki diyabetli bireylerin değişen vardiyalarda çalıştırılması önlenmelidir. 7. İşyeri hekimi diyabetli bireyin diyabet bakımını üstlenen hekimi ile işbirliği içinde olmalıdır.</a:t>
            </a:r>
          </a:p>
          <a:p>
            <a:pPr>
              <a:lnSpc>
                <a:spcPts val="3920"/>
              </a:lnSpc>
            </a:pPr>
          </a:p>
        </p:txBody>
      </p:sp>
      <p:sp>
        <p:nvSpPr>
          <p:cNvPr name="Freeform 3" id="3"/>
          <p:cNvSpPr/>
          <p:nvPr/>
        </p:nvSpPr>
        <p:spPr>
          <a:xfrm flipH="false" flipV="false" rot="0">
            <a:off x="456418" y="3713049"/>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24928" y="592136"/>
            <a:ext cx="17375165" cy="930278"/>
          </a:xfrm>
          <a:prstGeom prst="rect">
            <a:avLst/>
          </a:prstGeom>
        </p:spPr>
        <p:txBody>
          <a:bodyPr anchor="t" rtlCol="false" tIns="0" lIns="0" bIns="0" rIns="0">
            <a:spAutoFit/>
          </a:bodyPr>
          <a:lstStyle/>
          <a:p>
            <a:pPr algn="ctr" marL="0" indent="0" lvl="0">
              <a:lnSpc>
                <a:spcPts val="7150"/>
              </a:lnSpc>
              <a:spcBef>
                <a:spcPct val="0"/>
              </a:spcBef>
            </a:pPr>
            <a:r>
              <a:rPr lang="en-US" sz="6500">
                <a:solidFill>
                  <a:srgbClr val="000000"/>
                </a:solidFill>
                <a:latin typeface="Abhaya Libre Bold"/>
              </a:rPr>
              <a:t>IŞTE DIYABET YÖNETIMI  IÇIN ÖNERILER</a:t>
            </a:r>
          </a:p>
        </p:txBody>
      </p:sp>
      <p:sp>
        <p:nvSpPr>
          <p:cNvPr name="TextBox 5" id="5"/>
          <p:cNvSpPr txBox="true"/>
          <p:nvPr/>
        </p:nvSpPr>
        <p:spPr>
          <a:xfrm rot="0">
            <a:off x="13698046" y="9942195"/>
            <a:ext cx="4589954" cy="344805"/>
          </a:xfrm>
          <a:prstGeom prst="rect">
            <a:avLst/>
          </a:prstGeom>
        </p:spPr>
        <p:txBody>
          <a:bodyPr anchor="t" rtlCol="false" tIns="0" lIns="0" bIns="0" rIns="0">
            <a:spAutoFit/>
          </a:bodyPr>
          <a:lstStyle/>
          <a:p>
            <a:pPr algn="r">
              <a:lnSpc>
                <a:spcPts val="2730"/>
              </a:lnSpc>
            </a:pPr>
            <a:r>
              <a:rPr lang="en-US" sz="2100">
                <a:solidFill>
                  <a:srgbClr val="000000"/>
                </a:solidFill>
                <a:latin typeface="Abhaya Libre"/>
              </a:rPr>
              <a:t>TEMD 2023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DAFzaUWRKr8</dc:identifier>
  <dcterms:modified xsi:type="dcterms:W3CDTF">2011-08-01T06:04:30Z</dcterms:modified>
  <cp:revision>1</cp:revision>
  <dc:title>Evde diyabet izlemi</dc:title>
</cp:coreProperties>
</file>