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8" r:id="rId1"/>
  </p:sldMasterIdLst>
  <p:notesMasterIdLst>
    <p:notesMasterId r:id="rId58"/>
  </p:notesMasterIdLst>
  <p:handoutMasterIdLst>
    <p:handoutMasterId r:id="rId59"/>
  </p:handoutMasterIdLst>
  <p:sldIdLst>
    <p:sldId id="905" r:id="rId2"/>
    <p:sldId id="898" r:id="rId3"/>
    <p:sldId id="899" r:id="rId4"/>
    <p:sldId id="900" r:id="rId5"/>
    <p:sldId id="901" r:id="rId6"/>
    <p:sldId id="902" r:id="rId7"/>
    <p:sldId id="903" r:id="rId8"/>
    <p:sldId id="693" r:id="rId9"/>
    <p:sldId id="439" r:id="rId10"/>
    <p:sldId id="897" r:id="rId11"/>
    <p:sldId id="884" r:id="rId12"/>
    <p:sldId id="653" r:id="rId13"/>
    <p:sldId id="698" r:id="rId14"/>
    <p:sldId id="664" r:id="rId15"/>
    <p:sldId id="673" r:id="rId16"/>
    <p:sldId id="674" r:id="rId17"/>
    <p:sldId id="675" r:id="rId18"/>
    <p:sldId id="700" r:id="rId19"/>
    <p:sldId id="702" r:id="rId20"/>
    <p:sldId id="704" r:id="rId21"/>
    <p:sldId id="706" r:id="rId22"/>
    <p:sldId id="708" r:id="rId23"/>
    <p:sldId id="710" r:id="rId24"/>
    <p:sldId id="904" r:id="rId25"/>
    <p:sldId id="718" r:id="rId26"/>
    <p:sldId id="721" r:id="rId27"/>
    <p:sldId id="896" r:id="rId28"/>
    <p:sldId id="894" r:id="rId29"/>
    <p:sldId id="893" r:id="rId30"/>
    <p:sldId id="889" r:id="rId31"/>
    <p:sldId id="891" r:id="rId32"/>
    <p:sldId id="892" r:id="rId33"/>
    <p:sldId id="725" r:id="rId34"/>
    <p:sldId id="726" r:id="rId35"/>
    <p:sldId id="727" r:id="rId36"/>
    <p:sldId id="728" r:id="rId37"/>
    <p:sldId id="729" r:id="rId38"/>
    <p:sldId id="730" r:id="rId39"/>
    <p:sldId id="736" r:id="rId40"/>
    <p:sldId id="737" r:id="rId41"/>
    <p:sldId id="738" r:id="rId42"/>
    <p:sldId id="743" r:id="rId43"/>
    <p:sldId id="744" r:id="rId44"/>
    <p:sldId id="745" r:id="rId45"/>
    <p:sldId id="752" r:id="rId46"/>
    <p:sldId id="750" r:id="rId47"/>
    <p:sldId id="873" r:id="rId48"/>
    <p:sldId id="875" r:id="rId49"/>
    <p:sldId id="876" r:id="rId50"/>
    <p:sldId id="877" r:id="rId51"/>
    <p:sldId id="878" r:id="rId52"/>
    <p:sldId id="874" r:id="rId53"/>
    <p:sldId id="879" r:id="rId54"/>
    <p:sldId id="880" r:id="rId55"/>
    <p:sldId id="881" r:id="rId56"/>
    <p:sldId id="882" r:id="rId57"/>
  </p:sldIdLst>
  <p:sldSz cx="9144000" cy="6858000" type="screen4x3"/>
  <p:notesSz cx="6797675" cy="9928225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Varsayılan Bölüm" id="{F63BB375-502F-4BC5-802E-9108000670AB}">
          <p14:sldIdLst>
            <p14:sldId id="905"/>
            <p14:sldId id="898"/>
            <p14:sldId id="899"/>
            <p14:sldId id="900"/>
            <p14:sldId id="901"/>
            <p14:sldId id="902"/>
            <p14:sldId id="903"/>
            <p14:sldId id="693"/>
            <p14:sldId id="439"/>
            <p14:sldId id="897"/>
            <p14:sldId id="884"/>
            <p14:sldId id="653"/>
            <p14:sldId id="698"/>
          </p14:sldIdLst>
        </p14:section>
        <p14:section name="Başlıksız Bölüm" id="{D0A33E92-DC49-47B4-A103-89D057A0C55C}">
          <p14:sldIdLst>
            <p14:sldId id="664"/>
            <p14:sldId id="673"/>
            <p14:sldId id="674"/>
            <p14:sldId id="675"/>
            <p14:sldId id="700"/>
            <p14:sldId id="702"/>
            <p14:sldId id="704"/>
            <p14:sldId id="706"/>
            <p14:sldId id="708"/>
            <p14:sldId id="710"/>
            <p14:sldId id="904"/>
            <p14:sldId id="718"/>
            <p14:sldId id="721"/>
            <p14:sldId id="896"/>
            <p14:sldId id="894"/>
            <p14:sldId id="893"/>
            <p14:sldId id="889"/>
            <p14:sldId id="891"/>
            <p14:sldId id="892"/>
            <p14:sldId id="725"/>
            <p14:sldId id="726"/>
            <p14:sldId id="727"/>
            <p14:sldId id="728"/>
            <p14:sldId id="729"/>
            <p14:sldId id="730"/>
            <p14:sldId id="736"/>
            <p14:sldId id="737"/>
            <p14:sldId id="738"/>
            <p14:sldId id="743"/>
            <p14:sldId id="744"/>
            <p14:sldId id="745"/>
            <p14:sldId id="752"/>
            <p14:sldId id="750"/>
            <p14:sldId id="873"/>
            <p14:sldId id="875"/>
            <p14:sldId id="876"/>
            <p14:sldId id="877"/>
            <p14:sldId id="878"/>
            <p14:sldId id="874"/>
            <p14:sldId id="879"/>
            <p14:sldId id="880"/>
            <p14:sldId id="881"/>
            <p14:sldId id="8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6D8F2"/>
    <a:srgbClr val="003DB8"/>
    <a:srgbClr val="66FFFF"/>
    <a:srgbClr val="008080"/>
    <a:srgbClr val="660033"/>
    <a:srgbClr val="FF6600"/>
    <a:srgbClr val="99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667" autoAdjust="0"/>
  </p:normalViewPr>
  <p:slideViewPr>
    <p:cSldViewPr>
      <p:cViewPr varScale="1">
        <p:scale>
          <a:sx n="87" d="100"/>
          <a:sy n="87" d="100"/>
        </p:scale>
        <p:origin x="156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9EED1-D30E-4CF9-948D-99CAC9C2687E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r-TR"/>
        </a:p>
      </dgm:t>
    </dgm:pt>
    <dgm:pt modelId="{F1BC2207-9364-4A51-B70D-3BE0D1D2E07F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tr-TR" altLang="tr-TR" sz="2800" dirty="0">
              <a:latin typeface="Arial Narrow" pitchFamily="34" charset="0"/>
            </a:rPr>
            <a:t>Normal glikoz toleransı</a:t>
          </a:r>
        </a:p>
      </dgm:t>
    </dgm:pt>
    <dgm:pt modelId="{068A317E-6FE8-4D54-96C6-D63DDE901816}" type="parTrans" cxnId="{26CD2501-0C6E-4BED-8AA7-190D1297F26E}">
      <dgm:prSet/>
      <dgm:spPr/>
      <dgm:t>
        <a:bodyPr/>
        <a:lstStyle/>
        <a:p>
          <a:endParaRPr lang="tr-TR"/>
        </a:p>
      </dgm:t>
    </dgm:pt>
    <dgm:pt modelId="{B3BE3727-3906-496F-8764-2695F23B2AB2}" type="sibTrans" cxnId="{26CD2501-0C6E-4BED-8AA7-190D1297F26E}">
      <dgm:prSet/>
      <dgm:spPr/>
      <dgm:t>
        <a:bodyPr/>
        <a:lstStyle/>
        <a:p>
          <a:endParaRPr lang="tr-TR"/>
        </a:p>
      </dgm:t>
    </dgm:pt>
    <dgm:pt modelId="{57E5876D-53B8-4DD2-87EA-26992F830F78}">
      <dgm:prSet custT="1"/>
      <dgm:spPr>
        <a:solidFill>
          <a:srgbClr val="92D050"/>
        </a:solidFill>
      </dgm:spPr>
      <dgm:t>
        <a:bodyPr/>
        <a:lstStyle/>
        <a:p>
          <a:r>
            <a:rPr lang="tr-TR" altLang="tr-TR" sz="2800" dirty="0">
              <a:latin typeface="Arial Narrow" pitchFamily="34" charset="0"/>
            </a:rPr>
            <a:t>Bozulmuş Açlık Glikozu (IFG)</a:t>
          </a:r>
        </a:p>
      </dgm:t>
    </dgm:pt>
    <dgm:pt modelId="{8C6480E6-5020-41FE-A4ED-03E8DAA6F611}" type="parTrans" cxnId="{ECEF11AF-171C-41DF-B500-B860ADEC2E6C}">
      <dgm:prSet/>
      <dgm:spPr/>
      <dgm:t>
        <a:bodyPr/>
        <a:lstStyle/>
        <a:p>
          <a:endParaRPr lang="tr-TR"/>
        </a:p>
      </dgm:t>
    </dgm:pt>
    <dgm:pt modelId="{50882930-6D1C-4A4E-B314-FBFBFC8537FA}" type="sibTrans" cxnId="{ECEF11AF-171C-41DF-B500-B860ADEC2E6C}">
      <dgm:prSet/>
      <dgm:spPr/>
      <dgm:t>
        <a:bodyPr/>
        <a:lstStyle/>
        <a:p>
          <a:endParaRPr lang="tr-TR"/>
        </a:p>
      </dgm:t>
    </dgm:pt>
    <dgm:pt modelId="{9D93C74C-ADF5-4D7F-AED9-65606EF04E35}">
      <dgm:prSet custT="1"/>
      <dgm:spPr>
        <a:solidFill>
          <a:srgbClr val="00B0F0"/>
        </a:solidFill>
      </dgm:spPr>
      <dgm:t>
        <a:bodyPr/>
        <a:lstStyle/>
        <a:p>
          <a:r>
            <a:rPr lang="tr-TR" altLang="tr-TR" sz="2800" dirty="0">
              <a:latin typeface="Arial Narrow" pitchFamily="34" charset="0"/>
            </a:rPr>
            <a:t>Bozulmuş Glikoz Toleransı (IGT)</a:t>
          </a:r>
        </a:p>
      </dgm:t>
    </dgm:pt>
    <dgm:pt modelId="{6E35476A-637A-41F1-8733-F3DA4E3C4E2A}" type="parTrans" cxnId="{8E32FBDA-C323-47F5-92A5-7694708ABD76}">
      <dgm:prSet/>
      <dgm:spPr/>
      <dgm:t>
        <a:bodyPr/>
        <a:lstStyle/>
        <a:p>
          <a:endParaRPr lang="tr-TR"/>
        </a:p>
      </dgm:t>
    </dgm:pt>
    <dgm:pt modelId="{0B2C8906-A38B-4CA6-A9C8-E110BE7E834D}" type="sibTrans" cxnId="{8E32FBDA-C323-47F5-92A5-7694708ABD76}">
      <dgm:prSet/>
      <dgm:spPr/>
      <dgm:t>
        <a:bodyPr/>
        <a:lstStyle/>
        <a:p>
          <a:endParaRPr lang="tr-TR"/>
        </a:p>
      </dgm:t>
    </dgm:pt>
    <dgm:pt modelId="{9D209168-AF33-4489-B729-1EF2E513E227}">
      <dgm:prSet custT="1"/>
      <dgm:spPr>
        <a:solidFill>
          <a:srgbClr val="FF0000"/>
        </a:solidFill>
      </dgm:spPr>
      <dgm:t>
        <a:bodyPr/>
        <a:lstStyle/>
        <a:p>
          <a:r>
            <a:rPr lang="tr-TR" altLang="tr-TR" sz="2800" dirty="0">
              <a:latin typeface="Arial Narrow" pitchFamily="34" charset="0"/>
            </a:rPr>
            <a:t>Diyabet (DM)</a:t>
          </a:r>
        </a:p>
      </dgm:t>
    </dgm:pt>
    <dgm:pt modelId="{14584D73-D7DF-4126-9051-50AC10C07FD8}" type="parTrans" cxnId="{9FE26BDE-4203-4DCB-B383-282B0080BCE2}">
      <dgm:prSet/>
      <dgm:spPr/>
      <dgm:t>
        <a:bodyPr/>
        <a:lstStyle/>
        <a:p>
          <a:endParaRPr lang="tr-TR"/>
        </a:p>
      </dgm:t>
    </dgm:pt>
    <dgm:pt modelId="{9F4B58C0-51F9-483C-AEB2-06A7D97FCE1D}" type="sibTrans" cxnId="{9FE26BDE-4203-4DCB-B383-282B0080BCE2}">
      <dgm:prSet/>
      <dgm:spPr/>
      <dgm:t>
        <a:bodyPr/>
        <a:lstStyle/>
        <a:p>
          <a:endParaRPr lang="tr-TR"/>
        </a:p>
      </dgm:t>
    </dgm:pt>
    <dgm:pt modelId="{5ABF44BA-0E95-427E-A151-7E63257B59EA}" type="pres">
      <dgm:prSet presAssocID="{3489EED1-D30E-4CF9-948D-99CAC9C2687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69090E5-DAEC-468B-BF43-9921586A25DF}" type="pres">
      <dgm:prSet presAssocID="{3489EED1-D30E-4CF9-948D-99CAC9C2687E}" presName="arrow" presStyleLbl="bgShp" presStyleIdx="0" presStyleCnt="1"/>
      <dgm:spPr/>
    </dgm:pt>
    <dgm:pt modelId="{1FCF5610-6801-4A01-A221-2DA667BAD8D2}" type="pres">
      <dgm:prSet presAssocID="{3489EED1-D30E-4CF9-948D-99CAC9C2687E}" presName="linearProcess" presStyleCnt="0"/>
      <dgm:spPr/>
    </dgm:pt>
    <dgm:pt modelId="{9E9BF157-16D0-492D-8EF7-44B1874B2C30}" type="pres">
      <dgm:prSet presAssocID="{F1BC2207-9364-4A51-B70D-3BE0D1D2E07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15619C-95D3-49D8-84DB-EC0EA7C18C2B}" type="pres">
      <dgm:prSet presAssocID="{B3BE3727-3906-496F-8764-2695F23B2AB2}" presName="sibTrans" presStyleCnt="0"/>
      <dgm:spPr/>
    </dgm:pt>
    <dgm:pt modelId="{8690BF90-2BEA-46E5-B694-DFB101E358C0}" type="pres">
      <dgm:prSet presAssocID="{57E5876D-53B8-4DD2-87EA-26992F830F7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9A6967-3709-4C4B-A77C-34A13A64072F}" type="pres">
      <dgm:prSet presAssocID="{50882930-6D1C-4A4E-B314-FBFBFC8537FA}" presName="sibTrans" presStyleCnt="0"/>
      <dgm:spPr/>
    </dgm:pt>
    <dgm:pt modelId="{2FBBE4FC-81FA-4749-AEF5-24C58184AB23}" type="pres">
      <dgm:prSet presAssocID="{9D93C74C-ADF5-4D7F-AED9-65606EF04E3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A0D6AA-A315-4863-85E8-A00438C261E8}" type="pres">
      <dgm:prSet presAssocID="{0B2C8906-A38B-4CA6-A9C8-E110BE7E834D}" presName="sibTrans" presStyleCnt="0"/>
      <dgm:spPr/>
    </dgm:pt>
    <dgm:pt modelId="{E8844B23-46A1-4954-BC52-AAF1E4EAF0C9}" type="pres">
      <dgm:prSet presAssocID="{9D209168-AF33-4489-B729-1EF2E513E227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F706582-381F-438F-9FB1-1AC0525295C2}" type="presOf" srcId="{9D209168-AF33-4489-B729-1EF2E513E227}" destId="{E8844B23-46A1-4954-BC52-AAF1E4EAF0C9}" srcOrd="0" destOrd="0" presId="urn:microsoft.com/office/officeart/2005/8/layout/hProcess9"/>
    <dgm:cxn modelId="{1972B721-F1F1-41B8-AFB8-680E750C15FC}" type="presOf" srcId="{9D93C74C-ADF5-4D7F-AED9-65606EF04E35}" destId="{2FBBE4FC-81FA-4749-AEF5-24C58184AB23}" srcOrd="0" destOrd="0" presId="urn:microsoft.com/office/officeart/2005/8/layout/hProcess9"/>
    <dgm:cxn modelId="{D3DCB099-5B55-41D6-B940-599A57CBA474}" type="presOf" srcId="{3489EED1-D30E-4CF9-948D-99CAC9C2687E}" destId="{5ABF44BA-0E95-427E-A151-7E63257B59EA}" srcOrd="0" destOrd="0" presId="urn:microsoft.com/office/officeart/2005/8/layout/hProcess9"/>
    <dgm:cxn modelId="{A8606F31-6C03-4940-A122-E01F6AC7865C}" type="presOf" srcId="{F1BC2207-9364-4A51-B70D-3BE0D1D2E07F}" destId="{9E9BF157-16D0-492D-8EF7-44B1874B2C30}" srcOrd="0" destOrd="0" presId="urn:microsoft.com/office/officeart/2005/8/layout/hProcess9"/>
    <dgm:cxn modelId="{8E32FBDA-C323-47F5-92A5-7694708ABD76}" srcId="{3489EED1-D30E-4CF9-948D-99CAC9C2687E}" destId="{9D93C74C-ADF5-4D7F-AED9-65606EF04E35}" srcOrd="2" destOrd="0" parTransId="{6E35476A-637A-41F1-8733-F3DA4E3C4E2A}" sibTransId="{0B2C8906-A38B-4CA6-A9C8-E110BE7E834D}"/>
    <dgm:cxn modelId="{58FAD0EA-8D2C-4A1B-9DB4-3C2E04A28DF4}" type="presOf" srcId="{57E5876D-53B8-4DD2-87EA-26992F830F78}" destId="{8690BF90-2BEA-46E5-B694-DFB101E358C0}" srcOrd="0" destOrd="0" presId="urn:microsoft.com/office/officeart/2005/8/layout/hProcess9"/>
    <dgm:cxn modelId="{26CD2501-0C6E-4BED-8AA7-190D1297F26E}" srcId="{3489EED1-D30E-4CF9-948D-99CAC9C2687E}" destId="{F1BC2207-9364-4A51-B70D-3BE0D1D2E07F}" srcOrd="0" destOrd="0" parTransId="{068A317E-6FE8-4D54-96C6-D63DDE901816}" sibTransId="{B3BE3727-3906-496F-8764-2695F23B2AB2}"/>
    <dgm:cxn modelId="{9FE26BDE-4203-4DCB-B383-282B0080BCE2}" srcId="{3489EED1-D30E-4CF9-948D-99CAC9C2687E}" destId="{9D209168-AF33-4489-B729-1EF2E513E227}" srcOrd="3" destOrd="0" parTransId="{14584D73-D7DF-4126-9051-50AC10C07FD8}" sibTransId="{9F4B58C0-51F9-483C-AEB2-06A7D97FCE1D}"/>
    <dgm:cxn modelId="{ECEF11AF-171C-41DF-B500-B860ADEC2E6C}" srcId="{3489EED1-D30E-4CF9-948D-99CAC9C2687E}" destId="{57E5876D-53B8-4DD2-87EA-26992F830F78}" srcOrd="1" destOrd="0" parTransId="{8C6480E6-5020-41FE-A4ED-03E8DAA6F611}" sibTransId="{50882930-6D1C-4A4E-B314-FBFBFC8537FA}"/>
    <dgm:cxn modelId="{36A6251A-C782-4AD9-AB3F-950FD0F0EEEE}" type="presParOf" srcId="{5ABF44BA-0E95-427E-A151-7E63257B59EA}" destId="{A69090E5-DAEC-468B-BF43-9921586A25DF}" srcOrd="0" destOrd="0" presId="urn:microsoft.com/office/officeart/2005/8/layout/hProcess9"/>
    <dgm:cxn modelId="{0096BB8C-5698-42A4-AD26-BDCF2F02D18F}" type="presParOf" srcId="{5ABF44BA-0E95-427E-A151-7E63257B59EA}" destId="{1FCF5610-6801-4A01-A221-2DA667BAD8D2}" srcOrd="1" destOrd="0" presId="urn:microsoft.com/office/officeart/2005/8/layout/hProcess9"/>
    <dgm:cxn modelId="{4FCF272F-87B6-4837-A8B9-61D065BEA3B2}" type="presParOf" srcId="{1FCF5610-6801-4A01-A221-2DA667BAD8D2}" destId="{9E9BF157-16D0-492D-8EF7-44B1874B2C30}" srcOrd="0" destOrd="0" presId="urn:microsoft.com/office/officeart/2005/8/layout/hProcess9"/>
    <dgm:cxn modelId="{C7D9D9B5-0B5B-445B-9459-90208BDD2540}" type="presParOf" srcId="{1FCF5610-6801-4A01-A221-2DA667BAD8D2}" destId="{A015619C-95D3-49D8-84DB-EC0EA7C18C2B}" srcOrd="1" destOrd="0" presId="urn:microsoft.com/office/officeart/2005/8/layout/hProcess9"/>
    <dgm:cxn modelId="{ECC2033F-4E52-4F40-A862-AEEA291CE955}" type="presParOf" srcId="{1FCF5610-6801-4A01-A221-2DA667BAD8D2}" destId="{8690BF90-2BEA-46E5-B694-DFB101E358C0}" srcOrd="2" destOrd="0" presId="urn:microsoft.com/office/officeart/2005/8/layout/hProcess9"/>
    <dgm:cxn modelId="{144CEAF3-FE1F-4355-9CAD-73739F3890EE}" type="presParOf" srcId="{1FCF5610-6801-4A01-A221-2DA667BAD8D2}" destId="{399A6967-3709-4C4B-A77C-34A13A64072F}" srcOrd="3" destOrd="0" presId="urn:microsoft.com/office/officeart/2005/8/layout/hProcess9"/>
    <dgm:cxn modelId="{97D76065-D0AA-487A-AF14-E797A819BD94}" type="presParOf" srcId="{1FCF5610-6801-4A01-A221-2DA667BAD8D2}" destId="{2FBBE4FC-81FA-4749-AEF5-24C58184AB23}" srcOrd="4" destOrd="0" presId="urn:microsoft.com/office/officeart/2005/8/layout/hProcess9"/>
    <dgm:cxn modelId="{C2BD4D6E-5785-4CB7-A30C-29EB4755C2E9}" type="presParOf" srcId="{1FCF5610-6801-4A01-A221-2DA667BAD8D2}" destId="{A6A0D6AA-A315-4863-85E8-A00438C261E8}" srcOrd="5" destOrd="0" presId="urn:microsoft.com/office/officeart/2005/8/layout/hProcess9"/>
    <dgm:cxn modelId="{39912890-DF41-4737-9F20-2D4D2AA59ECA}" type="presParOf" srcId="{1FCF5610-6801-4A01-A221-2DA667BAD8D2}" destId="{E8844B23-46A1-4954-BC52-AAF1E4EAF0C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58C8-CCD2-43E0-8190-E37D1E9B676C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0250D6FF-1EC8-47DE-ABAF-45D3A3A0034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1600" dirty="0">
              <a:latin typeface="Arial Narrow" panose="020B0606020202030204" pitchFamily="34" charset="0"/>
            </a:rPr>
            <a:t>Kan glukozunu </a:t>
          </a:r>
          <a:r>
            <a:rPr lang="tr-TR" sz="1600" b="1" dirty="0">
              <a:solidFill>
                <a:srgbClr val="00B0F0"/>
              </a:solidFill>
              <a:latin typeface="Arial Narrow" panose="020B0606020202030204" pitchFamily="34" charset="0"/>
            </a:rPr>
            <a:t>açlıkta ve toklukta normoglisemi </a:t>
          </a:r>
          <a:r>
            <a:rPr lang="tr-TR" sz="1600" dirty="0">
              <a:latin typeface="Arial Narrow" panose="020B0606020202030204" pitchFamily="34" charset="0"/>
            </a:rPr>
            <a:t>düzeylerine yakın tutmak</a:t>
          </a:r>
        </a:p>
      </dgm:t>
    </dgm:pt>
    <dgm:pt modelId="{F3FB52BD-EEEA-46E0-80C8-3C183674C2EE}" type="parTrans" cxnId="{4DAF4260-AD6D-4808-A484-F5BA55A87475}">
      <dgm:prSet/>
      <dgm:spPr/>
      <dgm:t>
        <a:bodyPr/>
        <a:lstStyle/>
        <a:p>
          <a:endParaRPr lang="tr-TR"/>
        </a:p>
      </dgm:t>
    </dgm:pt>
    <dgm:pt modelId="{10FFBAD5-AF76-435E-83C3-6BEFABE6BC0A}" type="sibTrans" cxnId="{4DAF4260-AD6D-4808-A484-F5BA55A87475}">
      <dgm:prSet/>
      <dgm:spPr/>
      <dgm:t>
        <a:bodyPr/>
        <a:lstStyle/>
        <a:p>
          <a:endParaRPr lang="tr-TR"/>
        </a:p>
      </dgm:t>
    </dgm:pt>
    <dgm:pt modelId="{63B5F242-E127-4E86-A6BF-461500531E84}">
      <dgm:prSet custT="1"/>
      <dgm:spPr>
        <a:solidFill>
          <a:srgbClr val="FFFF00"/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rPr>
            <a:t>Akut komplikasyonları </a:t>
          </a:r>
          <a:r>
            <a:rPr lang="tr-TR" sz="1600" dirty="0">
              <a:solidFill>
                <a:schemeClr val="tx1"/>
              </a:solidFill>
              <a:latin typeface="Arial Narrow" panose="020B0606020202030204" pitchFamily="34" charset="0"/>
            </a:rPr>
            <a:t>engellemek</a:t>
          </a:r>
        </a:p>
      </dgm:t>
    </dgm:pt>
    <dgm:pt modelId="{6484F543-AA7A-4256-8E29-CD074B34A4B3}" type="parTrans" cxnId="{EE8E5F8D-FDF4-4994-9A5B-BA79B4044BDA}">
      <dgm:prSet/>
      <dgm:spPr/>
      <dgm:t>
        <a:bodyPr/>
        <a:lstStyle/>
        <a:p>
          <a:endParaRPr lang="tr-TR"/>
        </a:p>
      </dgm:t>
    </dgm:pt>
    <dgm:pt modelId="{B4258226-9F18-4562-AE22-BB3EE326A513}" type="sibTrans" cxnId="{EE8E5F8D-FDF4-4994-9A5B-BA79B4044BDA}">
      <dgm:prSet/>
      <dgm:spPr/>
      <dgm:t>
        <a:bodyPr/>
        <a:lstStyle/>
        <a:p>
          <a:endParaRPr lang="tr-TR"/>
        </a:p>
      </dgm:t>
    </dgm:pt>
    <dgm:pt modelId="{FD6B3395-5CE9-4DBC-B2EA-5119F5B0AA8C}">
      <dgm:prSet custT="1"/>
      <dgm:spPr>
        <a:solidFill>
          <a:srgbClr val="F999E7"/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500" b="1" dirty="0">
              <a:solidFill>
                <a:srgbClr val="002060"/>
              </a:solidFill>
              <a:latin typeface="Arial Narrow" panose="020B0606020202030204" pitchFamily="34" charset="0"/>
            </a:rPr>
            <a:t>Kronik komplikasyonların </a:t>
          </a:r>
          <a:r>
            <a:rPr lang="tr-TR" sz="1500" dirty="0">
              <a:latin typeface="Arial Narrow" panose="020B0606020202030204" pitchFamily="34" charset="0"/>
            </a:rPr>
            <a:t>gelişimini ve ilerlemesini engellemek</a:t>
          </a:r>
        </a:p>
      </dgm:t>
    </dgm:pt>
    <dgm:pt modelId="{05052FF4-912B-4897-B3F4-031E2ACB9107}" type="parTrans" cxnId="{D4B490F1-966E-41F6-BA60-8DAD0FC4EAEE}">
      <dgm:prSet/>
      <dgm:spPr/>
      <dgm:t>
        <a:bodyPr/>
        <a:lstStyle/>
        <a:p>
          <a:endParaRPr lang="tr-TR"/>
        </a:p>
      </dgm:t>
    </dgm:pt>
    <dgm:pt modelId="{E13BC165-2DA0-4F28-9DC4-48F5A22154D1}" type="sibTrans" cxnId="{D4B490F1-966E-41F6-BA60-8DAD0FC4EAEE}">
      <dgm:prSet/>
      <dgm:spPr/>
      <dgm:t>
        <a:bodyPr/>
        <a:lstStyle/>
        <a:p>
          <a:endParaRPr lang="tr-TR"/>
        </a:p>
      </dgm:t>
    </dgm:pt>
    <dgm:pt modelId="{1538567F-C192-4C8A-A0A0-0B039F68A8AB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1600" b="1" dirty="0">
              <a:latin typeface="Arial Narrow" panose="020B0606020202030204" pitchFamily="34" charset="0"/>
            </a:rPr>
            <a:t>Tip 1 diyabetli çocuklarda </a:t>
          </a:r>
          <a:r>
            <a:rPr lang="tr-TR" sz="1600" b="1" dirty="0">
              <a:solidFill>
                <a:srgbClr val="FFFF00"/>
              </a:solidFill>
              <a:latin typeface="Arial Narrow" panose="020B0606020202030204" pitchFamily="34" charset="0"/>
            </a:rPr>
            <a:t>büyüme ve gelişmeyi </a:t>
          </a:r>
          <a:r>
            <a:rPr lang="tr-TR" sz="1600" b="1" dirty="0">
              <a:latin typeface="Arial Narrow" panose="020B0606020202030204" pitchFamily="34" charset="0"/>
            </a:rPr>
            <a:t>sağlamak</a:t>
          </a:r>
        </a:p>
      </dgm:t>
    </dgm:pt>
    <dgm:pt modelId="{DAB7394B-7C7D-4197-BF48-A7491ED8162B}" type="parTrans" cxnId="{3A9A3E85-5CF8-4517-A000-195F6E8EF4E1}">
      <dgm:prSet/>
      <dgm:spPr/>
      <dgm:t>
        <a:bodyPr/>
        <a:lstStyle/>
        <a:p>
          <a:endParaRPr lang="tr-TR"/>
        </a:p>
      </dgm:t>
    </dgm:pt>
    <dgm:pt modelId="{3E11C377-13F2-45F9-BBA9-4138A72CD04D}" type="sibTrans" cxnId="{3A9A3E85-5CF8-4517-A000-195F6E8EF4E1}">
      <dgm:prSet/>
      <dgm:spPr/>
      <dgm:t>
        <a:bodyPr/>
        <a:lstStyle/>
        <a:p>
          <a:endParaRPr lang="tr-TR"/>
        </a:p>
      </dgm:t>
    </dgm:pt>
    <dgm:pt modelId="{C808670C-6CCF-4059-BFA2-8AE1823066F2}">
      <dgm:prSet custT="1"/>
      <dgm:spPr>
        <a:solidFill>
          <a:srgbClr val="FF3300"/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b="1" dirty="0">
              <a:solidFill>
                <a:srgbClr val="00B0F0"/>
              </a:solidFill>
              <a:latin typeface="Arial Narrow" panose="020B0606020202030204" pitchFamily="34" charset="0"/>
            </a:rPr>
            <a:t>Gebe </a:t>
          </a:r>
          <a:r>
            <a:rPr lang="tr-TR" sz="1600" b="1" dirty="0">
              <a:solidFill>
                <a:schemeClr val="bg1"/>
              </a:solidFill>
              <a:latin typeface="Arial Narrow" panose="020B0606020202030204" pitchFamily="34" charset="0"/>
            </a:rPr>
            <a:t>diyabetlilerde</a:t>
          </a:r>
          <a:r>
            <a:rPr lang="tr-TR" sz="1600" dirty="0">
              <a:solidFill>
                <a:schemeClr val="bg1"/>
              </a:solidFill>
              <a:latin typeface="Arial Narrow" panose="020B0606020202030204" pitchFamily="34" charset="0"/>
            </a:rPr>
            <a:t> </a:t>
          </a:r>
          <a:r>
            <a:rPr lang="tr-TR" sz="1600" dirty="0">
              <a:latin typeface="Arial Narrow" panose="020B0606020202030204" pitchFamily="34" charset="0"/>
            </a:rPr>
            <a:t>komplikasyonları önlemek</a:t>
          </a:r>
          <a:endParaRPr lang="tr-TR" sz="1600" dirty="0"/>
        </a:p>
      </dgm:t>
    </dgm:pt>
    <dgm:pt modelId="{E2982376-AC62-4E46-BDAA-AB9C9A9CB5E6}" type="parTrans" cxnId="{DB814E7B-47D8-48C7-BEF9-1FFF2BA56CA2}">
      <dgm:prSet/>
      <dgm:spPr/>
      <dgm:t>
        <a:bodyPr/>
        <a:lstStyle/>
        <a:p>
          <a:endParaRPr lang="tr-TR"/>
        </a:p>
      </dgm:t>
    </dgm:pt>
    <dgm:pt modelId="{6C4786C4-0FB5-4C17-899C-9D84A7A20581}" type="sibTrans" cxnId="{DB814E7B-47D8-48C7-BEF9-1FFF2BA56CA2}">
      <dgm:prSet/>
      <dgm:spPr/>
      <dgm:t>
        <a:bodyPr/>
        <a:lstStyle/>
        <a:p>
          <a:endParaRPr lang="tr-TR"/>
        </a:p>
      </dgm:t>
    </dgm:pt>
    <dgm:pt modelId="{DDDAD0CF-BCF5-4BD3-BFFE-2F3A47A0A236}">
      <dgm:prSet/>
      <dgm:spPr/>
      <dgm:t>
        <a:bodyPr/>
        <a:lstStyle/>
        <a:p>
          <a:pPr>
            <a:lnSpc>
              <a:spcPct val="150000"/>
            </a:lnSpc>
          </a:pPr>
          <a:r>
            <a:rPr lang="tr-TR" b="1" dirty="0">
              <a:solidFill>
                <a:srgbClr val="0070C0"/>
              </a:solidFill>
              <a:latin typeface="Arial Narrow" panose="020B0606020202030204" pitchFamily="34" charset="0"/>
            </a:rPr>
            <a:t>Yaşam kalitesini </a:t>
          </a:r>
          <a:r>
            <a:rPr lang="tr-TR" dirty="0">
              <a:latin typeface="Arial Narrow" panose="020B0606020202030204" pitchFamily="34" charset="0"/>
            </a:rPr>
            <a:t>arttırmak.</a:t>
          </a:r>
        </a:p>
      </dgm:t>
    </dgm:pt>
    <dgm:pt modelId="{62D13059-E766-4252-8381-B142C7AA5FD7}" type="parTrans" cxnId="{58EB4B84-8B4B-4021-AFFF-4C2057141B33}">
      <dgm:prSet/>
      <dgm:spPr/>
      <dgm:t>
        <a:bodyPr/>
        <a:lstStyle/>
        <a:p>
          <a:endParaRPr lang="tr-TR"/>
        </a:p>
      </dgm:t>
    </dgm:pt>
    <dgm:pt modelId="{3C79FBAF-BB57-496B-899B-CCA4D533FD69}" type="sibTrans" cxnId="{58EB4B84-8B4B-4021-AFFF-4C2057141B33}">
      <dgm:prSet/>
      <dgm:spPr/>
      <dgm:t>
        <a:bodyPr/>
        <a:lstStyle/>
        <a:p>
          <a:endParaRPr lang="tr-TR"/>
        </a:p>
      </dgm:t>
    </dgm:pt>
    <dgm:pt modelId="{253FFC08-DDC4-498E-BD0A-74674F6EC7B9}" type="pres">
      <dgm:prSet presAssocID="{5B9558C8-CCD2-43E0-8190-E37D1E9B67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343B795-823E-4962-BB44-4083351E1158}" type="pres">
      <dgm:prSet presAssocID="{0250D6FF-1EC8-47DE-ABAF-45D3A3A00341}" presName="node" presStyleLbl="node1" presStyleIdx="0" presStyleCnt="6" custScaleX="877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FE4984-B16E-431D-A19C-01DBC26BB7C9}" type="pres">
      <dgm:prSet presAssocID="{10FFBAD5-AF76-435E-83C3-6BEFABE6BC0A}" presName="sibTrans" presStyleCnt="0"/>
      <dgm:spPr/>
    </dgm:pt>
    <dgm:pt modelId="{DF674D0C-751F-46E3-AE13-9991EEBDA98F}" type="pres">
      <dgm:prSet presAssocID="{63B5F242-E127-4E86-A6BF-461500531E84}" presName="node" presStyleLbl="node1" presStyleIdx="1" presStyleCnt="6" custScaleX="1170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68D869-CD5C-41D2-BA89-9F53B13820D0}" type="pres">
      <dgm:prSet presAssocID="{B4258226-9F18-4562-AE22-BB3EE326A513}" presName="sibTrans" presStyleCnt="0"/>
      <dgm:spPr/>
    </dgm:pt>
    <dgm:pt modelId="{70BFFDF2-BB2A-4D27-B0D6-0F3114FCEADA}" type="pres">
      <dgm:prSet presAssocID="{FD6B3395-5CE9-4DBC-B2EA-5119F5B0AA8C}" presName="node" presStyleLbl="node1" presStyleIdx="2" presStyleCnt="6" custScaleX="1170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78E50D-208B-4BF5-A130-ED26751CEF37}" type="pres">
      <dgm:prSet presAssocID="{E13BC165-2DA0-4F28-9DC4-48F5A22154D1}" presName="sibTrans" presStyleCnt="0"/>
      <dgm:spPr/>
    </dgm:pt>
    <dgm:pt modelId="{FE5FFC60-822F-4BA3-93FD-DF5C4CA8A41A}" type="pres">
      <dgm:prSet presAssocID="{1538567F-C192-4C8A-A0A0-0B039F68A8A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7D95B6-D0AC-4DB9-8EAC-1C17277FEEE8}" type="pres">
      <dgm:prSet presAssocID="{3E11C377-13F2-45F9-BBA9-4138A72CD04D}" presName="sibTrans" presStyleCnt="0"/>
      <dgm:spPr/>
    </dgm:pt>
    <dgm:pt modelId="{948176C1-98C5-4A93-AC2A-EFB7C627B354}" type="pres">
      <dgm:prSet presAssocID="{C808670C-6CCF-4059-BFA2-8AE1823066F2}" presName="node" presStyleLbl="node1" presStyleIdx="4" presStyleCnt="6" custScaleX="109952" custLinFactNeighborX="-6112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C2910A-89DA-4F54-AC10-3238F79AA60D}" type="pres">
      <dgm:prSet presAssocID="{6C4786C4-0FB5-4C17-899C-9D84A7A20581}" presName="sibTrans" presStyleCnt="0"/>
      <dgm:spPr/>
    </dgm:pt>
    <dgm:pt modelId="{762814EB-F17B-4E20-8565-DD729A3F08FB}" type="pres">
      <dgm:prSet presAssocID="{DDDAD0CF-BCF5-4BD3-BFFE-2F3A47A0A2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8669EAA-C6B0-46BF-94FC-F876145F4176}" type="presOf" srcId="{63B5F242-E127-4E86-A6BF-461500531E84}" destId="{DF674D0C-751F-46E3-AE13-9991EEBDA98F}" srcOrd="0" destOrd="0" presId="urn:microsoft.com/office/officeart/2005/8/layout/hList6"/>
    <dgm:cxn modelId="{D4B490F1-966E-41F6-BA60-8DAD0FC4EAEE}" srcId="{5B9558C8-CCD2-43E0-8190-E37D1E9B676C}" destId="{FD6B3395-5CE9-4DBC-B2EA-5119F5B0AA8C}" srcOrd="2" destOrd="0" parTransId="{05052FF4-912B-4897-B3F4-031E2ACB9107}" sibTransId="{E13BC165-2DA0-4F28-9DC4-48F5A22154D1}"/>
    <dgm:cxn modelId="{C32526BC-3A90-47E0-B84F-7E251B5B7A3B}" type="presOf" srcId="{1538567F-C192-4C8A-A0A0-0B039F68A8AB}" destId="{FE5FFC60-822F-4BA3-93FD-DF5C4CA8A41A}" srcOrd="0" destOrd="0" presId="urn:microsoft.com/office/officeart/2005/8/layout/hList6"/>
    <dgm:cxn modelId="{58EB4B84-8B4B-4021-AFFF-4C2057141B33}" srcId="{5B9558C8-CCD2-43E0-8190-E37D1E9B676C}" destId="{DDDAD0CF-BCF5-4BD3-BFFE-2F3A47A0A236}" srcOrd="5" destOrd="0" parTransId="{62D13059-E766-4252-8381-B142C7AA5FD7}" sibTransId="{3C79FBAF-BB57-496B-899B-CCA4D533FD69}"/>
    <dgm:cxn modelId="{3A9A3E85-5CF8-4517-A000-195F6E8EF4E1}" srcId="{5B9558C8-CCD2-43E0-8190-E37D1E9B676C}" destId="{1538567F-C192-4C8A-A0A0-0B039F68A8AB}" srcOrd="3" destOrd="0" parTransId="{DAB7394B-7C7D-4197-BF48-A7491ED8162B}" sibTransId="{3E11C377-13F2-45F9-BBA9-4138A72CD04D}"/>
    <dgm:cxn modelId="{7398416F-B152-4A9B-A571-3FAC5E516C22}" type="presOf" srcId="{5B9558C8-CCD2-43E0-8190-E37D1E9B676C}" destId="{253FFC08-DDC4-498E-BD0A-74674F6EC7B9}" srcOrd="0" destOrd="0" presId="urn:microsoft.com/office/officeart/2005/8/layout/hList6"/>
    <dgm:cxn modelId="{F729205F-022C-4624-8634-BB46423D45EB}" type="presOf" srcId="{FD6B3395-5CE9-4DBC-B2EA-5119F5B0AA8C}" destId="{70BFFDF2-BB2A-4D27-B0D6-0F3114FCEADA}" srcOrd="0" destOrd="0" presId="urn:microsoft.com/office/officeart/2005/8/layout/hList6"/>
    <dgm:cxn modelId="{A422DA50-A89F-40FC-B417-EE039D528003}" type="presOf" srcId="{C808670C-6CCF-4059-BFA2-8AE1823066F2}" destId="{948176C1-98C5-4A93-AC2A-EFB7C627B354}" srcOrd="0" destOrd="0" presId="urn:microsoft.com/office/officeart/2005/8/layout/hList6"/>
    <dgm:cxn modelId="{97B26004-4D7F-4477-9621-B95CF8733D80}" type="presOf" srcId="{DDDAD0CF-BCF5-4BD3-BFFE-2F3A47A0A236}" destId="{762814EB-F17B-4E20-8565-DD729A3F08FB}" srcOrd="0" destOrd="0" presId="urn:microsoft.com/office/officeart/2005/8/layout/hList6"/>
    <dgm:cxn modelId="{EE8E5F8D-FDF4-4994-9A5B-BA79B4044BDA}" srcId="{5B9558C8-CCD2-43E0-8190-E37D1E9B676C}" destId="{63B5F242-E127-4E86-A6BF-461500531E84}" srcOrd="1" destOrd="0" parTransId="{6484F543-AA7A-4256-8E29-CD074B34A4B3}" sibTransId="{B4258226-9F18-4562-AE22-BB3EE326A513}"/>
    <dgm:cxn modelId="{DB814E7B-47D8-48C7-BEF9-1FFF2BA56CA2}" srcId="{5B9558C8-CCD2-43E0-8190-E37D1E9B676C}" destId="{C808670C-6CCF-4059-BFA2-8AE1823066F2}" srcOrd="4" destOrd="0" parTransId="{E2982376-AC62-4E46-BDAA-AB9C9A9CB5E6}" sibTransId="{6C4786C4-0FB5-4C17-899C-9D84A7A20581}"/>
    <dgm:cxn modelId="{4DAF4260-AD6D-4808-A484-F5BA55A87475}" srcId="{5B9558C8-CCD2-43E0-8190-E37D1E9B676C}" destId="{0250D6FF-1EC8-47DE-ABAF-45D3A3A00341}" srcOrd="0" destOrd="0" parTransId="{F3FB52BD-EEEA-46E0-80C8-3C183674C2EE}" sibTransId="{10FFBAD5-AF76-435E-83C3-6BEFABE6BC0A}"/>
    <dgm:cxn modelId="{7F6A50E9-4538-460B-9F2C-807421B1B699}" type="presOf" srcId="{0250D6FF-1EC8-47DE-ABAF-45D3A3A00341}" destId="{A343B795-823E-4962-BB44-4083351E1158}" srcOrd="0" destOrd="0" presId="urn:microsoft.com/office/officeart/2005/8/layout/hList6"/>
    <dgm:cxn modelId="{68D0596A-4A78-424A-B74B-726D68246AA9}" type="presParOf" srcId="{253FFC08-DDC4-498E-BD0A-74674F6EC7B9}" destId="{A343B795-823E-4962-BB44-4083351E1158}" srcOrd="0" destOrd="0" presId="urn:microsoft.com/office/officeart/2005/8/layout/hList6"/>
    <dgm:cxn modelId="{A3471A2E-5033-40DF-9A55-28B1E89B10B2}" type="presParOf" srcId="{253FFC08-DDC4-498E-BD0A-74674F6EC7B9}" destId="{8BFE4984-B16E-431D-A19C-01DBC26BB7C9}" srcOrd="1" destOrd="0" presId="urn:microsoft.com/office/officeart/2005/8/layout/hList6"/>
    <dgm:cxn modelId="{336D3968-6F61-43E5-B08C-0F36A8587C14}" type="presParOf" srcId="{253FFC08-DDC4-498E-BD0A-74674F6EC7B9}" destId="{DF674D0C-751F-46E3-AE13-9991EEBDA98F}" srcOrd="2" destOrd="0" presId="urn:microsoft.com/office/officeart/2005/8/layout/hList6"/>
    <dgm:cxn modelId="{C82594DB-2D16-4F92-99C6-1345E366834D}" type="presParOf" srcId="{253FFC08-DDC4-498E-BD0A-74674F6EC7B9}" destId="{C768D869-CD5C-41D2-BA89-9F53B13820D0}" srcOrd="3" destOrd="0" presId="urn:microsoft.com/office/officeart/2005/8/layout/hList6"/>
    <dgm:cxn modelId="{5B9277AD-1CE6-4952-A9AB-C8180BB9790B}" type="presParOf" srcId="{253FFC08-DDC4-498E-BD0A-74674F6EC7B9}" destId="{70BFFDF2-BB2A-4D27-B0D6-0F3114FCEADA}" srcOrd="4" destOrd="0" presId="urn:microsoft.com/office/officeart/2005/8/layout/hList6"/>
    <dgm:cxn modelId="{B86870BC-E241-4FC9-B532-7AC450EE7CCF}" type="presParOf" srcId="{253FFC08-DDC4-498E-BD0A-74674F6EC7B9}" destId="{9E78E50D-208B-4BF5-A130-ED26751CEF37}" srcOrd="5" destOrd="0" presId="urn:microsoft.com/office/officeart/2005/8/layout/hList6"/>
    <dgm:cxn modelId="{34324476-01C4-48BC-9C2A-B097D985D553}" type="presParOf" srcId="{253FFC08-DDC4-498E-BD0A-74674F6EC7B9}" destId="{FE5FFC60-822F-4BA3-93FD-DF5C4CA8A41A}" srcOrd="6" destOrd="0" presId="urn:microsoft.com/office/officeart/2005/8/layout/hList6"/>
    <dgm:cxn modelId="{0D8CD192-2D22-4B7E-B355-40AA7AE63F09}" type="presParOf" srcId="{253FFC08-DDC4-498E-BD0A-74674F6EC7B9}" destId="{217D95B6-D0AC-4DB9-8EAC-1C17277FEEE8}" srcOrd="7" destOrd="0" presId="urn:microsoft.com/office/officeart/2005/8/layout/hList6"/>
    <dgm:cxn modelId="{CD14D83C-F783-4EB1-8129-EF445BA58346}" type="presParOf" srcId="{253FFC08-DDC4-498E-BD0A-74674F6EC7B9}" destId="{948176C1-98C5-4A93-AC2A-EFB7C627B354}" srcOrd="8" destOrd="0" presId="urn:microsoft.com/office/officeart/2005/8/layout/hList6"/>
    <dgm:cxn modelId="{D3175AC0-10D4-4895-82B2-FDA94C098FA5}" type="presParOf" srcId="{253FFC08-DDC4-498E-BD0A-74674F6EC7B9}" destId="{82C2910A-89DA-4F54-AC10-3238F79AA60D}" srcOrd="9" destOrd="0" presId="urn:microsoft.com/office/officeart/2005/8/layout/hList6"/>
    <dgm:cxn modelId="{0FEC4303-4248-4686-8F48-12A38FD022B4}" type="presParOf" srcId="{253FFC08-DDC4-498E-BD0A-74674F6EC7B9}" destId="{762814EB-F17B-4E20-8565-DD729A3F08FB}" srcOrd="10" destOrd="0" presId="urn:microsoft.com/office/officeart/2005/8/layout/hList6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9EF34C-385C-4F19-A6BA-86708FC16AD5}" type="doc">
      <dgm:prSet loTypeId="urn:microsoft.com/office/officeart/2005/8/layout/arrow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B05E5AD-5BA4-4D67-B55A-8FBD8C2FFF0D}">
      <dgm:prSet phldrT="[Metin]"/>
      <dgm:spPr/>
      <dgm:t>
        <a:bodyPr/>
        <a:lstStyle/>
        <a:p>
          <a:r>
            <a:rPr lang="tr-TR" b="1" dirty="0"/>
            <a:t>BOLUS İNSÜLİN VERİLMESİNDEKİ AMAÇ</a:t>
          </a:r>
        </a:p>
      </dgm:t>
    </dgm:pt>
    <dgm:pt modelId="{36BB0B97-7B93-4851-BF40-CEDF064A5DAA}" type="parTrans" cxnId="{C1319647-A8B6-4785-8887-6ED283CE91A5}">
      <dgm:prSet/>
      <dgm:spPr/>
      <dgm:t>
        <a:bodyPr/>
        <a:lstStyle/>
        <a:p>
          <a:endParaRPr lang="tr-TR"/>
        </a:p>
      </dgm:t>
    </dgm:pt>
    <dgm:pt modelId="{09D93CB4-1F07-4B94-A42B-F269C6B0CA92}" type="sibTrans" cxnId="{C1319647-A8B6-4785-8887-6ED283CE91A5}">
      <dgm:prSet/>
      <dgm:spPr/>
      <dgm:t>
        <a:bodyPr/>
        <a:lstStyle/>
        <a:p>
          <a:endParaRPr lang="tr-TR"/>
        </a:p>
      </dgm:t>
    </dgm:pt>
    <dgm:pt modelId="{D50C1806-0936-41E0-B8CD-C423D32F44E6}">
      <dgm:prSet phldrT="[Metin]"/>
      <dgm:spPr/>
      <dgm:t>
        <a:bodyPr/>
        <a:lstStyle/>
        <a:p>
          <a:r>
            <a:rPr lang="tr-TR" b="1" dirty="0"/>
            <a:t>BAZAL</a:t>
          </a:r>
          <a:r>
            <a:rPr lang="tr-TR" b="1" baseline="0" dirty="0"/>
            <a:t> İNSÜLİN VERİLMESİNDEKİ AMAÇ</a:t>
          </a:r>
          <a:endParaRPr lang="tr-TR" b="1" dirty="0"/>
        </a:p>
      </dgm:t>
    </dgm:pt>
    <dgm:pt modelId="{14878EEA-27F5-4B28-8876-D818B9976501}" type="parTrans" cxnId="{426A4A40-2B11-43AD-A301-5D9926BD5CCB}">
      <dgm:prSet/>
      <dgm:spPr/>
      <dgm:t>
        <a:bodyPr/>
        <a:lstStyle/>
        <a:p>
          <a:endParaRPr lang="tr-TR"/>
        </a:p>
      </dgm:t>
    </dgm:pt>
    <dgm:pt modelId="{13ADD33B-751D-4E64-97C3-F0A91A39BAE9}" type="sibTrans" cxnId="{426A4A40-2B11-43AD-A301-5D9926BD5CCB}">
      <dgm:prSet/>
      <dgm:spPr/>
      <dgm:t>
        <a:bodyPr/>
        <a:lstStyle/>
        <a:p>
          <a:endParaRPr lang="tr-TR"/>
        </a:p>
      </dgm:t>
    </dgm:pt>
    <dgm:pt modelId="{48555186-819E-47E0-9401-0A79AB782113}" type="pres">
      <dgm:prSet presAssocID="{AA9EF34C-385C-4F19-A6BA-86708FC16AD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D4669BC-7240-4B79-8749-C9088178510E}" type="pres">
      <dgm:prSet presAssocID="{3B05E5AD-5BA4-4D67-B55A-8FBD8C2FFF0D}" presName="arrow" presStyleLbl="node1" presStyleIdx="0" presStyleCnt="2" custScaleY="4754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8F968E-1CFB-443A-A219-5E6692580DFC}" type="pres">
      <dgm:prSet presAssocID="{D50C1806-0936-41E0-B8CD-C423D32F44E6}" presName="arrow" presStyleLbl="node1" presStyleIdx="1" presStyleCnt="2" custScaleY="4754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26A4A40-2B11-43AD-A301-5D9926BD5CCB}" srcId="{AA9EF34C-385C-4F19-A6BA-86708FC16AD5}" destId="{D50C1806-0936-41E0-B8CD-C423D32F44E6}" srcOrd="1" destOrd="0" parTransId="{14878EEA-27F5-4B28-8876-D818B9976501}" sibTransId="{13ADD33B-751D-4E64-97C3-F0A91A39BAE9}"/>
    <dgm:cxn modelId="{03AB6923-C290-49FB-957B-EBC10A5AA2B8}" type="presOf" srcId="{D50C1806-0936-41E0-B8CD-C423D32F44E6}" destId="{908F968E-1CFB-443A-A219-5E6692580DFC}" srcOrd="0" destOrd="0" presId="urn:microsoft.com/office/officeart/2005/8/layout/arrow1"/>
    <dgm:cxn modelId="{50882C76-66E3-4542-945D-A9E1B7E20B61}" type="presOf" srcId="{AA9EF34C-385C-4F19-A6BA-86708FC16AD5}" destId="{48555186-819E-47E0-9401-0A79AB782113}" srcOrd="0" destOrd="0" presId="urn:microsoft.com/office/officeart/2005/8/layout/arrow1"/>
    <dgm:cxn modelId="{C1319647-A8B6-4785-8887-6ED283CE91A5}" srcId="{AA9EF34C-385C-4F19-A6BA-86708FC16AD5}" destId="{3B05E5AD-5BA4-4D67-B55A-8FBD8C2FFF0D}" srcOrd="0" destOrd="0" parTransId="{36BB0B97-7B93-4851-BF40-CEDF064A5DAA}" sibTransId="{09D93CB4-1F07-4B94-A42B-F269C6B0CA92}"/>
    <dgm:cxn modelId="{676AAD38-63F2-42D5-A72B-5CB697246C53}" type="presOf" srcId="{3B05E5AD-5BA4-4D67-B55A-8FBD8C2FFF0D}" destId="{ED4669BC-7240-4B79-8749-C9088178510E}" srcOrd="0" destOrd="0" presId="urn:microsoft.com/office/officeart/2005/8/layout/arrow1"/>
    <dgm:cxn modelId="{C0F6B1AE-E245-4700-9356-B5B15ACBDEBD}" type="presParOf" srcId="{48555186-819E-47E0-9401-0A79AB782113}" destId="{ED4669BC-7240-4B79-8749-C9088178510E}" srcOrd="0" destOrd="0" presId="urn:microsoft.com/office/officeart/2005/8/layout/arrow1"/>
    <dgm:cxn modelId="{49EE86FD-2E46-465A-9FC2-D2BF9BC4FD81}" type="presParOf" srcId="{48555186-819E-47E0-9401-0A79AB782113}" destId="{908F968E-1CFB-443A-A219-5E6692580DFC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090E5-DAEC-468B-BF43-9921586A25DF}">
      <dsp:nvSpPr>
        <dsp:cNvPr id="0" name=""/>
        <dsp:cNvSpPr/>
      </dsp:nvSpPr>
      <dsp:spPr>
        <a:xfrm>
          <a:off x="631609" y="0"/>
          <a:ext cx="7158244" cy="5300304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BF157-16D0-492D-8EF7-44B1874B2C30}">
      <dsp:nvSpPr>
        <dsp:cNvPr id="0" name=""/>
        <dsp:cNvSpPr/>
      </dsp:nvSpPr>
      <dsp:spPr>
        <a:xfrm>
          <a:off x="2878" y="1590091"/>
          <a:ext cx="1870157" cy="2120121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kern="1200" dirty="0">
              <a:latin typeface="Arial Narrow" pitchFamily="34" charset="0"/>
            </a:rPr>
            <a:t>Normal glikoz toleransı</a:t>
          </a:r>
        </a:p>
      </dsp:txBody>
      <dsp:txXfrm>
        <a:off x="94172" y="1681385"/>
        <a:ext cx="1687569" cy="1937533"/>
      </dsp:txXfrm>
    </dsp:sp>
    <dsp:sp modelId="{8690BF90-2BEA-46E5-B694-DFB101E358C0}">
      <dsp:nvSpPr>
        <dsp:cNvPr id="0" name=""/>
        <dsp:cNvSpPr/>
      </dsp:nvSpPr>
      <dsp:spPr>
        <a:xfrm>
          <a:off x="2184728" y="1590091"/>
          <a:ext cx="1870157" cy="2120121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kern="1200" dirty="0">
              <a:latin typeface="Arial Narrow" pitchFamily="34" charset="0"/>
            </a:rPr>
            <a:t>Bozulmuş Açlık Glikozu (IFG)</a:t>
          </a:r>
        </a:p>
      </dsp:txBody>
      <dsp:txXfrm>
        <a:off x="2276022" y="1681385"/>
        <a:ext cx="1687569" cy="1937533"/>
      </dsp:txXfrm>
    </dsp:sp>
    <dsp:sp modelId="{2FBBE4FC-81FA-4749-AEF5-24C58184AB23}">
      <dsp:nvSpPr>
        <dsp:cNvPr id="0" name=""/>
        <dsp:cNvSpPr/>
      </dsp:nvSpPr>
      <dsp:spPr>
        <a:xfrm>
          <a:off x="4366578" y="1590091"/>
          <a:ext cx="1870157" cy="2120121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kern="1200" dirty="0">
              <a:latin typeface="Arial Narrow" pitchFamily="34" charset="0"/>
            </a:rPr>
            <a:t>Bozulmuş Glikoz Toleransı (IGT)</a:t>
          </a:r>
        </a:p>
      </dsp:txBody>
      <dsp:txXfrm>
        <a:off x="4457872" y="1681385"/>
        <a:ext cx="1687569" cy="1937533"/>
      </dsp:txXfrm>
    </dsp:sp>
    <dsp:sp modelId="{E8844B23-46A1-4954-BC52-AAF1E4EAF0C9}">
      <dsp:nvSpPr>
        <dsp:cNvPr id="0" name=""/>
        <dsp:cNvSpPr/>
      </dsp:nvSpPr>
      <dsp:spPr>
        <a:xfrm>
          <a:off x="6548428" y="1590091"/>
          <a:ext cx="1870157" cy="2120121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kern="1200" dirty="0">
              <a:latin typeface="Arial Narrow" pitchFamily="34" charset="0"/>
            </a:rPr>
            <a:t>Diyabet (DM)</a:t>
          </a:r>
        </a:p>
      </dsp:txBody>
      <dsp:txXfrm>
        <a:off x="6639722" y="1681385"/>
        <a:ext cx="1687569" cy="1937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3B795-823E-4962-BB44-4083351E1158}">
      <dsp:nvSpPr>
        <dsp:cNvPr id="0" name=""/>
        <dsp:cNvSpPr/>
      </dsp:nvSpPr>
      <dsp:spPr>
        <a:xfrm rot="16200000">
          <a:off x="-2433367" y="2433581"/>
          <a:ext cx="6042331" cy="1175167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Arial Narrow" panose="020B0606020202030204" pitchFamily="34" charset="0"/>
            </a:rPr>
            <a:t>Kan glukozunu </a:t>
          </a:r>
          <a:r>
            <a:rPr lang="tr-TR" sz="1600" b="1" kern="1200" dirty="0">
              <a:solidFill>
                <a:srgbClr val="00B0F0"/>
              </a:solidFill>
              <a:latin typeface="Arial Narrow" panose="020B0606020202030204" pitchFamily="34" charset="0"/>
            </a:rPr>
            <a:t>açlıkta ve toklukta normoglisemi </a:t>
          </a:r>
          <a:r>
            <a:rPr lang="tr-TR" sz="1600" kern="1200" dirty="0">
              <a:latin typeface="Arial Narrow" panose="020B0606020202030204" pitchFamily="34" charset="0"/>
            </a:rPr>
            <a:t>düzeylerine yakın tutmak</a:t>
          </a:r>
        </a:p>
      </dsp:txBody>
      <dsp:txXfrm rot="5400000">
        <a:off x="215" y="1208465"/>
        <a:ext cx="1175167" cy="3625399"/>
      </dsp:txXfrm>
    </dsp:sp>
    <dsp:sp modelId="{DF674D0C-751F-46E3-AE13-9991EEBDA98F}">
      <dsp:nvSpPr>
        <dsp:cNvPr id="0" name=""/>
        <dsp:cNvSpPr/>
      </dsp:nvSpPr>
      <dsp:spPr>
        <a:xfrm rot="16200000">
          <a:off x="-961665" y="2237504"/>
          <a:ext cx="6042331" cy="1567322"/>
        </a:xfrm>
        <a:prstGeom prst="flowChartManualOperati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rPr>
            <a:t>Akut komplikasyonları </a:t>
          </a:r>
          <a:r>
            <a:rPr lang="tr-TR" sz="1600" kern="1200" dirty="0">
              <a:solidFill>
                <a:schemeClr val="tx1"/>
              </a:solidFill>
              <a:latin typeface="Arial Narrow" panose="020B0606020202030204" pitchFamily="34" charset="0"/>
            </a:rPr>
            <a:t>engellemek</a:t>
          </a:r>
        </a:p>
      </dsp:txBody>
      <dsp:txXfrm rot="5400000">
        <a:off x="1275839" y="1208466"/>
        <a:ext cx="1567322" cy="3625399"/>
      </dsp:txXfrm>
    </dsp:sp>
    <dsp:sp modelId="{70BFFDF2-BB2A-4D27-B0D6-0F3114FCEADA}">
      <dsp:nvSpPr>
        <dsp:cNvPr id="0" name=""/>
        <dsp:cNvSpPr/>
      </dsp:nvSpPr>
      <dsp:spPr>
        <a:xfrm rot="16200000">
          <a:off x="706314" y="2237303"/>
          <a:ext cx="6042331" cy="1567724"/>
        </a:xfrm>
        <a:prstGeom prst="flowChartManualOperation">
          <a:avLst/>
        </a:prstGeom>
        <a:solidFill>
          <a:srgbClr val="F999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>
              <a:solidFill>
                <a:srgbClr val="002060"/>
              </a:solidFill>
              <a:latin typeface="Arial Narrow" panose="020B0606020202030204" pitchFamily="34" charset="0"/>
            </a:rPr>
            <a:t>Kronik komplikasyonların </a:t>
          </a:r>
          <a:r>
            <a:rPr lang="tr-TR" sz="1500" kern="1200" dirty="0">
              <a:latin typeface="Arial Narrow" panose="020B0606020202030204" pitchFamily="34" charset="0"/>
            </a:rPr>
            <a:t>gelişimini ve ilerlemesini engellemek</a:t>
          </a:r>
        </a:p>
      </dsp:txBody>
      <dsp:txXfrm rot="5400000">
        <a:off x="2943617" y="1208466"/>
        <a:ext cx="1567724" cy="3625399"/>
      </dsp:txXfrm>
    </dsp:sp>
    <dsp:sp modelId="{FE5FFC60-822F-4BA3-93FD-DF5C4CA8A41A}">
      <dsp:nvSpPr>
        <dsp:cNvPr id="0" name=""/>
        <dsp:cNvSpPr/>
      </dsp:nvSpPr>
      <dsp:spPr>
        <a:xfrm rot="16200000">
          <a:off x="2260343" y="2351455"/>
          <a:ext cx="6042331" cy="1339420"/>
        </a:xfrm>
        <a:prstGeom prst="flowChartManualOperation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latin typeface="Arial Narrow" panose="020B0606020202030204" pitchFamily="34" charset="0"/>
            </a:rPr>
            <a:t>Tip 1 diyabetli çocuklarda </a:t>
          </a:r>
          <a:r>
            <a:rPr lang="tr-TR" sz="1600" b="1" kern="1200" dirty="0">
              <a:solidFill>
                <a:srgbClr val="FFFF00"/>
              </a:solidFill>
              <a:latin typeface="Arial Narrow" panose="020B0606020202030204" pitchFamily="34" charset="0"/>
            </a:rPr>
            <a:t>büyüme ve gelişmeyi </a:t>
          </a:r>
          <a:r>
            <a:rPr lang="tr-TR" sz="1600" b="1" kern="1200" dirty="0">
              <a:latin typeface="Arial Narrow" panose="020B0606020202030204" pitchFamily="34" charset="0"/>
            </a:rPr>
            <a:t>sağlamak</a:t>
          </a:r>
        </a:p>
      </dsp:txBody>
      <dsp:txXfrm rot="5400000">
        <a:off x="4611798" y="1208466"/>
        <a:ext cx="1339420" cy="3625399"/>
      </dsp:txXfrm>
    </dsp:sp>
    <dsp:sp modelId="{948176C1-98C5-4A93-AC2A-EFB7C627B354}">
      <dsp:nvSpPr>
        <dsp:cNvPr id="0" name=""/>
        <dsp:cNvSpPr/>
      </dsp:nvSpPr>
      <dsp:spPr>
        <a:xfrm rot="16200000">
          <a:off x="3705462" y="2284805"/>
          <a:ext cx="6042331" cy="1472719"/>
        </a:xfrm>
        <a:prstGeom prst="flowChartManualOperation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rgbClr val="00B0F0"/>
              </a:solidFill>
              <a:latin typeface="Arial Narrow" panose="020B0606020202030204" pitchFamily="34" charset="0"/>
            </a:rPr>
            <a:t>Gebe </a:t>
          </a:r>
          <a:r>
            <a:rPr lang="tr-TR" sz="1600" b="1" kern="1200" dirty="0">
              <a:solidFill>
                <a:schemeClr val="bg1"/>
              </a:solidFill>
              <a:latin typeface="Arial Narrow" panose="020B0606020202030204" pitchFamily="34" charset="0"/>
            </a:rPr>
            <a:t>diyabetlilerde</a:t>
          </a:r>
          <a:r>
            <a:rPr lang="tr-TR" sz="1600" kern="1200" dirty="0">
              <a:solidFill>
                <a:schemeClr val="bg1"/>
              </a:solidFill>
              <a:latin typeface="Arial Narrow" panose="020B0606020202030204" pitchFamily="34" charset="0"/>
            </a:rPr>
            <a:t> </a:t>
          </a:r>
          <a:r>
            <a:rPr lang="tr-TR" sz="1600" kern="1200" dirty="0">
              <a:latin typeface="Arial Narrow" panose="020B0606020202030204" pitchFamily="34" charset="0"/>
            </a:rPr>
            <a:t>komplikasyonları önlemek</a:t>
          </a:r>
          <a:endParaRPr lang="tr-TR" sz="1600" kern="1200" dirty="0"/>
        </a:p>
      </dsp:txBody>
      <dsp:txXfrm rot="5400000">
        <a:off x="5990268" y="1208465"/>
        <a:ext cx="1472719" cy="3625399"/>
      </dsp:txXfrm>
    </dsp:sp>
    <dsp:sp modelId="{762814EB-F17B-4E20-8565-DD729A3F08FB}">
      <dsp:nvSpPr>
        <dsp:cNvPr id="0" name=""/>
        <dsp:cNvSpPr/>
      </dsp:nvSpPr>
      <dsp:spPr>
        <a:xfrm rot="16200000">
          <a:off x="5273396" y="2351455"/>
          <a:ext cx="6042331" cy="1339420"/>
        </a:xfrm>
        <a:prstGeom prst="flowChartManualOperati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4859" bIns="0" numCol="1" spcCol="1270" anchor="ctr" anchorCtr="0">
          <a:noAutofit/>
        </a:bodyPr>
        <a:lstStyle/>
        <a:p>
          <a:pPr lvl="0" algn="ctr" defTabSz="10223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>
              <a:solidFill>
                <a:srgbClr val="0070C0"/>
              </a:solidFill>
              <a:latin typeface="Arial Narrow" panose="020B0606020202030204" pitchFamily="34" charset="0"/>
            </a:rPr>
            <a:t>Yaşam kalitesini </a:t>
          </a:r>
          <a:r>
            <a:rPr lang="tr-TR" sz="2300" kern="1200" dirty="0">
              <a:latin typeface="Arial Narrow" panose="020B0606020202030204" pitchFamily="34" charset="0"/>
            </a:rPr>
            <a:t>arttırmak.</a:t>
          </a:r>
        </a:p>
      </dsp:txBody>
      <dsp:txXfrm rot="5400000">
        <a:off x="7624851" y="1208466"/>
        <a:ext cx="1339420" cy="3625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669BC-7240-4B79-8749-C9088178510E}">
      <dsp:nvSpPr>
        <dsp:cNvPr id="0" name=""/>
        <dsp:cNvSpPr/>
      </dsp:nvSpPr>
      <dsp:spPr>
        <a:xfrm rot="16200000">
          <a:off x="357" y="1288714"/>
          <a:ext cx="4098380" cy="194853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BOLUS İNSÜLİN VERİLMESİNDEKİ AMAÇ</a:t>
          </a:r>
        </a:p>
      </dsp:txBody>
      <dsp:txXfrm rot="5400000">
        <a:off x="1416273" y="1238387"/>
        <a:ext cx="1607541" cy="2049190"/>
      </dsp:txXfrm>
    </dsp:sp>
    <dsp:sp modelId="{908F968E-1CFB-443A-A219-5E6692580DFC}">
      <dsp:nvSpPr>
        <dsp:cNvPr id="0" name=""/>
        <dsp:cNvSpPr/>
      </dsp:nvSpPr>
      <dsp:spPr>
        <a:xfrm rot="5400000">
          <a:off x="4509962" y="1288714"/>
          <a:ext cx="4098380" cy="194853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BAZAL</a:t>
          </a:r>
          <a:r>
            <a:rPr lang="tr-TR" sz="1500" b="1" kern="1200" baseline="0" dirty="0"/>
            <a:t> İNSÜLİN VERİLMESİNDEKİ AMAÇ</a:t>
          </a:r>
          <a:endParaRPr lang="tr-TR" sz="1500" b="1" kern="1200" dirty="0"/>
        </a:p>
      </dsp:txBody>
      <dsp:txXfrm rot="-5400000">
        <a:off x="5584885" y="1238387"/>
        <a:ext cx="1607541" cy="2049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D3F81-2CF7-46D6-A4CA-9DF87F53E32E}" type="datetimeFigureOut">
              <a:rPr lang="tr-TR" smtClean="0"/>
              <a:pPr/>
              <a:t>17.11.2023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53F04-BD6C-41E2-942B-0493DC9449E4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045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510DDB-8CC6-441E-8C77-89F5C53357B1}" type="datetimeFigureOut">
              <a:rPr lang="tr-TR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E846987-5805-4CF0-9ECC-519EEF9A7ADF}" type="slidenum">
              <a:rPr lang="tr-TR"/>
              <a:pP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868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46987-5805-4CF0-9ECC-519EEF9A7ADF}" type="slidenum">
              <a:rPr lang="tr-TR" smtClean="0"/>
              <a:pPr>
                <a:defRPr/>
              </a:pPr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34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AB0A4D-2F18-4D5A-9D2B-8D487B7FCAA6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34C12-0812-4779-A628-D9F955802D6E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018D05-42B3-475A-99EA-0BB77DBBE2C6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4924D-DB24-42DD-AB5C-C50D3DC1C9B0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3EADC9-490A-4581-A8B9-9755EB2181FE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EFA15-39FA-4C8A-9D59-6DBC87351BA2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159F76-6326-4CFF-A384-F39557CDA4E8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41AF9-9571-4A00-BA8D-CE648056A0C6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2AD4D-5CB7-4C33-982F-D195000A6F11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C292C5-7602-49A2-8301-96E1ABEDAEC0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07980-F829-4FD2-8812-C6E2E888BD22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16FD2-EBD4-493B-B3AB-8F99F838C07C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8E692-D50C-4270-B429-628634F11748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A10AE9-EE7E-47E3-ACF4-20BDFE1FD18E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2F194-D682-4344-9A2E-F1A202894897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A3C4CD-7CD5-446C-931E-58023B6711F7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E980C1-0863-4932-8A0B-4A1CF6BCDCF1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30BEF-8AA0-4B26-BE34-8E7C608E94F3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95860-31E5-4613-948A-B90C93C8E009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3432F-6909-41F9-98AA-A0FABF2A820B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C14640-C24B-46BC-B917-B56B69EA2B3D}" type="datetime1">
              <a:rPr lang="tr-TR" smtClean="0"/>
              <a:pPr>
                <a:defRPr/>
              </a:pPr>
              <a:t>17.11.2023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B2EEF6-86AA-4B8F-95EA-E5F0B1AFAD68}" type="slidenum">
              <a:rPr lang="tr-TR" smtClean="0"/>
              <a:pPr>
                <a:defRPr/>
              </a:pPr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lovemarks.com/media/image/lantus-solostar_html.jpg&amp;imgrefurl=http://www.lovemarks.com/nomination/4308&amp;usg=__S6QekgyvuMtBPpdrhadC9JlDsL0=&amp;h=207&amp;w=310&amp;sz=14&amp;hl=en&amp;start=8&amp;um=1&amp;tbnid=ORER6FLEysCx_M:&amp;tbnh=78&amp;tbnw=117&amp;prev=/images?q=solo+star+pen+image&amp;hl=en&amp;rlz=1T4ADBR_enUS298US298&amp;um=1" TargetMode="External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hyperlink" Target="http://www.google.com/imgres?imgurl=http://www.mte.cz/images/novo-pen-junior.jpg&amp;imgrefurl=http://en.mte.cz/insulin-pen.htm&amp;h=224&amp;w=800&amp;sz=51&amp;tbnid=Uh9M11_RHXVdbM:&amp;tbnh=40&amp;tbnw=143&amp;prev=/images?q=junior+insulin++pen+image&amp;usg=__XZdCy0jZp7EZPdfERdQR9kP2t_w=&amp;ei=_SJJSo_yDIuftgeF57WtBg&amp;sa=X&amp;oi=image_result&amp;resnum=2&amp;ct=image" TargetMode="External"/><Relationship Id="rId17" Type="http://schemas.openxmlformats.org/officeDocument/2006/relationships/image" Target="../media/image13.jpeg"/><Relationship Id="rId2" Type="http://schemas.openxmlformats.org/officeDocument/2006/relationships/hyperlink" Target="http://images.google.com/imgres?imgurl=https://www.diaexpert.de/media/humapen-luxura.jpg&amp;imgrefurl=https://www.diaexpert.de/de/insulininjektionen/insulinpens/diaexpert_gmbh_-_insulinpens_huma_penluxura_lilly.html&amp;usg=__a1NRSpHANvUHNlIXP3o3P3O2cYI=&amp;h=323&amp;w=411&amp;sz=20&amp;hl=en&amp;start=14&amp;um=1&amp;tbnid=Dsxl_j2zA5FUEM:&amp;tbnh=98&amp;tbnw=125&amp;prev=/images?q=luxura+pen+image&amp;hl=en&amp;rlz=1T4ADBR_enUS298US298&amp;sa=X&amp;um=1" TargetMode="External"/><Relationship Id="rId16" Type="http://schemas.openxmlformats.org/officeDocument/2006/relationships/hyperlink" Target="http://www.childrenwithdiabetes.com/gifs/products/induophoto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imgres?imgurl=http://www.prnewswire.com/mnr/novonordisk/37286/images/37286-hi-FlexPens.jpg&amp;imgrefurl=http://www.prnewswire.com/mnr/novonordisk/37286/&amp;h=1000&amp;w=1000&amp;sz=135&amp;tbnid=95sIJWGQO_mk1M:&amp;tbnh=149&amp;tbnw=149&amp;prev=/images?q=flexpen+image&amp;usg=__8rWbtu9ENzhV00jKpI-ISvG3rA0=&amp;ei=YyJJSt_MG9SEtwfWkciMCg&amp;sa=X&amp;oi=image_result&amp;resnum=3&amp;ct=image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5" Type="http://schemas.openxmlformats.org/officeDocument/2006/relationships/image" Target="../media/image12.jpeg"/><Relationship Id="rId10" Type="http://schemas.openxmlformats.org/officeDocument/2006/relationships/hyperlink" Target="http://images.google.com/imgres?imgurl=http://www.yorkshirediabetes.com/media/pens/solostar.jpg&amp;imgrefurl=http://www.yorkshirediabetes.com/patients/pens.php&amp;usg=__KIq0aWB54nVgldsYMfXGaOriGQw=&amp;h=88&amp;w=250&amp;sz=6&amp;hl=en&amp;start=15&amp;um=1&amp;tbnid=yWYhUSwN_Vc4bM:&amp;tbnh=39&amp;tbnw=111&amp;prev=/images?q=solo+star+pen+image&amp;hl=en&amp;rlz=1T4ADBR_enUS298US298&amp;um=1" TargetMode="External"/><Relationship Id="rId19" Type="http://schemas.openxmlformats.org/officeDocument/2006/relationships/image" Target="../media/image15.tiff"/><Relationship Id="rId4" Type="http://schemas.openxmlformats.org/officeDocument/2006/relationships/hyperlink" Target="http://images.google.com/imgres?imgurl=http://www.designnews.com/photo/47473-CA6436760_A.jpg&amp;imgrefurl=http://www.designnews.com/article/9025-Luxura_HD_Insulin_Pen_Redefines_Speed_to_Market.php&amp;usg=__boA1l3wxHGggCE7O27Er3Z1JD3A=&amp;h=365&amp;w=550&amp;sz=31&amp;hl=en&amp;start=4&amp;um=1&amp;tbnid=nFNzD2a8nVcVtM:&amp;tbnh=88&amp;tbnw=133&amp;prev=/images?q=luxura+pen+image&amp;hl=en&amp;rlz=1T4ADBR_enUS298US298&amp;sa=X&amp;um=1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://images.google.com/imgres?imgurl=http://www.mte.cz/images/np4.jpg&amp;imgrefurl=http://en.mte.cz/insulin-pen.htm&amp;usg=__c5FW99uKanxpH5U5NWnOyUbS1XE=&amp;h=214&amp;w=800&amp;sz=26&amp;hl=en&amp;start=36&amp;um=1&amp;tbnid=GjEPN2-TgwT4kM:&amp;tbnh=38&amp;tbnw=143&amp;prev=/images?q=junior+insulin++pen+image&amp;ndsp=18&amp;hl=en&amp;rlz=1T4ADBR_enUS298US298&amp;sa=N&amp;start=18&amp;um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42057F2A-4733-08F1-1B5C-34F732700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0B5269D-DFE5-29A3-CE3A-40C96544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</a:t>
            </a:fld>
            <a:endParaRPr lang="tr-TR" dirty="0"/>
          </a:p>
        </p:txBody>
      </p:sp>
      <p:sp>
        <p:nvSpPr>
          <p:cNvPr id="4" name="Slayt Numarası Yer Tutucusu 1">
            <a:extLst>
              <a:ext uri="{FF2B5EF4-FFF2-40B4-BE49-F238E27FC236}">
                <a16:creationId xmlns:a16="http://schemas.microsoft.com/office/drawing/2014/main" id="{2F73FC7F-365F-911E-8699-B93EE2052FD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F02716F-45AA-41DD-AF5A-1CE3949AC2F6}" type="slidenum">
              <a:rPr lang="tr-TR" smtClean="0"/>
              <a:pPr/>
              <a:t>1</a:t>
            </a:fld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B48C627-8DCF-EDA7-2792-1686C4D9F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3" t="20600" r="12246" b="24801"/>
          <a:stretch/>
        </p:blipFill>
        <p:spPr>
          <a:xfrm>
            <a:off x="142373" y="-99392"/>
            <a:ext cx="9036496" cy="6721475"/>
          </a:xfrm>
          <a:prstGeom prst="rect">
            <a:avLst/>
          </a:prstGeom>
        </p:spPr>
      </p:pic>
      <p:sp>
        <p:nvSpPr>
          <p:cNvPr id="6" name="Slayt Numarası Yer Tutucusu 1">
            <a:extLst>
              <a:ext uri="{FF2B5EF4-FFF2-40B4-BE49-F238E27FC236}">
                <a16:creationId xmlns:a16="http://schemas.microsoft.com/office/drawing/2014/main" id="{E25C5718-6156-F76A-F19F-D388D4AFDC7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23E2F3-4181-41EA-A6FF-615CB704962C}" type="slidenum">
              <a:rPr lang="tr-TR" smtClean="0"/>
              <a:pPr/>
              <a:t>1</a:t>
            </a:fld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DD6573F9-3AA9-9B89-D395-42E1A7D31D47}"/>
              </a:ext>
            </a:extLst>
          </p:cNvPr>
          <p:cNvSpPr txBox="1">
            <a:spLocks/>
          </p:cNvSpPr>
          <p:nvPr/>
        </p:nvSpPr>
        <p:spPr>
          <a:xfrm>
            <a:off x="539552" y="1628800"/>
            <a:ext cx="5616624" cy="5092674"/>
          </a:xfrm>
          <a:prstGeom prst="rect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000"/>
              </a:spcAft>
              <a:buNone/>
            </a:pPr>
            <a:endParaRPr lang="tr-TR" sz="2000" dirty="0">
              <a:ea typeface="Calibri"/>
              <a:cs typeface="Times New Roman"/>
            </a:endParaRPr>
          </a:p>
          <a:p>
            <a:endParaRPr lang="tr-T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0EA0B7-621F-998A-6D51-5473A1E9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27779" r="47726" b="16975"/>
          <a:stretch>
            <a:fillRect/>
          </a:stretch>
        </p:blipFill>
        <p:spPr bwMode="auto">
          <a:xfrm>
            <a:off x="3648599" y="-118753"/>
            <a:ext cx="851393" cy="63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B09D55C-79E8-43B4-0E62-8BDE5E1BEF7F}"/>
              </a:ext>
            </a:extLst>
          </p:cNvPr>
          <p:cNvSpPr txBox="1"/>
          <p:nvPr/>
        </p:nvSpPr>
        <p:spPr>
          <a:xfrm>
            <a:off x="1763688" y="1215475"/>
            <a:ext cx="6048672" cy="19120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tr-TR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DİYABETTE GÜNCEL TEDAVİ SEÇENEKLERİ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5DC5DF4-DFAE-8201-6722-F3871F39572E}"/>
              </a:ext>
            </a:extLst>
          </p:cNvPr>
          <p:cNvSpPr txBox="1"/>
          <p:nvPr/>
        </p:nvSpPr>
        <p:spPr>
          <a:xfrm>
            <a:off x="1475656" y="4702938"/>
            <a:ext cx="6048672" cy="16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b="1" baseline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SULTAN</a:t>
            </a:r>
            <a:r>
              <a:rPr lang="tr-TR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YURTSEVER ÇELİK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Bağcılar Eğitim ve Araştırma Hastanesi</a:t>
            </a:r>
          </a:p>
          <a:p>
            <a:pPr lvl="0" algn="ctr" eaLnBrk="0" hangingPunct="0">
              <a:lnSpc>
                <a:spcPct val="150000"/>
              </a:lnSpc>
            </a:pPr>
            <a:r>
              <a:rPr lang="tr-TR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Diyabet Hemşireliği Derneği</a:t>
            </a:r>
            <a:endParaRPr lang="tr-TR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KASIM 2023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EMSEY HOSPİTAL</a:t>
            </a:r>
            <a:endParaRPr lang="tr-TR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Picture 2" descr="Bağcılar Eğitim ve Araştırma Hastanesi - Home | Facebook">
            <a:extLst>
              <a:ext uri="{FF2B5EF4-FFF2-40B4-BE49-F238E27FC236}">
                <a16:creationId xmlns:a16="http://schemas.microsoft.com/office/drawing/2014/main" id="{D7CD924A-1732-6E52-32EA-863BC1D4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94" y="-99393"/>
            <a:ext cx="851393" cy="6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8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10</a:t>
            </a:fld>
            <a:endParaRPr lang="tr-TR" dirty="0"/>
          </a:p>
        </p:txBody>
      </p:sp>
      <p:pic>
        <p:nvPicPr>
          <p:cNvPr id="6" name="Picture 6" descr="humapen-luxur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1219200" cy="20574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47473-CA6436760_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838200" cy="16764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://www.prnewswire.com/mnr/novonordisk/37286/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1752600" cy="17526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lantus-solostar_htm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867400"/>
            <a:ext cx="1752600" cy="74295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solostar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052642" cy="72008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en.mte.cz/insulin-pen.htm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988840"/>
            <a:ext cx="554038" cy="19812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np4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243388"/>
            <a:ext cx="695325" cy="2614612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Meter Photo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977900" cy="21336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3448"/>
          <a:stretch>
            <a:fillRect/>
          </a:stretch>
        </p:blipFill>
        <p:spPr bwMode="auto">
          <a:xfrm>
            <a:off x="4419600" y="1676400"/>
            <a:ext cx="2819400" cy="4038600"/>
          </a:xfrm>
          <a:prstGeom prst="rect">
            <a:avLst/>
          </a:prstGeom>
          <a:noFill/>
          <a:ln w="9525">
            <a:solidFill>
              <a:srgbClr val="8EB9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0"/>
          <p:cNvSpPr txBox="1">
            <a:spLocks noChangeArrowheads="1"/>
          </p:cNvSpPr>
          <p:nvPr/>
        </p:nvSpPr>
        <p:spPr>
          <a:xfrm>
            <a:off x="0" y="0"/>
            <a:ext cx="9144000" cy="140364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ns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ü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Uygulaması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ü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Kalemleri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5184FFAB-EF38-0649-BA88-328D8ABB03D1}"/>
              </a:ext>
            </a:extLst>
          </p:cNvPr>
          <p:cNvGrpSpPr/>
          <p:nvPr/>
        </p:nvGrpSpPr>
        <p:grpSpPr>
          <a:xfrm>
            <a:off x="2339752" y="3454328"/>
            <a:ext cx="1895698" cy="789061"/>
            <a:chOff x="336550" y="3454327"/>
            <a:chExt cx="2374900" cy="789061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B9B160A9-1B2B-7F4C-B077-BE59CF235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/>
            <a:srcRect b="18351"/>
            <a:stretch/>
          </p:blipFill>
          <p:spPr>
            <a:xfrm>
              <a:off x="336550" y="3454327"/>
              <a:ext cx="2374900" cy="694753"/>
            </a:xfrm>
            <a:prstGeom prst="rect">
              <a:avLst/>
            </a:prstGeom>
          </p:spPr>
        </p:pic>
        <p:sp>
          <p:nvSpPr>
            <p:cNvPr id="20" name="Rounded Rectangle 1">
              <a:extLst>
                <a:ext uri="{FF2B5EF4-FFF2-40B4-BE49-F238E27FC236}">
                  <a16:creationId xmlns:a16="http://schemas.microsoft.com/office/drawing/2014/main" id="{36B0508F-B616-C84B-B1CD-61C41039F1F3}"/>
                </a:ext>
              </a:extLst>
            </p:cNvPr>
            <p:cNvSpPr/>
            <p:nvPr/>
          </p:nvSpPr>
          <p:spPr>
            <a:xfrm>
              <a:off x="2195736" y="3933056"/>
              <a:ext cx="360040" cy="310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15D2C-99E0-46B1-AAFE-2F2B293A2AD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ağa Bükülü Ok 3"/>
          <p:cNvSpPr/>
          <p:nvPr/>
        </p:nvSpPr>
        <p:spPr>
          <a:xfrm>
            <a:off x="4788024" y="3228945"/>
            <a:ext cx="1498488" cy="1771692"/>
          </a:xfrm>
          <a:prstGeom prst="curvedRightArrow">
            <a:avLst>
              <a:gd name="adj1" fmla="val 18932"/>
              <a:gd name="adj2" fmla="val 50000"/>
              <a:gd name="adj3" fmla="val 244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Sola Bükülü Ok 4"/>
          <p:cNvSpPr/>
          <p:nvPr/>
        </p:nvSpPr>
        <p:spPr>
          <a:xfrm>
            <a:off x="2843808" y="3228944"/>
            <a:ext cx="1152128" cy="1914568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graphicFrame>
        <p:nvGraphicFramePr>
          <p:cNvPr id="7" name="İçerik Yer Tutucusu 5"/>
          <p:cNvGraphicFramePr>
            <a:graphicFrameLocks/>
          </p:cNvGraphicFramePr>
          <p:nvPr/>
        </p:nvGraphicFramePr>
        <p:xfrm>
          <a:off x="178141" y="403235"/>
          <a:ext cx="860870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6"/>
          <p:cNvSpPr/>
          <p:nvPr/>
        </p:nvSpPr>
        <p:spPr>
          <a:xfrm>
            <a:off x="3473988" y="1484784"/>
            <a:ext cx="1872208" cy="194421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GÜNLÜK İNSÜLİN TEDAVİSİ</a:t>
            </a:r>
          </a:p>
        </p:txBody>
      </p:sp>
      <p:sp>
        <p:nvSpPr>
          <p:cNvPr id="9" name="Metin kutusu 7"/>
          <p:cNvSpPr txBox="1"/>
          <p:nvPr/>
        </p:nvSpPr>
        <p:spPr>
          <a:xfrm>
            <a:off x="0" y="5164344"/>
            <a:ext cx="4194068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solidFill>
                  <a:srgbClr val="002060"/>
                </a:solidFill>
              </a:rPr>
              <a:t>Bolus insülin verilmesinde amaç; </a:t>
            </a:r>
            <a:r>
              <a:rPr lang="tr-TR" sz="1400" dirty="0" err="1">
                <a:solidFill>
                  <a:srgbClr val="002060"/>
                </a:solidFill>
              </a:rPr>
              <a:t>P</a:t>
            </a:r>
            <a:r>
              <a:rPr lang="tr-TR" sz="1400" dirty="0" err="1"/>
              <a:t>ostprandial</a:t>
            </a:r>
            <a:r>
              <a:rPr lang="tr-TR" sz="1400" dirty="0"/>
              <a:t> glukoz yükselmelerini önlemek için öğünler esnasında serum insülin konsantrasyonunda tekrarlanabilir ve hızlı artışın sağlanmasıdır. </a:t>
            </a:r>
          </a:p>
        </p:txBody>
      </p:sp>
      <p:sp>
        <p:nvSpPr>
          <p:cNvPr id="10" name="Metin kutusu 8"/>
          <p:cNvSpPr txBox="1"/>
          <p:nvPr/>
        </p:nvSpPr>
        <p:spPr>
          <a:xfrm>
            <a:off x="4626116" y="5133567"/>
            <a:ext cx="4517884" cy="14311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solidFill>
                  <a:srgbClr val="002060"/>
                </a:solidFill>
              </a:rPr>
              <a:t>Bazal insülin verilmesinin amacı;</a:t>
            </a:r>
          </a:p>
          <a:p>
            <a:pPr algn="ctr">
              <a:lnSpc>
                <a:spcPct val="150000"/>
              </a:lnSpc>
            </a:pPr>
            <a:r>
              <a:rPr lang="tr-TR" sz="1400" dirty="0" err="1"/>
              <a:t>Postabsorptif</a:t>
            </a:r>
            <a:r>
              <a:rPr lang="tr-TR" sz="1400" dirty="0"/>
              <a:t> safha boyunca kan glukozunun diyabetli olamayan kişilerdekine benzer dar sınırlar içinde kalmasının sağlanmasıdır.</a:t>
            </a:r>
          </a:p>
        </p:txBody>
      </p:sp>
      <p:sp>
        <p:nvSpPr>
          <p:cNvPr id="11" name="Yukarı Ok 9"/>
          <p:cNvSpPr/>
          <p:nvPr/>
        </p:nvSpPr>
        <p:spPr>
          <a:xfrm>
            <a:off x="4194068" y="836712"/>
            <a:ext cx="432048" cy="648072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0"/>
          <p:cNvSpPr txBox="1"/>
          <p:nvPr/>
        </p:nvSpPr>
        <p:spPr>
          <a:xfrm>
            <a:off x="251520" y="276040"/>
            <a:ext cx="8208912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</a:rPr>
              <a:t>İNSÜLİN TEDAVİSİNDEKİ AMAÇ</a:t>
            </a:r>
          </a:p>
        </p:txBody>
      </p:sp>
      <p:sp>
        <p:nvSpPr>
          <p:cNvPr id="14" name="1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713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6553200" y="5577276"/>
            <a:ext cx="2133600" cy="408093"/>
          </a:xfrm>
        </p:spPr>
        <p:txBody>
          <a:bodyPr/>
          <a:lstStyle/>
          <a:p>
            <a:pPr>
              <a:defRPr/>
            </a:pPr>
            <a:fld id="{55917A49-090C-4F36-9B0C-D74B2BF8104A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0" y="1"/>
            <a:ext cx="9144000" cy="12747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ÜLKEMİZDE KULLANIMDA OLAN İNSÜLİNLER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iNSÜLİN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TÜRÜ                        ETKİNİN BAŞLAMASI       PİK ZAMANI!!             ETKİ SÜRESİ</a:t>
            </a:r>
            <a:b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0" y="1274750"/>
            <a:ext cx="9144000" cy="3962449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Aspart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Lispro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5-15 </a:t>
            </a: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dk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3-5saat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/</a:t>
            </a: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Glulisin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Human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regüler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30-60 </a:t>
            </a: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dk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6-10saat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Human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NPH                                        1-2 saat                                                       10-20 saat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Glargine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1-2 saat                                                         24 saat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tr-TR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Detemir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2-4 saat                                    16                  20saat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5143504" y="1417626"/>
            <a:ext cx="1428760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>
                <a:solidFill>
                  <a:schemeClr val="bg1"/>
                </a:solidFill>
              </a:rPr>
              <a:t>1-2saat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5214942" y="2346320"/>
            <a:ext cx="1357322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>
                <a:solidFill>
                  <a:schemeClr val="bg1"/>
                </a:solidFill>
              </a:rPr>
              <a:t>2-4saat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5214943" y="3275014"/>
            <a:ext cx="1357322" cy="5000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>
                <a:solidFill>
                  <a:schemeClr val="bg1"/>
                </a:solidFill>
              </a:rPr>
              <a:t>4-6saat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5214942" y="4346584"/>
            <a:ext cx="1428750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>
                <a:solidFill>
                  <a:schemeClr val="bg1"/>
                </a:solidFill>
              </a:rPr>
              <a:t>(-)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5214942" y="5275278"/>
            <a:ext cx="1500188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>
                <a:solidFill>
                  <a:schemeClr val="bg1"/>
                </a:solidFill>
              </a:rPr>
              <a:t>(6-14 saat)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0" y="0"/>
            <a:ext cx="9144000" cy="107154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İNSÜLİN ÇEŞİTLERİ VE ETKİ SÜRELERİ</a:t>
            </a: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179511" y="785794"/>
            <a:ext cx="8448359" cy="5340369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1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Karışım insülinler: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Humolog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mix 25,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Humolog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mix 50,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Novomix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30,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Ryzodeg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6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978312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11188" y="2925763"/>
            <a:ext cx="7993062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  <a:cs typeface="+mn-cs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58888" y="5332413"/>
            <a:ext cx="6481762" cy="1039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17961" dir="2700000">
              <a:srgbClr val="00005C"/>
            </a:prst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Etki </a:t>
            </a:r>
            <a:r>
              <a:rPr lang="tr-TR" sz="1400" b="1" i="1">
                <a:latin typeface="Tahoma" pitchFamily="34" charset="0"/>
              </a:rPr>
              <a:t>(saat)	      </a:t>
            </a:r>
            <a:r>
              <a:rPr lang="tr-TR" sz="1400" b="1">
                <a:latin typeface="Tahoma" pitchFamily="34" charset="0"/>
              </a:rPr>
              <a:t>Başlama	   Pik	     Etki Süresi          </a:t>
            </a:r>
          </a:p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HUMULİN-R </a:t>
            </a:r>
            <a:r>
              <a:rPr lang="en-US" sz="1400" baseline="30000">
                <a:latin typeface="Tahoma" pitchFamily="34" charset="0"/>
              </a:rPr>
              <a:t>®</a:t>
            </a:r>
            <a:r>
              <a:rPr lang="tr-TR" sz="1400" b="1">
                <a:latin typeface="Tahoma" pitchFamily="34" charset="0"/>
              </a:rPr>
              <a:t> 	        0.5 - 1	 2 – 4	        6 – 8    ACTRAPİD-HM </a:t>
            </a:r>
            <a:r>
              <a:rPr lang="en-US" sz="1400" baseline="30000">
                <a:latin typeface="Tahoma" pitchFamily="34" charset="0"/>
              </a:rPr>
              <a:t>®</a:t>
            </a:r>
            <a:r>
              <a:rPr lang="tr-TR" sz="1400" b="1">
                <a:latin typeface="Tahoma" pitchFamily="34" charset="0"/>
              </a:rPr>
              <a:t> 	        0.5 - 1	 2 – 4	        6 _ 8</a:t>
            </a:r>
          </a:p>
        </p:txBody>
      </p:sp>
      <p:sp>
        <p:nvSpPr>
          <p:cNvPr id="17412" name="Text Box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68313" y="839788"/>
            <a:ext cx="22320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2400" b="1">
                <a:latin typeface="Tahoma" pitchFamily="34" charset="0"/>
              </a:rPr>
              <a:t>REGÜLER</a:t>
            </a:r>
            <a:r>
              <a:rPr lang="tr-TR" sz="2000" b="1">
                <a:latin typeface="Tahoma" pitchFamily="34" charset="0"/>
              </a:rPr>
              <a:t> 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İNSAN İNSÜLİNİ</a:t>
            </a:r>
          </a:p>
        </p:txBody>
      </p:sp>
      <p:sp>
        <p:nvSpPr>
          <p:cNvPr id="17413" name="Line 79"/>
          <p:cNvSpPr>
            <a:spLocks noChangeShapeType="1"/>
          </p:cNvSpPr>
          <p:nvPr/>
        </p:nvSpPr>
        <p:spPr bwMode="auto">
          <a:xfrm>
            <a:off x="1187450" y="5734050"/>
            <a:ext cx="6769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5856" name="Freeform 80"/>
          <p:cNvSpPr>
            <a:spLocks/>
          </p:cNvSpPr>
          <p:nvPr/>
        </p:nvSpPr>
        <p:spPr bwMode="auto">
          <a:xfrm flipV="1">
            <a:off x="1085850" y="3141663"/>
            <a:ext cx="1871663" cy="1169987"/>
          </a:xfrm>
          <a:custGeom>
            <a:avLst/>
            <a:gdLst>
              <a:gd name="T0" fmla="*/ 0 w 1179"/>
              <a:gd name="T1" fmla="*/ 0 h 543"/>
              <a:gd name="T2" fmla="*/ 2147483647 w 1179"/>
              <a:gd name="T3" fmla="*/ 2147483647 h 543"/>
              <a:gd name="T4" fmla="*/ 2147483647 w 1179"/>
              <a:gd name="T5" fmla="*/ 2147483647 h 543"/>
              <a:gd name="T6" fmla="*/ 2147483647 w 1179"/>
              <a:gd name="T7" fmla="*/ 0 h 543"/>
              <a:gd name="T8" fmla="*/ 0 60000 65536"/>
              <a:gd name="T9" fmla="*/ 0 60000 65536"/>
              <a:gd name="T10" fmla="*/ 0 60000 65536"/>
              <a:gd name="T11" fmla="*/ 0 60000 65536"/>
              <a:gd name="T12" fmla="*/ 0 w 1179"/>
              <a:gd name="T13" fmla="*/ 0 h 543"/>
              <a:gd name="T14" fmla="*/ 1179 w 1179"/>
              <a:gd name="T15" fmla="*/ 543 h 5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9" h="543">
                <a:moveTo>
                  <a:pt x="0" y="0"/>
                </a:moveTo>
                <a:cubicBezTo>
                  <a:pt x="55" y="85"/>
                  <a:pt x="219" y="479"/>
                  <a:pt x="330" y="511"/>
                </a:cubicBezTo>
                <a:cubicBezTo>
                  <a:pt x="441" y="543"/>
                  <a:pt x="527" y="276"/>
                  <a:pt x="668" y="191"/>
                </a:cubicBezTo>
                <a:cubicBezTo>
                  <a:pt x="809" y="106"/>
                  <a:pt x="1073" y="40"/>
                  <a:pt x="1179" y="0"/>
                </a:cubicBez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path path="rect">
              <a:fillToRect l="50000" t="50000" r="50000" b="50000"/>
            </a:path>
          </a:gra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7415" name="Rectangle 81"/>
          <p:cNvSpPr>
            <a:spLocks noChangeArrowheads="1"/>
          </p:cNvSpPr>
          <p:nvPr/>
        </p:nvSpPr>
        <p:spPr bwMode="auto">
          <a:xfrm>
            <a:off x="498475" y="1916113"/>
            <a:ext cx="4248150" cy="1150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7" dist="17961" dir="2700000">
              <a:srgbClr val="00005C"/>
            </a:prstShdw>
          </a:effectLst>
        </p:spPr>
        <p:txBody>
          <a:bodyPr wrap="none" anchor="ctr"/>
          <a:lstStyle/>
          <a:p>
            <a:endParaRPr lang="tr-TR">
              <a:latin typeface="Century Gothic" pitchFamily="34" charset="0"/>
            </a:endParaRPr>
          </a:p>
        </p:txBody>
      </p:sp>
      <p:sp>
        <p:nvSpPr>
          <p:cNvPr id="17416" name="Text Box 82"/>
          <p:cNvSpPr txBox="1">
            <a:spLocks noChangeArrowheads="1"/>
          </p:cNvSpPr>
          <p:nvPr/>
        </p:nvSpPr>
        <p:spPr bwMode="auto">
          <a:xfrm>
            <a:off x="1922463" y="444500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12</a:t>
            </a:r>
          </a:p>
        </p:txBody>
      </p:sp>
      <p:sp>
        <p:nvSpPr>
          <p:cNvPr id="17417" name="Text Box 83"/>
          <p:cNvSpPr txBox="1">
            <a:spLocks noChangeArrowheads="1"/>
          </p:cNvSpPr>
          <p:nvPr/>
        </p:nvSpPr>
        <p:spPr bwMode="auto">
          <a:xfrm>
            <a:off x="2868613" y="444500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16</a:t>
            </a:r>
          </a:p>
        </p:txBody>
      </p:sp>
      <p:sp>
        <p:nvSpPr>
          <p:cNvPr id="17418" name="Text Box 84"/>
          <p:cNvSpPr txBox="1">
            <a:spLocks noChangeArrowheads="1"/>
          </p:cNvSpPr>
          <p:nvPr/>
        </p:nvSpPr>
        <p:spPr bwMode="auto">
          <a:xfrm>
            <a:off x="4873625" y="4445000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24</a:t>
            </a:r>
          </a:p>
        </p:txBody>
      </p:sp>
      <p:sp>
        <p:nvSpPr>
          <p:cNvPr id="17419" name="Text Box 85"/>
          <p:cNvSpPr txBox="1">
            <a:spLocks noChangeArrowheads="1"/>
          </p:cNvSpPr>
          <p:nvPr/>
        </p:nvSpPr>
        <p:spPr bwMode="auto">
          <a:xfrm>
            <a:off x="3865563" y="444500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20</a:t>
            </a:r>
          </a:p>
        </p:txBody>
      </p:sp>
      <p:sp>
        <p:nvSpPr>
          <p:cNvPr id="17420" name="Text Box 86"/>
          <p:cNvSpPr txBox="1">
            <a:spLocks noChangeArrowheads="1"/>
          </p:cNvSpPr>
          <p:nvPr/>
        </p:nvSpPr>
        <p:spPr bwMode="auto">
          <a:xfrm>
            <a:off x="5881688" y="444500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04</a:t>
            </a:r>
          </a:p>
        </p:txBody>
      </p:sp>
      <p:sp>
        <p:nvSpPr>
          <p:cNvPr id="17421" name="Text Box 87"/>
          <p:cNvSpPr txBox="1">
            <a:spLocks noChangeArrowheads="1"/>
          </p:cNvSpPr>
          <p:nvPr/>
        </p:nvSpPr>
        <p:spPr bwMode="auto">
          <a:xfrm>
            <a:off x="6875463" y="444500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17422" name="Line 88"/>
          <p:cNvSpPr>
            <a:spLocks noChangeShapeType="1"/>
          </p:cNvSpPr>
          <p:nvPr/>
        </p:nvSpPr>
        <p:spPr bwMode="auto">
          <a:xfrm>
            <a:off x="2125663" y="4327525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3" name="Line 89"/>
          <p:cNvSpPr>
            <a:spLocks noChangeShapeType="1"/>
          </p:cNvSpPr>
          <p:nvPr/>
        </p:nvSpPr>
        <p:spPr bwMode="auto">
          <a:xfrm>
            <a:off x="4127500" y="4327525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4" name="Line 90"/>
          <p:cNvSpPr>
            <a:spLocks noChangeShapeType="1"/>
          </p:cNvSpPr>
          <p:nvPr/>
        </p:nvSpPr>
        <p:spPr bwMode="auto">
          <a:xfrm>
            <a:off x="7096125" y="4327525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5" name="Line 91"/>
          <p:cNvSpPr>
            <a:spLocks noChangeShapeType="1"/>
          </p:cNvSpPr>
          <p:nvPr/>
        </p:nvSpPr>
        <p:spPr bwMode="auto">
          <a:xfrm>
            <a:off x="3105150" y="4327525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6" name="Line 92"/>
          <p:cNvSpPr>
            <a:spLocks noChangeShapeType="1"/>
          </p:cNvSpPr>
          <p:nvPr/>
        </p:nvSpPr>
        <p:spPr bwMode="auto">
          <a:xfrm>
            <a:off x="5121275" y="4327525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7" name="Line 93"/>
          <p:cNvSpPr>
            <a:spLocks noChangeShapeType="1"/>
          </p:cNvSpPr>
          <p:nvPr/>
        </p:nvSpPr>
        <p:spPr bwMode="auto">
          <a:xfrm>
            <a:off x="6115050" y="4311650"/>
            <a:ext cx="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428" name="Line 94"/>
          <p:cNvSpPr>
            <a:spLocks noChangeShapeType="1"/>
          </p:cNvSpPr>
          <p:nvPr/>
        </p:nvSpPr>
        <p:spPr bwMode="auto">
          <a:xfrm>
            <a:off x="1116013" y="4319588"/>
            <a:ext cx="5976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7429" name="Text Box 95"/>
          <p:cNvSpPr txBox="1">
            <a:spLocks noChangeArrowheads="1"/>
          </p:cNvSpPr>
          <p:nvPr/>
        </p:nvSpPr>
        <p:spPr bwMode="auto">
          <a:xfrm>
            <a:off x="900113" y="4486275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17430" name="Text Box 96"/>
          <p:cNvSpPr txBox="1">
            <a:spLocks noChangeArrowheads="1"/>
          </p:cNvSpPr>
          <p:nvPr/>
        </p:nvSpPr>
        <p:spPr bwMode="auto">
          <a:xfrm>
            <a:off x="7308850" y="4451350"/>
            <a:ext cx="71913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saat</a:t>
            </a:r>
          </a:p>
        </p:txBody>
      </p:sp>
      <p:sp>
        <p:nvSpPr>
          <p:cNvPr id="17431" name="Line 97"/>
          <p:cNvSpPr>
            <a:spLocks noChangeShapeType="1"/>
          </p:cNvSpPr>
          <p:nvPr/>
        </p:nvSpPr>
        <p:spPr bwMode="auto">
          <a:xfrm>
            <a:off x="1117600" y="3175000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5874" name="Freeform 98"/>
          <p:cNvSpPr>
            <a:spLocks/>
          </p:cNvSpPr>
          <p:nvPr/>
        </p:nvSpPr>
        <p:spPr bwMode="auto">
          <a:xfrm>
            <a:off x="1116013" y="3076575"/>
            <a:ext cx="6018212" cy="1230313"/>
          </a:xfrm>
          <a:custGeom>
            <a:avLst/>
            <a:gdLst>
              <a:gd name="T0" fmla="*/ 0 w 3791"/>
              <a:gd name="T1" fmla="*/ 2147483647 h 775"/>
              <a:gd name="T2" fmla="*/ 2147483647 w 3791"/>
              <a:gd name="T3" fmla="*/ 2147483647 h 775"/>
              <a:gd name="T4" fmla="*/ 2147483647 w 3791"/>
              <a:gd name="T5" fmla="*/ 2147483647 h 775"/>
              <a:gd name="T6" fmla="*/ 2147483647 w 3791"/>
              <a:gd name="T7" fmla="*/ 2147483647 h 775"/>
              <a:gd name="T8" fmla="*/ 2147483647 w 3791"/>
              <a:gd name="T9" fmla="*/ 2147483647 h 775"/>
              <a:gd name="T10" fmla="*/ 2147483647 w 3791"/>
              <a:gd name="T11" fmla="*/ 2147483647 h 775"/>
              <a:gd name="T12" fmla="*/ 2147483647 w 3791"/>
              <a:gd name="T13" fmla="*/ 2147483647 h 775"/>
              <a:gd name="T14" fmla="*/ 2147483647 w 3791"/>
              <a:gd name="T15" fmla="*/ 2147483647 h 775"/>
              <a:gd name="T16" fmla="*/ 2147483647 w 3791"/>
              <a:gd name="T17" fmla="*/ 2147483647 h 775"/>
              <a:gd name="T18" fmla="*/ 2147483647 w 3791"/>
              <a:gd name="T19" fmla="*/ 2147483647 h 775"/>
              <a:gd name="T20" fmla="*/ 2147483647 w 3791"/>
              <a:gd name="T21" fmla="*/ 2147483647 h 775"/>
              <a:gd name="T22" fmla="*/ 2147483647 w 3791"/>
              <a:gd name="T23" fmla="*/ 2147483647 h 775"/>
              <a:gd name="T24" fmla="*/ 2147483647 w 3791"/>
              <a:gd name="T25" fmla="*/ 2147483647 h 775"/>
              <a:gd name="T26" fmla="*/ 2147483647 w 3791"/>
              <a:gd name="T27" fmla="*/ 2147483647 h 775"/>
              <a:gd name="T28" fmla="*/ 2147483647 w 3791"/>
              <a:gd name="T29" fmla="*/ 2147483647 h 775"/>
              <a:gd name="T30" fmla="*/ 2147483647 w 3791"/>
              <a:gd name="T31" fmla="*/ 2147483647 h 775"/>
              <a:gd name="T32" fmla="*/ 2147483647 w 3791"/>
              <a:gd name="T33" fmla="*/ 2147483647 h 775"/>
              <a:gd name="T34" fmla="*/ 2147483647 w 3791"/>
              <a:gd name="T35" fmla="*/ 2147483647 h 775"/>
              <a:gd name="T36" fmla="*/ 2147483647 w 3791"/>
              <a:gd name="T37" fmla="*/ 2147483647 h 775"/>
              <a:gd name="T38" fmla="*/ 2147483647 w 3791"/>
              <a:gd name="T39" fmla="*/ 2147483647 h 775"/>
              <a:gd name="T40" fmla="*/ 2147483647 w 3791"/>
              <a:gd name="T41" fmla="*/ 2147483647 h 775"/>
              <a:gd name="T42" fmla="*/ 2147483647 w 3791"/>
              <a:gd name="T43" fmla="*/ 2147483647 h 7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91"/>
              <a:gd name="T67" fmla="*/ 0 h 775"/>
              <a:gd name="T68" fmla="*/ 3791 w 3791"/>
              <a:gd name="T69" fmla="*/ 775 h 7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91" h="775">
                <a:moveTo>
                  <a:pt x="0" y="767"/>
                </a:moveTo>
                <a:cubicBezTo>
                  <a:pt x="2" y="740"/>
                  <a:pt x="2" y="661"/>
                  <a:pt x="12" y="602"/>
                </a:cubicBezTo>
                <a:cubicBezTo>
                  <a:pt x="22" y="543"/>
                  <a:pt x="42" y="508"/>
                  <a:pt x="63" y="414"/>
                </a:cubicBezTo>
                <a:cubicBezTo>
                  <a:pt x="84" y="320"/>
                  <a:pt x="106" y="7"/>
                  <a:pt x="140" y="35"/>
                </a:cubicBezTo>
                <a:cubicBezTo>
                  <a:pt x="174" y="63"/>
                  <a:pt x="215" y="477"/>
                  <a:pt x="265" y="582"/>
                </a:cubicBezTo>
                <a:cubicBezTo>
                  <a:pt x="315" y="687"/>
                  <a:pt x="375" y="655"/>
                  <a:pt x="439" y="664"/>
                </a:cubicBezTo>
                <a:cubicBezTo>
                  <a:pt x="503" y="673"/>
                  <a:pt x="599" y="687"/>
                  <a:pt x="649" y="637"/>
                </a:cubicBezTo>
                <a:cubicBezTo>
                  <a:pt x="699" y="587"/>
                  <a:pt x="711" y="465"/>
                  <a:pt x="741" y="363"/>
                </a:cubicBezTo>
                <a:cubicBezTo>
                  <a:pt x="771" y="261"/>
                  <a:pt x="799" y="0"/>
                  <a:pt x="832" y="24"/>
                </a:cubicBezTo>
                <a:cubicBezTo>
                  <a:pt x="865" y="48"/>
                  <a:pt x="892" y="407"/>
                  <a:pt x="942" y="509"/>
                </a:cubicBezTo>
                <a:cubicBezTo>
                  <a:pt x="992" y="611"/>
                  <a:pt x="1052" y="620"/>
                  <a:pt x="1134" y="637"/>
                </a:cubicBezTo>
                <a:cubicBezTo>
                  <a:pt x="1216" y="654"/>
                  <a:pt x="1354" y="621"/>
                  <a:pt x="1436" y="610"/>
                </a:cubicBezTo>
                <a:cubicBezTo>
                  <a:pt x="1518" y="599"/>
                  <a:pt x="1572" y="671"/>
                  <a:pt x="1628" y="573"/>
                </a:cubicBezTo>
                <a:cubicBezTo>
                  <a:pt x="1684" y="475"/>
                  <a:pt x="1716" y="23"/>
                  <a:pt x="1774" y="24"/>
                </a:cubicBezTo>
                <a:cubicBezTo>
                  <a:pt x="1832" y="25"/>
                  <a:pt x="1884" y="481"/>
                  <a:pt x="1975" y="582"/>
                </a:cubicBezTo>
                <a:cubicBezTo>
                  <a:pt x="2066" y="683"/>
                  <a:pt x="2180" y="625"/>
                  <a:pt x="2322" y="628"/>
                </a:cubicBezTo>
                <a:cubicBezTo>
                  <a:pt x="2464" y="631"/>
                  <a:pt x="2694" y="615"/>
                  <a:pt x="2825" y="600"/>
                </a:cubicBezTo>
                <a:cubicBezTo>
                  <a:pt x="2956" y="585"/>
                  <a:pt x="3004" y="547"/>
                  <a:pt x="3109" y="536"/>
                </a:cubicBezTo>
                <a:cubicBezTo>
                  <a:pt x="3214" y="525"/>
                  <a:pt x="3351" y="542"/>
                  <a:pt x="3456" y="536"/>
                </a:cubicBezTo>
                <a:cubicBezTo>
                  <a:pt x="3561" y="530"/>
                  <a:pt x="3689" y="489"/>
                  <a:pt x="3740" y="500"/>
                </a:cubicBezTo>
                <a:cubicBezTo>
                  <a:pt x="3791" y="511"/>
                  <a:pt x="3759" y="556"/>
                  <a:pt x="3761" y="602"/>
                </a:cubicBezTo>
                <a:cubicBezTo>
                  <a:pt x="3763" y="648"/>
                  <a:pt x="3754" y="739"/>
                  <a:pt x="3752" y="775"/>
                </a:cubicBezTo>
              </a:path>
            </a:pathLst>
          </a:custGeom>
          <a:solidFill>
            <a:srgbClr val="00FFFF">
              <a:alpha val="10196"/>
            </a:srgbClr>
          </a:solidFill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17433" name="Picture 2" descr="C:\Users\EXPER\Desktop\insülin resmi\DSC01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88913"/>
            <a:ext cx="2303463" cy="172878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434" name="Picture 4" descr="C:\Users\EXPER\Desktop\insülin resmi\DSC01715 kop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2447925" cy="18351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14</a:t>
            </a:fld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56" grpId="0" animBg="1"/>
      <p:bldP spid="758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27088" y="692150"/>
            <a:ext cx="22320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2400" b="1" dirty="0">
                <a:latin typeface="Tahoma" pitchFamily="34" charset="0"/>
              </a:rPr>
              <a:t>GLULİSİN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1400" b="1" dirty="0">
                <a:latin typeface="Tahoma" pitchFamily="34" charset="0"/>
              </a:rPr>
              <a:t>ANALOG İNSÜLİN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3140968"/>
            <a:ext cx="7848600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  <a:cs typeface="+mn-cs"/>
            </a:endParaRPr>
          </a:p>
        </p:txBody>
      </p:sp>
      <p:sp>
        <p:nvSpPr>
          <p:cNvPr id="4" name="Freeform 106"/>
          <p:cNvSpPr>
            <a:spLocks/>
          </p:cNvSpPr>
          <p:nvPr/>
        </p:nvSpPr>
        <p:spPr bwMode="auto">
          <a:xfrm>
            <a:off x="1043608" y="3501008"/>
            <a:ext cx="6018212" cy="1230312"/>
          </a:xfrm>
          <a:custGeom>
            <a:avLst/>
            <a:gdLst>
              <a:gd name="T0" fmla="*/ 0 w 3791"/>
              <a:gd name="T1" fmla="*/ 2147483647 h 775"/>
              <a:gd name="T2" fmla="*/ 2147483647 w 3791"/>
              <a:gd name="T3" fmla="*/ 2147483647 h 775"/>
              <a:gd name="T4" fmla="*/ 2147483647 w 3791"/>
              <a:gd name="T5" fmla="*/ 2147483647 h 775"/>
              <a:gd name="T6" fmla="*/ 2147483647 w 3791"/>
              <a:gd name="T7" fmla="*/ 2147483647 h 775"/>
              <a:gd name="T8" fmla="*/ 2147483647 w 3791"/>
              <a:gd name="T9" fmla="*/ 2147483647 h 775"/>
              <a:gd name="T10" fmla="*/ 2147483647 w 3791"/>
              <a:gd name="T11" fmla="*/ 2147483647 h 775"/>
              <a:gd name="T12" fmla="*/ 2147483647 w 3791"/>
              <a:gd name="T13" fmla="*/ 2147483647 h 775"/>
              <a:gd name="T14" fmla="*/ 2147483647 w 3791"/>
              <a:gd name="T15" fmla="*/ 2147483647 h 775"/>
              <a:gd name="T16" fmla="*/ 2147483647 w 3791"/>
              <a:gd name="T17" fmla="*/ 2147483647 h 775"/>
              <a:gd name="T18" fmla="*/ 2147483647 w 3791"/>
              <a:gd name="T19" fmla="*/ 2147483647 h 775"/>
              <a:gd name="T20" fmla="*/ 2147483647 w 3791"/>
              <a:gd name="T21" fmla="*/ 2147483647 h 775"/>
              <a:gd name="T22" fmla="*/ 2147483647 w 3791"/>
              <a:gd name="T23" fmla="*/ 2147483647 h 775"/>
              <a:gd name="T24" fmla="*/ 2147483647 w 3791"/>
              <a:gd name="T25" fmla="*/ 2147483647 h 775"/>
              <a:gd name="T26" fmla="*/ 2147483647 w 3791"/>
              <a:gd name="T27" fmla="*/ 2147483647 h 775"/>
              <a:gd name="T28" fmla="*/ 2147483647 w 3791"/>
              <a:gd name="T29" fmla="*/ 2147483647 h 775"/>
              <a:gd name="T30" fmla="*/ 2147483647 w 3791"/>
              <a:gd name="T31" fmla="*/ 2147483647 h 775"/>
              <a:gd name="T32" fmla="*/ 2147483647 w 3791"/>
              <a:gd name="T33" fmla="*/ 2147483647 h 775"/>
              <a:gd name="T34" fmla="*/ 2147483647 w 3791"/>
              <a:gd name="T35" fmla="*/ 2147483647 h 775"/>
              <a:gd name="T36" fmla="*/ 2147483647 w 3791"/>
              <a:gd name="T37" fmla="*/ 2147483647 h 775"/>
              <a:gd name="T38" fmla="*/ 2147483647 w 3791"/>
              <a:gd name="T39" fmla="*/ 2147483647 h 775"/>
              <a:gd name="T40" fmla="*/ 2147483647 w 3791"/>
              <a:gd name="T41" fmla="*/ 2147483647 h 775"/>
              <a:gd name="T42" fmla="*/ 2147483647 w 3791"/>
              <a:gd name="T43" fmla="*/ 2147483647 h 7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91"/>
              <a:gd name="T67" fmla="*/ 0 h 775"/>
              <a:gd name="T68" fmla="*/ 3791 w 3791"/>
              <a:gd name="T69" fmla="*/ 775 h 7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91" h="775">
                <a:moveTo>
                  <a:pt x="0" y="767"/>
                </a:moveTo>
                <a:cubicBezTo>
                  <a:pt x="2" y="740"/>
                  <a:pt x="2" y="661"/>
                  <a:pt x="12" y="602"/>
                </a:cubicBezTo>
                <a:cubicBezTo>
                  <a:pt x="22" y="543"/>
                  <a:pt x="42" y="508"/>
                  <a:pt x="63" y="414"/>
                </a:cubicBezTo>
                <a:cubicBezTo>
                  <a:pt x="84" y="320"/>
                  <a:pt x="106" y="7"/>
                  <a:pt x="140" y="35"/>
                </a:cubicBezTo>
                <a:cubicBezTo>
                  <a:pt x="174" y="63"/>
                  <a:pt x="215" y="477"/>
                  <a:pt x="265" y="582"/>
                </a:cubicBezTo>
                <a:cubicBezTo>
                  <a:pt x="315" y="687"/>
                  <a:pt x="375" y="655"/>
                  <a:pt x="439" y="664"/>
                </a:cubicBezTo>
                <a:cubicBezTo>
                  <a:pt x="503" y="673"/>
                  <a:pt x="599" y="687"/>
                  <a:pt x="649" y="637"/>
                </a:cubicBezTo>
                <a:cubicBezTo>
                  <a:pt x="699" y="587"/>
                  <a:pt x="711" y="465"/>
                  <a:pt x="741" y="363"/>
                </a:cubicBezTo>
                <a:cubicBezTo>
                  <a:pt x="771" y="261"/>
                  <a:pt x="799" y="0"/>
                  <a:pt x="832" y="24"/>
                </a:cubicBezTo>
                <a:cubicBezTo>
                  <a:pt x="865" y="48"/>
                  <a:pt x="892" y="407"/>
                  <a:pt x="942" y="509"/>
                </a:cubicBezTo>
                <a:cubicBezTo>
                  <a:pt x="992" y="611"/>
                  <a:pt x="1052" y="620"/>
                  <a:pt x="1134" y="637"/>
                </a:cubicBezTo>
                <a:cubicBezTo>
                  <a:pt x="1216" y="654"/>
                  <a:pt x="1354" y="621"/>
                  <a:pt x="1436" y="610"/>
                </a:cubicBezTo>
                <a:cubicBezTo>
                  <a:pt x="1518" y="599"/>
                  <a:pt x="1572" y="671"/>
                  <a:pt x="1628" y="573"/>
                </a:cubicBezTo>
                <a:cubicBezTo>
                  <a:pt x="1684" y="475"/>
                  <a:pt x="1716" y="23"/>
                  <a:pt x="1774" y="24"/>
                </a:cubicBezTo>
                <a:cubicBezTo>
                  <a:pt x="1832" y="25"/>
                  <a:pt x="1884" y="481"/>
                  <a:pt x="1975" y="582"/>
                </a:cubicBezTo>
                <a:cubicBezTo>
                  <a:pt x="2066" y="683"/>
                  <a:pt x="2180" y="625"/>
                  <a:pt x="2322" y="628"/>
                </a:cubicBezTo>
                <a:cubicBezTo>
                  <a:pt x="2464" y="631"/>
                  <a:pt x="2694" y="615"/>
                  <a:pt x="2825" y="600"/>
                </a:cubicBezTo>
                <a:cubicBezTo>
                  <a:pt x="2956" y="585"/>
                  <a:pt x="3004" y="547"/>
                  <a:pt x="3109" y="536"/>
                </a:cubicBezTo>
                <a:cubicBezTo>
                  <a:pt x="3214" y="525"/>
                  <a:pt x="3351" y="542"/>
                  <a:pt x="3456" y="536"/>
                </a:cubicBezTo>
                <a:cubicBezTo>
                  <a:pt x="3561" y="530"/>
                  <a:pt x="3689" y="489"/>
                  <a:pt x="3740" y="500"/>
                </a:cubicBezTo>
                <a:cubicBezTo>
                  <a:pt x="3791" y="511"/>
                  <a:pt x="3759" y="556"/>
                  <a:pt x="3761" y="602"/>
                </a:cubicBezTo>
                <a:cubicBezTo>
                  <a:pt x="3763" y="648"/>
                  <a:pt x="3754" y="739"/>
                  <a:pt x="3752" y="775"/>
                </a:cubicBezTo>
              </a:path>
            </a:pathLst>
          </a:custGeom>
          <a:solidFill>
            <a:srgbClr val="00FFFF">
              <a:alpha val="10196"/>
            </a:srgbClr>
          </a:solidFill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V="1">
            <a:off x="971600" y="3501008"/>
            <a:ext cx="1019175" cy="1227137"/>
          </a:xfrm>
          <a:custGeom>
            <a:avLst/>
            <a:gdLst>
              <a:gd name="T0" fmla="*/ 0 w 642"/>
              <a:gd name="T1" fmla="*/ 2147483647 h 637"/>
              <a:gd name="T2" fmla="*/ 2147483647 w 642"/>
              <a:gd name="T3" fmla="*/ 2147483647 h 637"/>
              <a:gd name="T4" fmla="*/ 2147483647 w 642"/>
              <a:gd name="T5" fmla="*/ 2147483647 h 637"/>
              <a:gd name="T6" fmla="*/ 2147483647 w 642"/>
              <a:gd name="T7" fmla="*/ 2147483647 h 637"/>
              <a:gd name="T8" fmla="*/ 2147483647 w 642"/>
              <a:gd name="T9" fmla="*/ 0 h 6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2"/>
              <a:gd name="T16" fmla="*/ 0 h 637"/>
              <a:gd name="T17" fmla="*/ 642 w 642"/>
              <a:gd name="T18" fmla="*/ 637 h 6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2" h="637">
                <a:moveTo>
                  <a:pt x="0" y="17"/>
                </a:moveTo>
                <a:cubicBezTo>
                  <a:pt x="15" y="64"/>
                  <a:pt x="59" y="200"/>
                  <a:pt x="91" y="300"/>
                </a:cubicBezTo>
                <a:cubicBezTo>
                  <a:pt x="123" y="400"/>
                  <a:pt x="152" y="637"/>
                  <a:pt x="192" y="620"/>
                </a:cubicBezTo>
                <a:cubicBezTo>
                  <a:pt x="232" y="603"/>
                  <a:pt x="254" y="304"/>
                  <a:pt x="329" y="201"/>
                </a:cubicBezTo>
                <a:cubicBezTo>
                  <a:pt x="404" y="98"/>
                  <a:pt x="576" y="41"/>
                  <a:pt x="642" y="0"/>
                </a:cubicBezTo>
              </a:path>
            </a:pathLst>
          </a:custGeom>
          <a:gradFill rotWithShape="0">
            <a:gsLst>
              <a:gs pos="0">
                <a:srgbClr val="003DB8"/>
              </a:gs>
              <a:gs pos="100000">
                <a:srgbClr val="47005E"/>
              </a:gs>
            </a:gsLst>
            <a:path path="rect">
              <a:fillToRect l="50000" t="50000" r="50000" b="50000"/>
            </a:path>
          </a:gra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" name="Line 104"/>
          <p:cNvSpPr>
            <a:spLocks noChangeShapeType="1"/>
          </p:cNvSpPr>
          <p:nvPr/>
        </p:nvSpPr>
        <p:spPr bwMode="auto">
          <a:xfrm>
            <a:off x="971601" y="4725144"/>
            <a:ext cx="6121350" cy="2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cxnSp>
        <p:nvCxnSpPr>
          <p:cNvPr id="12" name="11 Düz Bağlayıcı"/>
          <p:cNvCxnSpPr/>
          <p:nvPr/>
        </p:nvCxnSpPr>
        <p:spPr>
          <a:xfrm rot="5400000" flipH="1" flipV="1">
            <a:off x="323528" y="4077072"/>
            <a:ext cx="12961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4"/>
          <p:cNvSpPr txBox="1">
            <a:spLocks noChangeArrowheads="1"/>
          </p:cNvSpPr>
          <p:nvPr/>
        </p:nvSpPr>
        <p:spPr bwMode="auto">
          <a:xfrm>
            <a:off x="755576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08</a:t>
            </a:r>
          </a:p>
        </p:txBody>
      </p:sp>
      <p:sp>
        <p:nvSpPr>
          <p:cNvPr id="16" name="Text Box 104"/>
          <p:cNvSpPr txBox="1">
            <a:spLocks noChangeArrowheads="1"/>
          </p:cNvSpPr>
          <p:nvPr/>
        </p:nvSpPr>
        <p:spPr bwMode="auto">
          <a:xfrm>
            <a:off x="1763688" y="4869160"/>
            <a:ext cx="433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12</a:t>
            </a:r>
          </a:p>
        </p:txBody>
      </p:sp>
      <p:sp>
        <p:nvSpPr>
          <p:cNvPr id="17" name="Text Box 104"/>
          <p:cNvSpPr txBox="1">
            <a:spLocks noChangeArrowheads="1"/>
          </p:cNvSpPr>
          <p:nvPr/>
        </p:nvSpPr>
        <p:spPr bwMode="auto">
          <a:xfrm>
            <a:off x="2699792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16</a:t>
            </a:r>
          </a:p>
        </p:txBody>
      </p:sp>
      <p:sp>
        <p:nvSpPr>
          <p:cNvPr id="18" name="Text Box 104"/>
          <p:cNvSpPr txBox="1">
            <a:spLocks noChangeArrowheads="1"/>
          </p:cNvSpPr>
          <p:nvPr/>
        </p:nvSpPr>
        <p:spPr bwMode="auto">
          <a:xfrm>
            <a:off x="3634557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20</a:t>
            </a:r>
          </a:p>
        </p:txBody>
      </p:sp>
      <p:sp>
        <p:nvSpPr>
          <p:cNvPr id="19" name="Text Box 104"/>
          <p:cNvSpPr txBox="1">
            <a:spLocks noChangeArrowheads="1"/>
          </p:cNvSpPr>
          <p:nvPr/>
        </p:nvSpPr>
        <p:spPr bwMode="auto">
          <a:xfrm>
            <a:off x="4644008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24</a:t>
            </a:r>
          </a:p>
        </p:txBody>
      </p:sp>
      <p:sp>
        <p:nvSpPr>
          <p:cNvPr id="20" name="Text Box 104"/>
          <p:cNvSpPr txBox="1">
            <a:spLocks noChangeArrowheads="1"/>
          </p:cNvSpPr>
          <p:nvPr/>
        </p:nvSpPr>
        <p:spPr bwMode="auto">
          <a:xfrm>
            <a:off x="6730901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08</a:t>
            </a: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5580112" y="4869160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04</a:t>
            </a:r>
          </a:p>
        </p:txBody>
      </p:sp>
      <p:cxnSp>
        <p:nvCxnSpPr>
          <p:cNvPr id="23" name="22 Düz Bağlayıcı"/>
          <p:cNvCxnSpPr/>
          <p:nvPr/>
        </p:nvCxnSpPr>
        <p:spPr>
          <a:xfrm rot="5400000">
            <a:off x="899927" y="4796818"/>
            <a:ext cx="144016" cy="66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Düz Bağlayıcı"/>
          <p:cNvCxnSpPr/>
          <p:nvPr/>
        </p:nvCxnSpPr>
        <p:spPr>
          <a:xfrm rot="5400000">
            <a:off x="1907704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Düz Bağlayıcı"/>
          <p:cNvCxnSpPr/>
          <p:nvPr/>
        </p:nvCxnSpPr>
        <p:spPr>
          <a:xfrm rot="5400000">
            <a:off x="4788024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Düz Bağlayıcı"/>
          <p:cNvCxnSpPr/>
          <p:nvPr/>
        </p:nvCxnSpPr>
        <p:spPr>
          <a:xfrm rot="5400000">
            <a:off x="3779912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Düz Bağlayıcı"/>
          <p:cNvCxnSpPr/>
          <p:nvPr/>
        </p:nvCxnSpPr>
        <p:spPr>
          <a:xfrm rot="5400000">
            <a:off x="2915816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Düz Bağlayıcı"/>
          <p:cNvCxnSpPr/>
          <p:nvPr/>
        </p:nvCxnSpPr>
        <p:spPr>
          <a:xfrm rot="5400000">
            <a:off x="5724128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Düz Bağlayıcı"/>
          <p:cNvCxnSpPr/>
          <p:nvPr/>
        </p:nvCxnSpPr>
        <p:spPr>
          <a:xfrm rot="5400000">
            <a:off x="6876256" y="47971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104"/>
          <p:cNvSpPr txBox="1">
            <a:spLocks noChangeArrowheads="1"/>
          </p:cNvSpPr>
          <p:nvPr/>
        </p:nvSpPr>
        <p:spPr bwMode="auto">
          <a:xfrm>
            <a:off x="7092280" y="4509120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 dirty="0">
                <a:latin typeface="Century Gothic" pitchFamily="34" charset="0"/>
              </a:rPr>
              <a:t>saat</a:t>
            </a: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971600" y="5373216"/>
            <a:ext cx="6769100" cy="8032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17961" dir="2700000">
              <a:srgbClr val="00005C"/>
            </a:prst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tr-TR" sz="1400" b="1" dirty="0">
                <a:latin typeface="Tahoma" pitchFamily="34" charset="0"/>
              </a:rPr>
              <a:t>     Etki </a:t>
            </a:r>
            <a:r>
              <a:rPr lang="tr-TR" sz="1400" b="1" i="1" dirty="0">
                <a:latin typeface="Tahoma" pitchFamily="34" charset="0"/>
              </a:rPr>
              <a:t>(saat)	      </a:t>
            </a:r>
            <a:r>
              <a:rPr lang="tr-TR" sz="1400" b="1" dirty="0">
                <a:latin typeface="Tahoma" pitchFamily="34" charset="0"/>
              </a:rPr>
              <a:t>Başlama	     Pik	       Etki Süresi          </a:t>
            </a:r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tr-TR" sz="1400" b="1" dirty="0">
                <a:latin typeface="Tahoma" pitchFamily="34" charset="0"/>
              </a:rPr>
              <a:t>    APİDRA	      &lt; 0.5    	 0.5 – 1.0             1 – 3    </a:t>
            </a:r>
          </a:p>
        </p:txBody>
      </p:sp>
      <p:cxnSp>
        <p:nvCxnSpPr>
          <p:cNvPr id="68" name="67 Düz Bağlayıcı"/>
          <p:cNvCxnSpPr>
            <a:stCxn id="66" idx="1"/>
            <a:endCxn id="66" idx="3"/>
          </p:cNvCxnSpPr>
          <p:nvPr/>
        </p:nvCxnSpPr>
        <p:spPr>
          <a:xfrm rot="10800000" flipH="1">
            <a:off x="971600" y="5774865"/>
            <a:ext cx="67691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EXPER\My eBooks\insülin resmi\DSC01703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548680"/>
            <a:ext cx="2304256" cy="15841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6" name="2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15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23875" y="3068638"/>
            <a:ext cx="8137525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entury Gothic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22320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2400" b="1">
                <a:latin typeface="Tahoma" pitchFamily="34" charset="0"/>
              </a:rPr>
              <a:t>NPH 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İNSAN İNSÜLİNİ</a:t>
            </a:r>
          </a:p>
        </p:txBody>
      </p:sp>
      <p:sp>
        <p:nvSpPr>
          <p:cNvPr id="20484" name="Text Box 78"/>
          <p:cNvSpPr txBox="1">
            <a:spLocks noChangeArrowheads="1"/>
          </p:cNvSpPr>
          <p:nvPr/>
        </p:nvSpPr>
        <p:spPr bwMode="auto">
          <a:xfrm>
            <a:off x="395288" y="5157788"/>
            <a:ext cx="8353425" cy="1133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Etki </a:t>
            </a:r>
            <a:r>
              <a:rPr lang="tr-TR" sz="1400" b="1" i="1">
                <a:latin typeface="Tahoma" pitchFamily="34" charset="0"/>
              </a:rPr>
              <a:t>(saat)	          </a:t>
            </a:r>
            <a:r>
              <a:rPr lang="tr-TR" sz="1400" b="1">
                <a:latin typeface="Tahoma" pitchFamily="34" charset="0"/>
              </a:rPr>
              <a:t>Başlama		   Pik		Etki Süresi          </a:t>
            </a:r>
          </a:p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HUMULİN-N </a:t>
            </a:r>
            <a:r>
              <a:rPr lang="en-US" sz="1400" baseline="30000">
                <a:latin typeface="Tahoma" pitchFamily="34" charset="0"/>
              </a:rPr>
              <a:t>®</a:t>
            </a:r>
            <a:r>
              <a:rPr lang="tr-TR" sz="1400" b="1">
                <a:latin typeface="Tahoma" pitchFamily="34" charset="0"/>
              </a:rPr>
              <a:t> 	             1 - 3	            	 4 – 10		  10 – 16</a:t>
            </a:r>
          </a:p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İNSULATARD </a:t>
            </a:r>
            <a:r>
              <a:rPr lang="en-US" sz="1400" baseline="30000">
                <a:latin typeface="Tahoma" pitchFamily="34" charset="0"/>
              </a:rPr>
              <a:t>®</a:t>
            </a:r>
            <a:r>
              <a:rPr lang="tr-TR" sz="1400" b="1">
                <a:latin typeface="Tahoma" pitchFamily="34" charset="0"/>
              </a:rPr>
              <a:t> 	             1 – 3		 4 – 10		   10 - 16</a:t>
            </a:r>
          </a:p>
        </p:txBody>
      </p:sp>
      <p:sp>
        <p:nvSpPr>
          <p:cNvPr id="20485" name="Line 79"/>
          <p:cNvSpPr>
            <a:spLocks noChangeShapeType="1"/>
          </p:cNvSpPr>
          <p:nvPr/>
        </p:nvSpPr>
        <p:spPr bwMode="auto">
          <a:xfrm flipV="1">
            <a:off x="812800" y="5545138"/>
            <a:ext cx="7172325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86" name="Text Box 80"/>
          <p:cNvSpPr txBox="1">
            <a:spLocks noChangeArrowheads="1"/>
          </p:cNvSpPr>
          <p:nvPr/>
        </p:nvSpPr>
        <p:spPr bwMode="auto">
          <a:xfrm>
            <a:off x="1922463" y="45164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12</a:t>
            </a:r>
          </a:p>
        </p:txBody>
      </p:sp>
      <p:sp>
        <p:nvSpPr>
          <p:cNvPr id="20487" name="Text Box 81"/>
          <p:cNvSpPr txBox="1">
            <a:spLocks noChangeArrowheads="1"/>
          </p:cNvSpPr>
          <p:nvPr/>
        </p:nvSpPr>
        <p:spPr bwMode="auto">
          <a:xfrm>
            <a:off x="2868613" y="45164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16</a:t>
            </a:r>
          </a:p>
        </p:txBody>
      </p:sp>
      <p:sp>
        <p:nvSpPr>
          <p:cNvPr id="20488" name="Text Box 82"/>
          <p:cNvSpPr txBox="1">
            <a:spLocks noChangeArrowheads="1"/>
          </p:cNvSpPr>
          <p:nvPr/>
        </p:nvSpPr>
        <p:spPr bwMode="auto">
          <a:xfrm>
            <a:off x="4873625" y="4516438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24</a:t>
            </a:r>
          </a:p>
        </p:txBody>
      </p:sp>
      <p:sp>
        <p:nvSpPr>
          <p:cNvPr id="20489" name="Text Box 83"/>
          <p:cNvSpPr txBox="1">
            <a:spLocks noChangeArrowheads="1"/>
          </p:cNvSpPr>
          <p:nvPr/>
        </p:nvSpPr>
        <p:spPr bwMode="auto">
          <a:xfrm>
            <a:off x="3865563" y="45164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20</a:t>
            </a:r>
          </a:p>
        </p:txBody>
      </p:sp>
      <p:sp>
        <p:nvSpPr>
          <p:cNvPr id="20490" name="Text Box 84"/>
          <p:cNvSpPr txBox="1">
            <a:spLocks noChangeArrowheads="1"/>
          </p:cNvSpPr>
          <p:nvPr/>
        </p:nvSpPr>
        <p:spPr bwMode="auto">
          <a:xfrm>
            <a:off x="5881688" y="45164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04</a:t>
            </a:r>
          </a:p>
        </p:txBody>
      </p:sp>
      <p:sp>
        <p:nvSpPr>
          <p:cNvPr id="20491" name="Text Box 85"/>
          <p:cNvSpPr txBox="1">
            <a:spLocks noChangeArrowheads="1"/>
          </p:cNvSpPr>
          <p:nvPr/>
        </p:nvSpPr>
        <p:spPr bwMode="auto">
          <a:xfrm>
            <a:off x="6875463" y="45164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20492" name="Line 86"/>
          <p:cNvSpPr>
            <a:spLocks noChangeShapeType="1"/>
          </p:cNvSpPr>
          <p:nvPr/>
        </p:nvSpPr>
        <p:spPr bwMode="auto">
          <a:xfrm>
            <a:off x="2125663" y="43989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3" name="Line 87"/>
          <p:cNvSpPr>
            <a:spLocks noChangeShapeType="1"/>
          </p:cNvSpPr>
          <p:nvPr/>
        </p:nvSpPr>
        <p:spPr bwMode="auto">
          <a:xfrm>
            <a:off x="4127500" y="43989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4" name="Line 88"/>
          <p:cNvSpPr>
            <a:spLocks noChangeShapeType="1"/>
          </p:cNvSpPr>
          <p:nvPr/>
        </p:nvSpPr>
        <p:spPr bwMode="auto">
          <a:xfrm>
            <a:off x="7096125" y="43989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5" name="Line 89"/>
          <p:cNvSpPr>
            <a:spLocks noChangeShapeType="1"/>
          </p:cNvSpPr>
          <p:nvPr/>
        </p:nvSpPr>
        <p:spPr bwMode="auto">
          <a:xfrm>
            <a:off x="3105150" y="43989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6" name="Line 90"/>
          <p:cNvSpPr>
            <a:spLocks noChangeShapeType="1"/>
          </p:cNvSpPr>
          <p:nvPr/>
        </p:nvSpPr>
        <p:spPr bwMode="auto">
          <a:xfrm>
            <a:off x="5121275" y="43989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7" name="Line 91"/>
          <p:cNvSpPr>
            <a:spLocks noChangeShapeType="1"/>
          </p:cNvSpPr>
          <p:nvPr/>
        </p:nvSpPr>
        <p:spPr bwMode="auto">
          <a:xfrm>
            <a:off x="6115050" y="43830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498" name="Line 92"/>
          <p:cNvSpPr>
            <a:spLocks noChangeShapeType="1"/>
          </p:cNvSpPr>
          <p:nvPr/>
        </p:nvSpPr>
        <p:spPr bwMode="auto">
          <a:xfrm>
            <a:off x="1116013" y="4391025"/>
            <a:ext cx="5976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0499" name="Text Box 93"/>
          <p:cNvSpPr txBox="1">
            <a:spLocks noChangeArrowheads="1"/>
          </p:cNvSpPr>
          <p:nvPr/>
        </p:nvSpPr>
        <p:spPr bwMode="auto">
          <a:xfrm>
            <a:off x="900113" y="455771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20500" name="Text Box 94"/>
          <p:cNvSpPr txBox="1">
            <a:spLocks noChangeArrowheads="1"/>
          </p:cNvSpPr>
          <p:nvPr/>
        </p:nvSpPr>
        <p:spPr bwMode="auto">
          <a:xfrm>
            <a:off x="7021513" y="4270375"/>
            <a:ext cx="719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saat</a:t>
            </a:r>
          </a:p>
        </p:txBody>
      </p:sp>
      <p:sp>
        <p:nvSpPr>
          <p:cNvPr id="79967" name="Freeform 95"/>
          <p:cNvSpPr>
            <a:spLocks/>
          </p:cNvSpPr>
          <p:nvPr/>
        </p:nvSpPr>
        <p:spPr bwMode="auto">
          <a:xfrm>
            <a:off x="1116013" y="3357563"/>
            <a:ext cx="4010025" cy="1008062"/>
          </a:xfrm>
          <a:custGeom>
            <a:avLst/>
            <a:gdLst>
              <a:gd name="T0" fmla="*/ 0 w 2526"/>
              <a:gd name="T1" fmla="*/ 2147483647 h 723"/>
              <a:gd name="T2" fmla="*/ 2147483647 w 2526"/>
              <a:gd name="T3" fmla="*/ 2147483647 h 723"/>
              <a:gd name="T4" fmla="*/ 2147483647 w 2526"/>
              <a:gd name="T5" fmla="*/ 2147483647 h 723"/>
              <a:gd name="T6" fmla="*/ 2147483647 w 2526"/>
              <a:gd name="T7" fmla="*/ 2147483647 h 723"/>
              <a:gd name="T8" fmla="*/ 2147483647 w 2526"/>
              <a:gd name="T9" fmla="*/ 2147483647 h 723"/>
              <a:gd name="T10" fmla="*/ 2147483647 w 2526"/>
              <a:gd name="T11" fmla="*/ 2147483647 h 723"/>
              <a:gd name="T12" fmla="*/ 2147483647 w 2526"/>
              <a:gd name="T13" fmla="*/ 2147483647 h 723"/>
              <a:gd name="T14" fmla="*/ 2147483647 w 2526"/>
              <a:gd name="T15" fmla="*/ 2147483647 h 723"/>
              <a:gd name="T16" fmla="*/ 2147483647 w 2526"/>
              <a:gd name="T17" fmla="*/ 2147483647 h 7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26"/>
              <a:gd name="T28" fmla="*/ 0 h 723"/>
              <a:gd name="T29" fmla="*/ 2526 w 2526"/>
              <a:gd name="T30" fmla="*/ 723 h 7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26" h="723">
                <a:moveTo>
                  <a:pt x="0" y="721"/>
                </a:moveTo>
                <a:cubicBezTo>
                  <a:pt x="83" y="612"/>
                  <a:pt x="328" y="128"/>
                  <a:pt x="496" y="64"/>
                </a:cubicBezTo>
                <a:cubicBezTo>
                  <a:pt x="664" y="0"/>
                  <a:pt x="862" y="289"/>
                  <a:pt x="1008" y="339"/>
                </a:cubicBezTo>
                <a:cubicBezTo>
                  <a:pt x="1154" y="389"/>
                  <a:pt x="1270" y="339"/>
                  <a:pt x="1374" y="366"/>
                </a:cubicBezTo>
                <a:cubicBezTo>
                  <a:pt x="1478" y="393"/>
                  <a:pt x="1558" y="473"/>
                  <a:pt x="1630" y="503"/>
                </a:cubicBezTo>
                <a:cubicBezTo>
                  <a:pt x="1702" y="533"/>
                  <a:pt x="1753" y="534"/>
                  <a:pt x="1804" y="549"/>
                </a:cubicBezTo>
                <a:cubicBezTo>
                  <a:pt x="1855" y="564"/>
                  <a:pt x="1890" y="572"/>
                  <a:pt x="1939" y="593"/>
                </a:cubicBezTo>
                <a:cubicBezTo>
                  <a:pt x="1988" y="614"/>
                  <a:pt x="1998" y="655"/>
                  <a:pt x="2096" y="677"/>
                </a:cubicBezTo>
                <a:cubicBezTo>
                  <a:pt x="2194" y="699"/>
                  <a:pt x="2437" y="714"/>
                  <a:pt x="2526" y="723"/>
                </a:cubicBezTo>
              </a:path>
            </a:pathLst>
          </a:custGeom>
          <a:gradFill rotWithShape="1">
            <a:gsLst>
              <a:gs pos="0">
                <a:srgbClr val="510020"/>
              </a:gs>
              <a:gs pos="100000">
                <a:srgbClr val="FF0066">
                  <a:alpha val="39000"/>
                </a:srgbClr>
              </a:gs>
            </a:gsLst>
            <a:path path="rect">
              <a:fillToRect l="50000" t="50000" r="50000" b="50000"/>
            </a:path>
          </a:gra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0502" name="Line 96"/>
          <p:cNvSpPr>
            <a:spLocks noChangeShapeType="1"/>
          </p:cNvSpPr>
          <p:nvPr/>
        </p:nvSpPr>
        <p:spPr bwMode="auto">
          <a:xfrm>
            <a:off x="1117600" y="3227388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9969" name="Freeform 97"/>
          <p:cNvSpPr>
            <a:spLocks/>
          </p:cNvSpPr>
          <p:nvPr/>
        </p:nvSpPr>
        <p:spPr bwMode="auto">
          <a:xfrm>
            <a:off x="1130300" y="3149600"/>
            <a:ext cx="6018213" cy="1230313"/>
          </a:xfrm>
          <a:custGeom>
            <a:avLst/>
            <a:gdLst>
              <a:gd name="T0" fmla="*/ 0 w 3791"/>
              <a:gd name="T1" fmla="*/ 2147483647 h 775"/>
              <a:gd name="T2" fmla="*/ 2147483647 w 3791"/>
              <a:gd name="T3" fmla="*/ 2147483647 h 775"/>
              <a:gd name="T4" fmla="*/ 2147483647 w 3791"/>
              <a:gd name="T5" fmla="*/ 2147483647 h 775"/>
              <a:gd name="T6" fmla="*/ 2147483647 w 3791"/>
              <a:gd name="T7" fmla="*/ 2147483647 h 775"/>
              <a:gd name="T8" fmla="*/ 2147483647 w 3791"/>
              <a:gd name="T9" fmla="*/ 2147483647 h 775"/>
              <a:gd name="T10" fmla="*/ 2147483647 w 3791"/>
              <a:gd name="T11" fmla="*/ 2147483647 h 775"/>
              <a:gd name="T12" fmla="*/ 2147483647 w 3791"/>
              <a:gd name="T13" fmla="*/ 2147483647 h 775"/>
              <a:gd name="T14" fmla="*/ 2147483647 w 3791"/>
              <a:gd name="T15" fmla="*/ 2147483647 h 775"/>
              <a:gd name="T16" fmla="*/ 2147483647 w 3791"/>
              <a:gd name="T17" fmla="*/ 2147483647 h 775"/>
              <a:gd name="T18" fmla="*/ 2147483647 w 3791"/>
              <a:gd name="T19" fmla="*/ 2147483647 h 775"/>
              <a:gd name="T20" fmla="*/ 2147483647 w 3791"/>
              <a:gd name="T21" fmla="*/ 2147483647 h 775"/>
              <a:gd name="T22" fmla="*/ 2147483647 w 3791"/>
              <a:gd name="T23" fmla="*/ 2147483647 h 775"/>
              <a:gd name="T24" fmla="*/ 2147483647 w 3791"/>
              <a:gd name="T25" fmla="*/ 2147483647 h 775"/>
              <a:gd name="T26" fmla="*/ 2147483647 w 3791"/>
              <a:gd name="T27" fmla="*/ 2147483647 h 775"/>
              <a:gd name="T28" fmla="*/ 2147483647 w 3791"/>
              <a:gd name="T29" fmla="*/ 2147483647 h 775"/>
              <a:gd name="T30" fmla="*/ 2147483647 w 3791"/>
              <a:gd name="T31" fmla="*/ 2147483647 h 775"/>
              <a:gd name="T32" fmla="*/ 2147483647 w 3791"/>
              <a:gd name="T33" fmla="*/ 2147483647 h 775"/>
              <a:gd name="T34" fmla="*/ 2147483647 w 3791"/>
              <a:gd name="T35" fmla="*/ 2147483647 h 775"/>
              <a:gd name="T36" fmla="*/ 2147483647 w 3791"/>
              <a:gd name="T37" fmla="*/ 2147483647 h 775"/>
              <a:gd name="T38" fmla="*/ 2147483647 w 3791"/>
              <a:gd name="T39" fmla="*/ 2147483647 h 775"/>
              <a:gd name="T40" fmla="*/ 2147483647 w 3791"/>
              <a:gd name="T41" fmla="*/ 2147483647 h 775"/>
              <a:gd name="T42" fmla="*/ 2147483647 w 3791"/>
              <a:gd name="T43" fmla="*/ 2147483647 h 7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91"/>
              <a:gd name="T67" fmla="*/ 0 h 775"/>
              <a:gd name="T68" fmla="*/ 3791 w 3791"/>
              <a:gd name="T69" fmla="*/ 775 h 7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91" h="775">
                <a:moveTo>
                  <a:pt x="0" y="767"/>
                </a:moveTo>
                <a:cubicBezTo>
                  <a:pt x="2" y="740"/>
                  <a:pt x="2" y="661"/>
                  <a:pt x="12" y="602"/>
                </a:cubicBezTo>
                <a:cubicBezTo>
                  <a:pt x="22" y="543"/>
                  <a:pt x="42" y="508"/>
                  <a:pt x="63" y="414"/>
                </a:cubicBezTo>
                <a:cubicBezTo>
                  <a:pt x="84" y="320"/>
                  <a:pt x="106" y="7"/>
                  <a:pt x="140" y="35"/>
                </a:cubicBezTo>
                <a:cubicBezTo>
                  <a:pt x="174" y="63"/>
                  <a:pt x="215" y="477"/>
                  <a:pt x="265" y="582"/>
                </a:cubicBezTo>
                <a:cubicBezTo>
                  <a:pt x="315" y="687"/>
                  <a:pt x="375" y="655"/>
                  <a:pt x="439" y="664"/>
                </a:cubicBezTo>
                <a:cubicBezTo>
                  <a:pt x="503" y="673"/>
                  <a:pt x="599" y="687"/>
                  <a:pt x="649" y="637"/>
                </a:cubicBezTo>
                <a:cubicBezTo>
                  <a:pt x="699" y="587"/>
                  <a:pt x="711" y="465"/>
                  <a:pt x="741" y="363"/>
                </a:cubicBezTo>
                <a:cubicBezTo>
                  <a:pt x="771" y="261"/>
                  <a:pt x="799" y="0"/>
                  <a:pt x="832" y="24"/>
                </a:cubicBezTo>
                <a:cubicBezTo>
                  <a:pt x="865" y="48"/>
                  <a:pt x="892" y="407"/>
                  <a:pt x="942" y="509"/>
                </a:cubicBezTo>
                <a:cubicBezTo>
                  <a:pt x="992" y="611"/>
                  <a:pt x="1052" y="620"/>
                  <a:pt x="1134" y="637"/>
                </a:cubicBezTo>
                <a:cubicBezTo>
                  <a:pt x="1216" y="654"/>
                  <a:pt x="1354" y="621"/>
                  <a:pt x="1436" y="610"/>
                </a:cubicBezTo>
                <a:cubicBezTo>
                  <a:pt x="1518" y="599"/>
                  <a:pt x="1572" y="671"/>
                  <a:pt x="1628" y="573"/>
                </a:cubicBezTo>
                <a:cubicBezTo>
                  <a:pt x="1684" y="475"/>
                  <a:pt x="1716" y="23"/>
                  <a:pt x="1774" y="24"/>
                </a:cubicBezTo>
                <a:cubicBezTo>
                  <a:pt x="1832" y="25"/>
                  <a:pt x="1884" y="481"/>
                  <a:pt x="1975" y="582"/>
                </a:cubicBezTo>
                <a:cubicBezTo>
                  <a:pt x="2066" y="683"/>
                  <a:pt x="2180" y="625"/>
                  <a:pt x="2322" y="628"/>
                </a:cubicBezTo>
                <a:cubicBezTo>
                  <a:pt x="2464" y="631"/>
                  <a:pt x="2694" y="615"/>
                  <a:pt x="2825" y="600"/>
                </a:cubicBezTo>
                <a:cubicBezTo>
                  <a:pt x="2956" y="585"/>
                  <a:pt x="3004" y="547"/>
                  <a:pt x="3109" y="536"/>
                </a:cubicBezTo>
                <a:cubicBezTo>
                  <a:pt x="3214" y="525"/>
                  <a:pt x="3351" y="542"/>
                  <a:pt x="3456" y="536"/>
                </a:cubicBezTo>
                <a:cubicBezTo>
                  <a:pt x="3561" y="530"/>
                  <a:pt x="3689" y="489"/>
                  <a:pt x="3740" y="500"/>
                </a:cubicBezTo>
                <a:cubicBezTo>
                  <a:pt x="3791" y="511"/>
                  <a:pt x="3759" y="556"/>
                  <a:pt x="3761" y="602"/>
                </a:cubicBezTo>
                <a:cubicBezTo>
                  <a:pt x="3763" y="648"/>
                  <a:pt x="3754" y="739"/>
                  <a:pt x="3752" y="775"/>
                </a:cubicBezTo>
              </a:path>
            </a:pathLst>
          </a:custGeom>
          <a:solidFill>
            <a:srgbClr val="00FFFF">
              <a:alpha val="10196"/>
            </a:srgbClr>
          </a:solidFill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20504" name="Picture 24" descr="C:\Users\EXPER\Desktop\insülin resmi\DSC0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88913"/>
            <a:ext cx="2627312" cy="1970087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05" name="Picture 25" descr="C:\Users\EXPER\Desktop\insülin resmi\insulat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196975"/>
            <a:ext cx="2484437" cy="1862138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6" name="2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16</a:t>
            </a:fld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67" grpId="0" animBg="1"/>
      <p:bldP spid="799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523875" y="3443288"/>
            <a:ext cx="8137525" cy="3081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entury Gothic" pitchFamily="34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68313" y="765175"/>
            <a:ext cx="22320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2400" b="1">
                <a:latin typeface="Tahoma" pitchFamily="34" charset="0"/>
              </a:rPr>
              <a:t>GLARGİN 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ANALOG İNSÜLİN</a:t>
            </a:r>
          </a:p>
        </p:txBody>
      </p:sp>
      <p:sp>
        <p:nvSpPr>
          <p:cNvPr id="21508" name="Text Box 80"/>
          <p:cNvSpPr txBox="1">
            <a:spLocks noChangeArrowheads="1"/>
          </p:cNvSpPr>
          <p:nvPr/>
        </p:nvSpPr>
        <p:spPr bwMode="auto">
          <a:xfrm>
            <a:off x="395288" y="5532438"/>
            <a:ext cx="8353425" cy="75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Etki </a:t>
            </a:r>
            <a:r>
              <a:rPr lang="tr-TR" sz="1400" b="1" i="1">
                <a:latin typeface="Tahoma" pitchFamily="34" charset="0"/>
              </a:rPr>
              <a:t>(saat)	          </a:t>
            </a:r>
            <a:r>
              <a:rPr lang="tr-TR" sz="1400" b="1">
                <a:latin typeface="Tahoma" pitchFamily="34" charset="0"/>
              </a:rPr>
              <a:t>Başlama		   Pik		Etki Süresi          </a:t>
            </a:r>
          </a:p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tr-TR" sz="1400" b="1">
                <a:latin typeface="Tahoma" pitchFamily="34" charset="0"/>
              </a:rPr>
              <a:t>     LANTUS </a:t>
            </a:r>
            <a:r>
              <a:rPr lang="en-US" sz="1400" baseline="30000">
                <a:latin typeface="Tahoma" pitchFamily="34" charset="0"/>
              </a:rPr>
              <a:t>®</a:t>
            </a:r>
            <a:r>
              <a:rPr lang="tr-TR" sz="1400" b="1">
                <a:latin typeface="Tahoma" pitchFamily="34" charset="0"/>
              </a:rPr>
              <a:t> 	              1-2	            	     -		  </a:t>
            </a:r>
            <a:r>
              <a:rPr lang="en-US" sz="1400" b="1">
                <a:latin typeface="Tahoma" pitchFamily="34" charset="0"/>
              </a:rPr>
              <a:t>&gt;</a:t>
            </a:r>
            <a:r>
              <a:rPr lang="tr-TR" sz="1400" b="1">
                <a:latin typeface="Tahoma" pitchFamily="34" charset="0"/>
              </a:rPr>
              <a:t> 24    </a:t>
            </a:r>
          </a:p>
        </p:txBody>
      </p:sp>
      <p:sp>
        <p:nvSpPr>
          <p:cNvPr id="21509" name="Line 81"/>
          <p:cNvSpPr>
            <a:spLocks noChangeShapeType="1"/>
          </p:cNvSpPr>
          <p:nvPr/>
        </p:nvSpPr>
        <p:spPr bwMode="auto">
          <a:xfrm flipV="1">
            <a:off x="812800" y="5949950"/>
            <a:ext cx="7172325" cy="14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10" name="Text Box 82"/>
          <p:cNvSpPr txBox="1">
            <a:spLocks noChangeArrowheads="1"/>
          </p:cNvSpPr>
          <p:nvPr/>
        </p:nvSpPr>
        <p:spPr bwMode="auto">
          <a:xfrm>
            <a:off x="1922463" y="499586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12</a:t>
            </a:r>
          </a:p>
        </p:txBody>
      </p:sp>
      <p:sp>
        <p:nvSpPr>
          <p:cNvPr id="21511" name="Text Box 83"/>
          <p:cNvSpPr txBox="1">
            <a:spLocks noChangeArrowheads="1"/>
          </p:cNvSpPr>
          <p:nvPr/>
        </p:nvSpPr>
        <p:spPr bwMode="auto">
          <a:xfrm>
            <a:off x="2868613" y="499586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16</a:t>
            </a:r>
          </a:p>
        </p:txBody>
      </p:sp>
      <p:sp>
        <p:nvSpPr>
          <p:cNvPr id="21512" name="Text Box 84"/>
          <p:cNvSpPr txBox="1">
            <a:spLocks noChangeArrowheads="1"/>
          </p:cNvSpPr>
          <p:nvPr/>
        </p:nvSpPr>
        <p:spPr bwMode="auto">
          <a:xfrm>
            <a:off x="4873625" y="4995863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24</a:t>
            </a:r>
          </a:p>
        </p:txBody>
      </p:sp>
      <p:sp>
        <p:nvSpPr>
          <p:cNvPr id="21513" name="Text Box 85"/>
          <p:cNvSpPr txBox="1">
            <a:spLocks noChangeArrowheads="1"/>
          </p:cNvSpPr>
          <p:nvPr/>
        </p:nvSpPr>
        <p:spPr bwMode="auto">
          <a:xfrm>
            <a:off x="3865563" y="499586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20</a:t>
            </a:r>
          </a:p>
        </p:txBody>
      </p:sp>
      <p:sp>
        <p:nvSpPr>
          <p:cNvPr id="21514" name="Text Box 86"/>
          <p:cNvSpPr txBox="1">
            <a:spLocks noChangeArrowheads="1"/>
          </p:cNvSpPr>
          <p:nvPr/>
        </p:nvSpPr>
        <p:spPr bwMode="auto">
          <a:xfrm>
            <a:off x="5881688" y="499586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04</a:t>
            </a:r>
          </a:p>
        </p:txBody>
      </p:sp>
      <p:sp>
        <p:nvSpPr>
          <p:cNvPr id="21515" name="Text Box 87"/>
          <p:cNvSpPr txBox="1">
            <a:spLocks noChangeArrowheads="1"/>
          </p:cNvSpPr>
          <p:nvPr/>
        </p:nvSpPr>
        <p:spPr bwMode="auto">
          <a:xfrm>
            <a:off x="6875463" y="4995863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21516" name="Line 88"/>
          <p:cNvSpPr>
            <a:spLocks noChangeShapeType="1"/>
          </p:cNvSpPr>
          <p:nvPr/>
        </p:nvSpPr>
        <p:spPr bwMode="auto">
          <a:xfrm>
            <a:off x="2125663" y="48783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17" name="Line 89"/>
          <p:cNvSpPr>
            <a:spLocks noChangeShapeType="1"/>
          </p:cNvSpPr>
          <p:nvPr/>
        </p:nvSpPr>
        <p:spPr bwMode="auto">
          <a:xfrm>
            <a:off x="4127500" y="48783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18" name="Line 90"/>
          <p:cNvSpPr>
            <a:spLocks noChangeShapeType="1"/>
          </p:cNvSpPr>
          <p:nvPr/>
        </p:nvSpPr>
        <p:spPr bwMode="auto">
          <a:xfrm>
            <a:off x="7096125" y="48783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19" name="Line 91"/>
          <p:cNvSpPr>
            <a:spLocks noChangeShapeType="1"/>
          </p:cNvSpPr>
          <p:nvPr/>
        </p:nvSpPr>
        <p:spPr bwMode="auto">
          <a:xfrm>
            <a:off x="3105150" y="48783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20" name="Line 92"/>
          <p:cNvSpPr>
            <a:spLocks noChangeShapeType="1"/>
          </p:cNvSpPr>
          <p:nvPr/>
        </p:nvSpPr>
        <p:spPr bwMode="auto">
          <a:xfrm>
            <a:off x="5121275" y="4878388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21" name="Line 93"/>
          <p:cNvSpPr>
            <a:spLocks noChangeShapeType="1"/>
          </p:cNvSpPr>
          <p:nvPr/>
        </p:nvSpPr>
        <p:spPr bwMode="auto">
          <a:xfrm>
            <a:off x="6115050" y="486251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22" name="Line 94"/>
          <p:cNvSpPr>
            <a:spLocks noChangeShapeType="1"/>
          </p:cNvSpPr>
          <p:nvPr/>
        </p:nvSpPr>
        <p:spPr bwMode="auto">
          <a:xfrm>
            <a:off x="1116013" y="4870450"/>
            <a:ext cx="5976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1523" name="Text Box 95"/>
          <p:cNvSpPr txBox="1">
            <a:spLocks noChangeArrowheads="1"/>
          </p:cNvSpPr>
          <p:nvPr/>
        </p:nvSpPr>
        <p:spPr bwMode="auto">
          <a:xfrm>
            <a:off x="900113" y="5037138"/>
            <a:ext cx="43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08</a:t>
            </a:r>
          </a:p>
        </p:txBody>
      </p:sp>
      <p:sp>
        <p:nvSpPr>
          <p:cNvPr id="21524" name="Text Box 96"/>
          <p:cNvSpPr txBox="1">
            <a:spLocks noChangeArrowheads="1"/>
          </p:cNvSpPr>
          <p:nvPr/>
        </p:nvSpPr>
        <p:spPr bwMode="auto">
          <a:xfrm>
            <a:off x="7021513" y="4749800"/>
            <a:ext cx="719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b="1">
                <a:latin typeface="Century Gothic" pitchFamily="34" charset="0"/>
              </a:rPr>
              <a:t>saat</a:t>
            </a:r>
          </a:p>
        </p:txBody>
      </p:sp>
      <p:sp>
        <p:nvSpPr>
          <p:cNvPr id="80993" name="Freeform 97"/>
          <p:cNvSpPr>
            <a:spLocks/>
          </p:cNvSpPr>
          <p:nvPr/>
        </p:nvSpPr>
        <p:spPr bwMode="auto">
          <a:xfrm>
            <a:off x="1116013" y="4476750"/>
            <a:ext cx="6029325" cy="368300"/>
          </a:xfrm>
          <a:custGeom>
            <a:avLst/>
            <a:gdLst>
              <a:gd name="T0" fmla="*/ 0 w 3798"/>
              <a:gd name="T1" fmla="*/ 2147483647 h 232"/>
              <a:gd name="T2" fmla="*/ 2147483647 w 3798"/>
              <a:gd name="T3" fmla="*/ 2147483647 h 232"/>
              <a:gd name="T4" fmla="*/ 2147483647 w 3798"/>
              <a:gd name="T5" fmla="*/ 2147483647 h 232"/>
              <a:gd name="T6" fmla="*/ 2147483647 w 3798"/>
              <a:gd name="T7" fmla="*/ 2147483647 h 232"/>
              <a:gd name="T8" fmla="*/ 2147483647 w 3798"/>
              <a:gd name="T9" fmla="*/ 2147483647 h 232"/>
              <a:gd name="T10" fmla="*/ 2147483647 w 3798"/>
              <a:gd name="T11" fmla="*/ 2147483647 h 232"/>
              <a:gd name="T12" fmla="*/ 2147483647 w 3798"/>
              <a:gd name="T13" fmla="*/ 2147483647 h 232"/>
              <a:gd name="T14" fmla="*/ 2147483647 w 3798"/>
              <a:gd name="T15" fmla="*/ 2147483647 h 232"/>
              <a:gd name="T16" fmla="*/ 2147483647 w 3798"/>
              <a:gd name="T17" fmla="*/ 2147483647 h 232"/>
              <a:gd name="T18" fmla="*/ 2147483647 w 3798"/>
              <a:gd name="T19" fmla="*/ 2147483647 h 2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98"/>
              <a:gd name="T31" fmla="*/ 0 h 232"/>
              <a:gd name="T32" fmla="*/ 3798 w 3798"/>
              <a:gd name="T33" fmla="*/ 232 h 2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98" h="232">
                <a:moveTo>
                  <a:pt x="0" y="231"/>
                </a:moveTo>
                <a:cubicBezTo>
                  <a:pt x="42" y="208"/>
                  <a:pt x="158" y="130"/>
                  <a:pt x="254" y="93"/>
                </a:cubicBezTo>
                <a:cubicBezTo>
                  <a:pt x="350" y="56"/>
                  <a:pt x="370" y="18"/>
                  <a:pt x="579" y="9"/>
                </a:cubicBezTo>
                <a:cubicBezTo>
                  <a:pt x="788" y="0"/>
                  <a:pt x="1219" y="20"/>
                  <a:pt x="1508" y="37"/>
                </a:cubicBezTo>
                <a:cubicBezTo>
                  <a:pt x="1797" y="54"/>
                  <a:pt x="2127" y="103"/>
                  <a:pt x="2316" y="111"/>
                </a:cubicBezTo>
                <a:cubicBezTo>
                  <a:pt x="2505" y="119"/>
                  <a:pt x="2544" y="88"/>
                  <a:pt x="2642" y="83"/>
                </a:cubicBezTo>
                <a:cubicBezTo>
                  <a:pt x="2740" y="78"/>
                  <a:pt x="2755" y="84"/>
                  <a:pt x="2902" y="83"/>
                </a:cubicBezTo>
                <a:cubicBezTo>
                  <a:pt x="3049" y="82"/>
                  <a:pt x="3382" y="69"/>
                  <a:pt x="3524" y="74"/>
                </a:cubicBezTo>
                <a:cubicBezTo>
                  <a:pt x="3666" y="79"/>
                  <a:pt x="3714" y="85"/>
                  <a:pt x="3756" y="111"/>
                </a:cubicBezTo>
                <a:cubicBezTo>
                  <a:pt x="3798" y="137"/>
                  <a:pt x="3771" y="207"/>
                  <a:pt x="3775" y="232"/>
                </a:cubicBezTo>
              </a:path>
            </a:pathLst>
          </a:custGeom>
          <a:gradFill rotWithShape="1">
            <a:gsLst>
              <a:gs pos="0">
                <a:srgbClr val="348282"/>
              </a:gs>
              <a:gs pos="100000">
                <a:srgbClr val="66FFFF">
                  <a:alpha val="92000"/>
                </a:srgbClr>
              </a:gs>
            </a:gsLst>
            <a:path path="rect">
              <a:fillToRect l="50000" t="50000" r="50000" b="50000"/>
            </a:path>
          </a:gradFill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1526" name="Line 98"/>
          <p:cNvSpPr>
            <a:spLocks noChangeShapeType="1"/>
          </p:cNvSpPr>
          <p:nvPr/>
        </p:nvSpPr>
        <p:spPr bwMode="auto">
          <a:xfrm>
            <a:off x="1117600" y="3706813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1005" name="Freeform 109"/>
          <p:cNvSpPr>
            <a:spLocks/>
          </p:cNvSpPr>
          <p:nvPr/>
        </p:nvSpPr>
        <p:spPr bwMode="auto">
          <a:xfrm>
            <a:off x="1116013" y="3590925"/>
            <a:ext cx="6018212" cy="1230313"/>
          </a:xfrm>
          <a:custGeom>
            <a:avLst/>
            <a:gdLst>
              <a:gd name="T0" fmla="*/ 0 w 3791"/>
              <a:gd name="T1" fmla="*/ 2147483647 h 775"/>
              <a:gd name="T2" fmla="*/ 2147483647 w 3791"/>
              <a:gd name="T3" fmla="*/ 2147483647 h 775"/>
              <a:gd name="T4" fmla="*/ 2147483647 w 3791"/>
              <a:gd name="T5" fmla="*/ 2147483647 h 775"/>
              <a:gd name="T6" fmla="*/ 2147483647 w 3791"/>
              <a:gd name="T7" fmla="*/ 2147483647 h 775"/>
              <a:gd name="T8" fmla="*/ 2147483647 w 3791"/>
              <a:gd name="T9" fmla="*/ 2147483647 h 775"/>
              <a:gd name="T10" fmla="*/ 2147483647 w 3791"/>
              <a:gd name="T11" fmla="*/ 2147483647 h 775"/>
              <a:gd name="T12" fmla="*/ 2147483647 w 3791"/>
              <a:gd name="T13" fmla="*/ 2147483647 h 775"/>
              <a:gd name="T14" fmla="*/ 2147483647 w 3791"/>
              <a:gd name="T15" fmla="*/ 2147483647 h 775"/>
              <a:gd name="T16" fmla="*/ 2147483647 w 3791"/>
              <a:gd name="T17" fmla="*/ 2147483647 h 775"/>
              <a:gd name="T18" fmla="*/ 2147483647 w 3791"/>
              <a:gd name="T19" fmla="*/ 2147483647 h 775"/>
              <a:gd name="T20" fmla="*/ 2147483647 w 3791"/>
              <a:gd name="T21" fmla="*/ 2147483647 h 775"/>
              <a:gd name="T22" fmla="*/ 2147483647 w 3791"/>
              <a:gd name="T23" fmla="*/ 2147483647 h 775"/>
              <a:gd name="T24" fmla="*/ 2147483647 w 3791"/>
              <a:gd name="T25" fmla="*/ 2147483647 h 775"/>
              <a:gd name="T26" fmla="*/ 2147483647 w 3791"/>
              <a:gd name="T27" fmla="*/ 2147483647 h 775"/>
              <a:gd name="T28" fmla="*/ 2147483647 w 3791"/>
              <a:gd name="T29" fmla="*/ 2147483647 h 775"/>
              <a:gd name="T30" fmla="*/ 2147483647 w 3791"/>
              <a:gd name="T31" fmla="*/ 2147483647 h 775"/>
              <a:gd name="T32" fmla="*/ 2147483647 w 3791"/>
              <a:gd name="T33" fmla="*/ 2147483647 h 775"/>
              <a:gd name="T34" fmla="*/ 2147483647 w 3791"/>
              <a:gd name="T35" fmla="*/ 2147483647 h 775"/>
              <a:gd name="T36" fmla="*/ 2147483647 w 3791"/>
              <a:gd name="T37" fmla="*/ 2147483647 h 775"/>
              <a:gd name="T38" fmla="*/ 2147483647 w 3791"/>
              <a:gd name="T39" fmla="*/ 2147483647 h 775"/>
              <a:gd name="T40" fmla="*/ 2147483647 w 3791"/>
              <a:gd name="T41" fmla="*/ 2147483647 h 775"/>
              <a:gd name="T42" fmla="*/ 2147483647 w 3791"/>
              <a:gd name="T43" fmla="*/ 2147483647 h 7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91"/>
              <a:gd name="T67" fmla="*/ 0 h 775"/>
              <a:gd name="T68" fmla="*/ 3791 w 3791"/>
              <a:gd name="T69" fmla="*/ 775 h 7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91" h="775">
                <a:moveTo>
                  <a:pt x="0" y="767"/>
                </a:moveTo>
                <a:cubicBezTo>
                  <a:pt x="2" y="740"/>
                  <a:pt x="2" y="661"/>
                  <a:pt x="12" y="602"/>
                </a:cubicBezTo>
                <a:cubicBezTo>
                  <a:pt x="22" y="543"/>
                  <a:pt x="42" y="508"/>
                  <a:pt x="63" y="414"/>
                </a:cubicBezTo>
                <a:cubicBezTo>
                  <a:pt x="84" y="320"/>
                  <a:pt x="106" y="7"/>
                  <a:pt x="140" y="35"/>
                </a:cubicBezTo>
                <a:cubicBezTo>
                  <a:pt x="174" y="63"/>
                  <a:pt x="215" y="477"/>
                  <a:pt x="265" y="582"/>
                </a:cubicBezTo>
                <a:cubicBezTo>
                  <a:pt x="315" y="687"/>
                  <a:pt x="375" y="655"/>
                  <a:pt x="439" y="664"/>
                </a:cubicBezTo>
                <a:cubicBezTo>
                  <a:pt x="503" y="673"/>
                  <a:pt x="599" y="687"/>
                  <a:pt x="649" y="637"/>
                </a:cubicBezTo>
                <a:cubicBezTo>
                  <a:pt x="699" y="587"/>
                  <a:pt x="711" y="465"/>
                  <a:pt x="741" y="363"/>
                </a:cubicBezTo>
                <a:cubicBezTo>
                  <a:pt x="771" y="261"/>
                  <a:pt x="799" y="0"/>
                  <a:pt x="832" y="24"/>
                </a:cubicBezTo>
                <a:cubicBezTo>
                  <a:pt x="865" y="48"/>
                  <a:pt x="892" y="407"/>
                  <a:pt x="942" y="509"/>
                </a:cubicBezTo>
                <a:cubicBezTo>
                  <a:pt x="992" y="611"/>
                  <a:pt x="1052" y="620"/>
                  <a:pt x="1134" y="637"/>
                </a:cubicBezTo>
                <a:cubicBezTo>
                  <a:pt x="1216" y="654"/>
                  <a:pt x="1354" y="621"/>
                  <a:pt x="1436" y="610"/>
                </a:cubicBezTo>
                <a:cubicBezTo>
                  <a:pt x="1518" y="599"/>
                  <a:pt x="1572" y="671"/>
                  <a:pt x="1628" y="573"/>
                </a:cubicBezTo>
                <a:cubicBezTo>
                  <a:pt x="1684" y="475"/>
                  <a:pt x="1716" y="23"/>
                  <a:pt x="1774" y="24"/>
                </a:cubicBezTo>
                <a:cubicBezTo>
                  <a:pt x="1832" y="25"/>
                  <a:pt x="1884" y="481"/>
                  <a:pt x="1975" y="582"/>
                </a:cubicBezTo>
                <a:cubicBezTo>
                  <a:pt x="2066" y="683"/>
                  <a:pt x="2180" y="625"/>
                  <a:pt x="2322" y="628"/>
                </a:cubicBezTo>
                <a:cubicBezTo>
                  <a:pt x="2464" y="631"/>
                  <a:pt x="2694" y="615"/>
                  <a:pt x="2825" y="600"/>
                </a:cubicBezTo>
                <a:cubicBezTo>
                  <a:pt x="2956" y="585"/>
                  <a:pt x="3004" y="547"/>
                  <a:pt x="3109" y="536"/>
                </a:cubicBezTo>
                <a:cubicBezTo>
                  <a:pt x="3214" y="525"/>
                  <a:pt x="3351" y="542"/>
                  <a:pt x="3456" y="536"/>
                </a:cubicBezTo>
                <a:cubicBezTo>
                  <a:pt x="3561" y="530"/>
                  <a:pt x="3689" y="489"/>
                  <a:pt x="3740" y="500"/>
                </a:cubicBezTo>
                <a:cubicBezTo>
                  <a:pt x="3791" y="511"/>
                  <a:pt x="3759" y="556"/>
                  <a:pt x="3761" y="602"/>
                </a:cubicBezTo>
                <a:cubicBezTo>
                  <a:pt x="3763" y="648"/>
                  <a:pt x="3754" y="739"/>
                  <a:pt x="3752" y="775"/>
                </a:cubicBezTo>
              </a:path>
            </a:pathLst>
          </a:custGeom>
          <a:solidFill>
            <a:srgbClr val="00FFFF">
              <a:alpha val="10196"/>
            </a:srgbClr>
          </a:solidFill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21530" name="Picture 26" descr="C:\Users\EXPER\My eBooks\insülin resmi\DSC01686 k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965" y="260648"/>
            <a:ext cx="2304256" cy="1223665"/>
          </a:xfrm>
          <a:prstGeom prst="rect">
            <a:avLst/>
          </a:prstGeom>
          <a:noFill/>
          <a:ln w="12700">
            <a:solidFill>
              <a:srgbClr val="9966FF">
                <a:alpha val="50000"/>
              </a:srgbClr>
            </a:solidFill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24350" r="38302" b="41274"/>
          <a:stretch/>
        </p:blipFill>
        <p:spPr bwMode="auto">
          <a:xfrm>
            <a:off x="6995402" y="332184"/>
            <a:ext cx="1534763" cy="180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9" t="13192" r="9651" b="35244"/>
          <a:stretch/>
        </p:blipFill>
        <p:spPr bwMode="auto">
          <a:xfrm>
            <a:off x="3032124" y="1700808"/>
            <a:ext cx="2576513" cy="14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1" t="20312" r="7211" b="62500"/>
          <a:stretch/>
        </p:blipFill>
        <p:spPr bwMode="auto">
          <a:xfrm>
            <a:off x="6191221" y="2192882"/>
            <a:ext cx="239009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17</a:t>
            </a:fld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0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8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3" grpId="0" animBg="1"/>
      <p:bldP spid="810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286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sz="3100" b="1" dirty="0">
                <a:solidFill>
                  <a:srgbClr val="002060"/>
                </a:solidFill>
              </a:rPr>
              <a:t>İNSÜLİN GLARJİN U 300</a:t>
            </a:r>
            <a:br>
              <a:rPr lang="tr-TR" sz="3100" b="1" dirty="0">
                <a:solidFill>
                  <a:srgbClr val="002060"/>
                </a:solidFill>
              </a:rPr>
            </a:br>
            <a:r>
              <a:rPr lang="tr-TR" sz="3100" b="1" dirty="0">
                <a:solidFill>
                  <a:srgbClr val="002060"/>
                </a:solidFill>
              </a:rPr>
              <a:t>(TOUJEO)</a:t>
            </a:r>
            <a:br>
              <a:rPr lang="tr-TR" sz="3100" b="1" dirty="0">
                <a:solidFill>
                  <a:srgbClr val="002060"/>
                </a:solidFill>
              </a:rPr>
            </a:br>
            <a:r>
              <a:rPr lang="tr-TR" b="1" dirty="0">
                <a:solidFill>
                  <a:srgbClr val="002060"/>
                </a:solidFill>
              </a:rPr>
              <a:t/>
            </a:r>
            <a:br>
              <a:rPr lang="tr-TR" b="1" dirty="0">
                <a:solidFill>
                  <a:srgbClr val="002060"/>
                </a:solidFill>
              </a:rPr>
            </a:b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50000"/>
              </a:lnSpc>
            </a:pPr>
            <a:endParaRPr lang="tr-TR" sz="20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Bazal</a:t>
            </a:r>
            <a:r>
              <a:rPr lang="tr-TR" sz="2000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</a:rPr>
              <a:t>insülindir.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Glarjin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 (U300 ) </a:t>
            </a:r>
            <a:r>
              <a:rPr lang="tr-TR" sz="2000" dirty="0">
                <a:latin typeface="Arial Narrow" panose="020B0606020202030204" pitchFamily="34" charset="0"/>
              </a:rPr>
              <a:t>insülin içerir.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İnsülin </a:t>
            </a:r>
            <a:r>
              <a:rPr lang="tr-TR" sz="2000" dirty="0" err="1"/>
              <a:t>Glarjin</a:t>
            </a:r>
            <a:r>
              <a:rPr lang="tr-TR" sz="2000" dirty="0"/>
              <a:t> U300 </a:t>
            </a:r>
            <a:r>
              <a:rPr lang="tr-TR" sz="2000" b="1" dirty="0">
                <a:solidFill>
                  <a:srgbClr val="00B0F0"/>
                </a:solidFill>
              </a:rPr>
              <a:t>36 saat etki süresine </a:t>
            </a:r>
            <a:r>
              <a:rPr lang="tr-TR" sz="2000" dirty="0"/>
              <a:t>sahip,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Normal uygulama saatinden </a:t>
            </a:r>
            <a:r>
              <a:rPr lang="tr-TR" sz="2000" b="1" u="sng" dirty="0">
                <a:solidFill>
                  <a:srgbClr val="00B0F0"/>
                </a:solidFill>
                <a:latin typeface="Arial Narrow" panose="020B0606020202030204" pitchFamily="34" charset="0"/>
              </a:rPr>
              <a:t>önce veya sonraki 3 saat </a:t>
            </a:r>
            <a:r>
              <a:rPr lang="tr-TR" sz="2000" dirty="0">
                <a:latin typeface="Arial Narrow" panose="020B0606020202030204" pitchFamily="34" charset="0"/>
              </a:rPr>
              <a:t>içinde uygulanabilir.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Bir kalem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450 ünite </a:t>
            </a:r>
            <a:r>
              <a:rPr lang="tr-TR" sz="2000" dirty="0">
                <a:latin typeface="Arial Narrow" panose="020B0606020202030204" pitchFamily="34" charset="0"/>
              </a:rPr>
              <a:t>insülin içerir.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SC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</a:rPr>
              <a:t>uygulanır, kesinlikle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IV uygulanmaz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İnsülin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pompası ile kullanılamaz,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6 yaş ve üstü </a:t>
            </a:r>
            <a:r>
              <a:rPr lang="tr-TR" sz="2000" dirty="0">
                <a:latin typeface="Arial Narrow" panose="020B0606020202030204" pitchFamily="34" charset="0"/>
              </a:rPr>
              <a:t>kullanımı için uygundur,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Gebede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</a:rPr>
              <a:t>kullanımı C kategorisindedir,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Küçük molekül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daha yoğun insülin </a:t>
            </a:r>
            <a:r>
              <a:rPr lang="tr-TR" sz="2000" dirty="0">
                <a:latin typeface="Arial Narrow" panose="020B0606020202030204" pitchFamily="34" charset="0"/>
              </a:rPr>
              <a:t>içerir.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İnsülin enjektörleri </a:t>
            </a:r>
            <a:r>
              <a:rPr lang="tr-TR" sz="2000" dirty="0">
                <a:latin typeface="Arial Narrow" panose="020B0606020202030204" pitchFamily="34" charset="0"/>
              </a:rPr>
              <a:t>ile kesinlikle uygulanmaz. </a:t>
            </a:r>
          </a:p>
          <a:p>
            <a:pPr algn="ctr">
              <a:lnSpc>
                <a:spcPct val="150000"/>
              </a:lnSpc>
            </a:pPr>
            <a:endParaRPr lang="tr-TR" sz="2000" dirty="0">
              <a:latin typeface="Arial Narrow" panose="020B0606020202030204" pitchFamily="34" charset="0"/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398270" y="1196752"/>
            <a:ext cx="8602885" cy="5518396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3" t="35858" r="20670" b="33089"/>
          <a:stretch/>
        </p:blipFill>
        <p:spPr bwMode="auto">
          <a:xfrm>
            <a:off x="6786578" y="3286124"/>
            <a:ext cx="2000264" cy="30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40221" r="27113" b="47820"/>
          <a:stretch/>
        </p:blipFill>
        <p:spPr bwMode="auto">
          <a:xfrm>
            <a:off x="6084168" y="692696"/>
            <a:ext cx="2786082" cy="33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"/>
          <p:cNvSpPr/>
          <p:nvPr/>
        </p:nvSpPr>
        <p:spPr>
          <a:xfrm>
            <a:off x="4143372" y="3000372"/>
            <a:ext cx="1000132" cy="57150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  <p:sp>
        <p:nvSpPr>
          <p:cNvPr id="13" name="Oval 5"/>
          <p:cNvSpPr/>
          <p:nvPr/>
        </p:nvSpPr>
        <p:spPr>
          <a:xfrm>
            <a:off x="4357686" y="2285992"/>
            <a:ext cx="785818" cy="500066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  <p:sp>
        <p:nvSpPr>
          <p:cNvPr id="14" name="Oval 5"/>
          <p:cNvSpPr/>
          <p:nvPr/>
        </p:nvSpPr>
        <p:spPr>
          <a:xfrm>
            <a:off x="3000364" y="4143380"/>
            <a:ext cx="928694" cy="57150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32" t="21466" r="20957" b="39074"/>
          <a:stretch>
            <a:fillRect/>
          </a:stretch>
        </p:blipFill>
        <p:spPr bwMode="auto">
          <a:xfrm>
            <a:off x="142844" y="0"/>
            <a:ext cx="8786874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  <p:graphicFrame>
        <p:nvGraphicFramePr>
          <p:cNvPr id="6" name="5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629529"/>
              </p:ext>
            </p:extLst>
          </p:nvPr>
        </p:nvGraphicFramePr>
        <p:xfrm>
          <a:off x="785786" y="4286257"/>
          <a:ext cx="7143800" cy="2023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30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tr-TR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Uzatılmış stabil etkisinden dolayı İnsülin </a:t>
                      </a:r>
                      <a:r>
                        <a:rPr lang="tr-TR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Glarjin</a:t>
                      </a:r>
                      <a:r>
                        <a:rPr lang="tr-TR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U100’e  göre;</a:t>
                      </a:r>
                    </a:p>
                    <a:p>
                      <a:pPr algn="ctr">
                        <a:lnSpc>
                          <a:spcPct val="200000"/>
                        </a:lnSpc>
                        <a:buFont typeface="Arial" pitchFamily="34" charset="0"/>
                        <a:buChar char="•"/>
                      </a:pPr>
                      <a:r>
                        <a:rPr lang="tr-TR" b="1" baseline="0" dirty="0">
                          <a:solidFill>
                            <a:srgbClr val="00B0F0"/>
                          </a:solidFill>
                        </a:rPr>
                        <a:t>Daha az </a:t>
                      </a:r>
                      <a:r>
                        <a:rPr lang="tr-TR" b="1" baseline="0" dirty="0" err="1">
                          <a:solidFill>
                            <a:srgbClr val="00B0F0"/>
                          </a:solidFill>
                        </a:rPr>
                        <a:t>glisemik</a:t>
                      </a:r>
                      <a:r>
                        <a:rPr lang="tr-TR" b="1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tr-TR" b="0" baseline="0" dirty="0">
                          <a:solidFill>
                            <a:schemeClr val="tx1"/>
                          </a:solidFill>
                        </a:rPr>
                        <a:t>depolanma,</a:t>
                      </a:r>
                    </a:p>
                    <a:p>
                      <a:pPr algn="ctr">
                        <a:lnSpc>
                          <a:spcPct val="200000"/>
                        </a:lnSpc>
                        <a:buFont typeface="Arial" pitchFamily="34" charset="0"/>
                        <a:buChar char="•"/>
                      </a:pPr>
                      <a:r>
                        <a:rPr lang="tr-TR" b="1" baseline="0" dirty="0">
                          <a:solidFill>
                            <a:srgbClr val="00B0F0"/>
                          </a:solidFill>
                        </a:rPr>
                        <a:t>Daha az </a:t>
                      </a:r>
                      <a:r>
                        <a:rPr lang="tr-TR" b="1" baseline="0" dirty="0" err="1">
                          <a:solidFill>
                            <a:srgbClr val="00B0F0"/>
                          </a:solidFill>
                        </a:rPr>
                        <a:t>noktürnal</a:t>
                      </a:r>
                      <a:r>
                        <a:rPr lang="tr-TR" b="1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tr-TR" b="0" baseline="0" dirty="0">
                          <a:solidFill>
                            <a:schemeClr val="tx1"/>
                          </a:solidFill>
                        </a:rPr>
                        <a:t>hipoglisemi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A31815F-CDDD-DCFD-117A-86879CAA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</a:t>
            </a:fld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D1DD2-D931-F31E-382A-F2BDB38DF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07" y="1009650"/>
            <a:ext cx="8785225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tr-TR" altLang="tr-TR" sz="1800" dirty="0"/>
              <a:t>	</a:t>
            </a:r>
          </a:p>
          <a:p>
            <a:pPr algn="just" eaLnBrk="1" hangingPunct="1">
              <a:lnSpc>
                <a:spcPct val="150000"/>
              </a:lnSpc>
            </a:pPr>
            <a:r>
              <a:rPr lang="tr-TR" altLang="tr-TR" sz="1800" dirty="0"/>
              <a:t>	</a:t>
            </a:r>
            <a:endParaRPr lang="tr-TR" altLang="tr-TR" sz="2400" dirty="0">
              <a:latin typeface="Arial Narrow" pitchFamily="34" charset="0"/>
            </a:endParaRPr>
          </a:p>
        </p:txBody>
      </p:sp>
      <p:sp>
        <p:nvSpPr>
          <p:cNvPr id="5" name="1 İçerik Yer Tutucusu">
            <a:extLst>
              <a:ext uri="{FF2B5EF4-FFF2-40B4-BE49-F238E27FC236}">
                <a16:creationId xmlns:a16="http://schemas.microsoft.com/office/drawing/2014/main" id="{AA786837-1E30-2558-FC2B-121818698C13}"/>
              </a:ext>
            </a:extLst>
          </p:cNvPr>
          <p:cNvSpPr txBox="1">
            <a:spLocks/>
          </p:cNvSpPr>
          <p:nvPr/>
        </p:nvSpPr>
        <p:spPr bwMode="auto">
          <a:xfrm>
            <a:off x="673420" y="2295517"/>
            <a:ext cx="8229600" cy="30003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>
            <a:lvl1pPr marL="273050" indent="-27305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algn="ctr">
              <a:lnSpc>
                <a:spcPct val="200000"/>
              </a:lnSpc>
              <a:spcBef>
                <a:spcPts val="0"/>
              </a:spcBef>
              <a:buClr>
                <a:srgbClr val="002060"/>
              </a:buClr>
              <a:buSzPct val="85000"/>
            </a:pPr>
            <a:r>
              <a:rPr lang="tr-TR" altLang="tr-TR" sz="1800" dirty="0">
                <a:latin typeface="Arial Narrow" pitchFamily="34" charset="0"/>
              </a:rPr>
              <a:t>Tüm dünyada prevelansı giderek artan Diabetes Mellitus (DM), </a:t>
            </a:r>
            <a:r>
              <a:rPr lang="tr-TR" altLang="tr-TR" sz="1800" b="1" i="1" dirty="0">
                <a:solidFill>
                  <a:srgbClr val="00B0F0"/>
                </a:solidFill>
                <a:latin typeface="Arial Narrow" pitchFamily="34" charset="0"/>
              </a:rPr>
              <a:t>kronik hiperglisemi </a:t>
            </a:r>
            <a:r>
              <a:rPr lang="tr-TR" altLang="tr-TR" sz="1800" dirty="0">
                <a:latin typeface="Arial Narrow" pitchFamily="34" charset="0"/>
              </a:rPr>
              <a:t>ile birlikte </a:t>
            </a:r>
            <a:r>
              <a:rPr lang="tr-TR" altLang="tr-TR" sz="1800" b="1" i="1" dirty="0">
                <a:solidFill>
                  <a:srgbClr val="00B0F0"/>
                </a:solidFill>
                <a:latin typeface="Arial Narrow" pitchFamily="34" charset="0"/>
              </a:rPr>
              <a:t>insülinin mutlak yetersizliği, yetersiz salınımı  yada insülin direnci </a:t>
            </a:r>
            <a:r>
              <a:rPr lang="tr-TR" altLang="tr-TR" sz="1800" dirty="0">
                <a:latin typeface="Arial Narrow" pitchFamily="34" charset="0"/>
              </a:rPr>
              <a:t>nedeniyle organizmanın karbonhidrat, yağ ve proteinlerden yeterince yararlanamadığı, </a:t>
            </a:r>
            <a:r>
              <a:rPr lang="tr-TR" altLang="tr-TR" sz="1800" b="1" i="1" dirty="0">
                <a:solidFill>
                  <a:srgbClr val="00B0F0"/>
                </a:solidFill>
                <a:latin typeface="Arial Narrow" pitchFamily="34" charset="0"/>
              </a:rPr>
              <a:t>sürekli tıbbi bakım gerektiren</a:t>
            </a:r>
            <a:r>
              <a:rPr lang="tr-TR" altLang="tr-TR" sz="1800" dirty="0">
                <a:latin typeface="Arial Narrow" pitchFamily="34" charset="0"/>
              </a:rPr>
              <a:t>, kronik, sistemik metabolizma hastalığıdır. </a:t>
            </a:r>
          </a:p>
          <a:p>
            <a:pPr algn="just">
              <a:lnSpc>
                <a:spcPct val="20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tr-TR" altLang="tr-TR" sz="2000" dirty="0">
              <a:latin typeface="Arial Narrow" pitchFamily="34" charset="0"/>
            </a:endParaRPr>
          </a:p>
          <a:p>
            <a:pPr algn="l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tr-TR" altLang="tr-TR" sz="1600" dirty="0">
              <a:latin typeface="Arial Narrow" pitchFamily="34" charset="0"/>
            </a:endParaRPr>
          </a:p>
        </p:txBody>
      </p:sp>
      <p:sp>
        <p:nvSpPr>
          <p:cNvPr id="6" name="2 Başlık">
            <a:extLst>
              <a:ext uri="{FF2B5EF4-FFF2-40B4-BE49-F238E27FC236}">
                <a16:creationId xmlns:a16="http://schemas.microsoft.com/office/drawing/2014/main" id="{94D4402F-855A-B53C-0999-69A72567F308}"/>
              </a:ext>
            </a:extLst>
          </p:cNvPr>
          <p:cNvSpPr txBox="1">
            <a:spLocks/>
          </p:cNvSpPr>
          <p:nvPr/>
        </p:nvSpPr>
        <p:spPr>
          <a:xfrm>
            <a:off x="682656" y="4270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tr-TR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3 Slayt Numarası Yer Tutucusu">
            <a:extLst>
              <a:ext uri="{FF2B5EF4-FFF2-40B4-BE49-F238E27FC236}">
                <a16:creationId xmlns:a16="http://schemas.microsoft.com/office/drawing/2014/main" id="{96CC8C0E-DD90-7163-F5CF-A39239D6F7C0}"/>
              </a:ext>
            </a:extLst>
          </p:cNvPr>
          <p:cNvSpPr txBox="1">
            <a:spLocks/>
          </p:cNvSpPr>
          <p:nvPr/>
        </p:nvSpPr>
        <p:spPr>
          <a:xfrm>
            <a:off x="8799513" y="6561138"/>
            <a:ext cx="366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7BA82584-DE13-4076-97B7-BD53487B3D37}" type="slidenum">
              <a:rPr lang="tr-TR" smtClean="0"/>
              <a:pPr>
                <a:defRPr/>
              </a:pPr>
              <a:t>2</a:t>
            </a:fld>
            <a:endParaRPr lang="tr-TR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1BE80C9-8123-F895-1072-240A756FDDC9}"/>
              </a:ext>
            </a:extLst>
          </p:cNvPr>
          <p:cNvSpPr/>
          <p:nvPr/>
        </p:nvSpPr>
        <p:spPr>
          <a:xfrm>
            <a:off x="654052" y="427038"/>
            <a:ext cx="8215370" cy="15696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endParaRPr lang="tr-TR" sz="3200" b="1" dirty="0">
              <a:solidFill>
                <a:srgbClr val="002060"/>
              </a:solidFill>
            </a:endParaRPr>
          </a:p>
          <a:p>
            <a:pPr algn="ctr"/>
            <a:r>
              <a:rPr lang="tr-TR" sz="3200" b="1" dirty="0">
                <a:solidFill>
                  <a:srgbClr val="002060"/>
                </a:solidFill>
              </a:rPr>
              <a:t>Diabetes Mellitus</a:t>
            </a:r>
            <a:r>
              <a:rPr lang="tr-TR" sz="3200" dirty="0">
                <a:solidFill>
                  <a:srgbClr val="002060"/>
                </a:solidFill>
              </a:rPr>
              <a:t/>
            </a:r>
            <a:br>
              <a:rPr lang="tr-TR" sz="3200" dirty="0">
                <a:solidFill>
                  <a:srgbClr val="002060"/>
                </a:solidFill>
              </a:rPr>
            </a:br>
            <a:endParaRPr lang="tr-T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tbilgi Yer Tutucusu"/>
          <p:cNvSpPr>
            <a:spLocks noGrp="1"/>
          </p:cNvSpPr>
          <p:nvPr>
            <p:ph type="ftr" sz="quarter" idx="11"/>
          </p:nvPr>
        </p:nvSpPr>
        <p:spPr>
          <a:xfrm>
            <a:off x="1357290" y="6572272"/>
            <a:ext cx="6643734" cy="149203"/>
          </a:xfrm>
        </p:spPr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5" name="2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15D2C-99E0-46B1-AAFE-2F2B293A2AD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2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15D2C-99E0-46B1-AAFE-2F2B293A2AD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BASAGLAR</a:t>
            </a:r>
          </a:p>
        </p:txBody>
      </p:sp>
      <p:sp>
        <p:nvSpPr>
          <p:cNvPr id="8" name="2 İçerik Yer Tutucusu"/>
          <p:cNvSpPr txBox="1">
            <a:spLocks/>
          </p:cNvSpPr>
          <p:nvPr/>
        </p:nvSpPr>
        <p:spPr>
          <a:xfrm>
            <a:off x="457200" y="1071547"/>
            <a:ext cx="8229600" cy="49292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uygulanır (Kesinlikle IV uygulanmaz,  ilacın etkisini değiştirip,  kan şekeri düşüklüğüne neden olabilir).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2000" dirty="0">
                <a:latin typeface="+mn-lt"/>
                <a:cs typeface="+mn-cs"/>
              </a:rPr>
              <a:t>Yemekten bağısız bir şekilde </a:t>
            </a:r>
            <a:r>
              <a:rPr lang="tr-TR" sz="2000" b="1" dirty="0">
                <a:solidFill>
                  <a:srgbClr val="00B0F0"/>
                </a:solidFill>
                <a:latin typeface="+mn-lt"/>
                <a:cs typeface="+mn-cs"/>
              </a:rPr>
              <a:t>hergün aynı saatte </a:t>
            </a:r>
            <a:r>
              <a:rPr lang="tr-TR" sz="2000" dirty="0">
                <a:latin typeface="+mn-lt"/>
                <a:cs typeface="+mn-cs"/>
              </a:rPr>
              <a:t>yapılır,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2000" dirty="0">
                <a:latin typeface="+mn-lt"/>
                <a:cs typeface="+mn-cs"/>
              </a:rPr>
              <a:t>Bir kutuda </a:t>
            </a:r>
            <a:r>
              <a:rPr lang="tr-TR" sz="2000" b="1" dirty="0">
                <a:solidFill>
                  <a:srgbClr val="00B0F0"/>
                </a:solidFill>
                <a:latin typeface="+mn-lt"/>
                <a:cs typeface="+mn-cs"/>
              </a:rPr>
              <a:t>6  insülin </a:t>
            </a:r>
            <a:r>
              <a:rPr lang="tr-TR" sz="2000" dirty="0">
                <a:latin typeface="+mn-lt"/>
                <a:cs typeface="+mn-cs"/>
              </a:rPr>
              <a:t>kalemi bulunmaktadır.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tr-TR" sz="2000" dirty="0">
              <a:latin typeface="+mn-lt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2000" dirty="0">
                <a:latin typeface="+mn-lt"/>
                <a:cs typeface="+mn-cs"/>
              </a:rPr>
              <a:t>Etken maddesi </a:t>
            </a:r>
            <a:r>
              <a:rPr lang="tr-TR" sz="2000" b="1" dirty="0">
                <a:solidFill>
                  <a:srgbClr val="00B0F0"/>
                </a:solidFill>
                <a:latin typeface="+mn-lt"/>
                <a:cs typeface="+mn-cs"/>
              </a:rPr>
              <a:t>Glargine</a:t>
            </a:r>
            <a:r>
              <a:rPr lang="tr-TR" sz="2000" dirty="0">
                <a:latin typeface="+mn-lt"/>
                <a:cs typeface="+mn-cs"/>
              </a:rPr>
              <a:t> insülindir.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4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9695" t="45123" r="23483" b="32315"/>
          <a:stretch>
            <a:fillRect/>
          </a:stretch>
        </p:blipFill>
        <p:spPr bwMode="auto">
          <a:xfrm>
            <a:off x="5715008" y="4143380"/>
            <a:ext cx="285752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20</a:t>
            </a:fld>
            <a:endParaRPr lang="tr-TR" dirty="0"/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4" name="Oval 5"/>
          <p:cNvSpPr/>
          <p:nvPr/>
        </p:nvSpPr>
        <p:spPr>
          <a:xfrm>
            <a:off x="1928794" y="4143380"/>
            <a:ext cx="1785950" cy="642942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tbilgi Yer Tutucusu"/>
          <p:cNvSpPr>
            <a:spLocks noGrp="1"/>
          </p:cNvSpPr>
          <p:nvPr>
            <p:ph type="ftr" sz="quarter" idx="11"/>
          </p:nvPr>
        </p:nvSpPr>
        <p:spPr>
          <a:xfrm>
            <a:off x="714348" y="6643710"/>
            <a:ext cx="7358114" cy="77765"/>
          </a:xfrm>
        </p:spPr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İNSÜLİN DEGLUDEC-TRESİBA-1</a:t>
            </a: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428596" y="1142985"/>
            <a:ext cx="7858180" cy="514353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İnsülin </a:t>
            </a:r>
            <a:r>
              <a:rPr kumimoji="0" lang="tr-TR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Degludec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bazal insülin </a:t>
            </a:r>
            <a:r>
              <a:rPr kumimoji="0" lang="tr-TR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analoğudur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Yetişkinlerde ve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yaş ve üstü diyabetli çocuklarda 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yüksek kan şekeri kontrolü için kullanılan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ultra  uzun etkili 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bir insülindir.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DKA tedavisi 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için uygun değildir.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 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uygulanmalıdır, IV ya da IM kullanım için uygun değildir.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Tresiba</a:t>
            </a: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2 konsantrasyonda mevcuttur: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 ünite / mL ve 100 ünite / mL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Tresiba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ultra uzun etkili insülindir ve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vücutta 42 saatte etki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göstermektedir.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Oda sıcaklığında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hafta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muhafaza edilebilmektedir.</a:t>
            </a: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4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6008" t="34093" r="27271" b="45388"/>
          <a:stretch>
            <a:fillRect/>
          </a:stretch>
        </p:blipFill>
        <p:spPr bwMode="auto">
          <a:xfrm>
            <a:off x="5286380" y="2428868"/>
            <a:ext cx="264320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21</a:t>
            </a:fld>
            <a:endParaRPr lang="tr-TR" dirty="0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1" name="Oval 5"/>
          <p:cNvSpPr/>
          <p:nvPr/>
        </p:nvSpPr>
        <p:spPr>
          <a:xfrm>
            <a:off x="2071670" y="5643578"/>
            <a:ext cx="928694" cy="42862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  <p:sp>
        <p:nvSpPr>
          <p:cNvPr id="12" name="Oval 5"/>
          <p:cNvSpPr/>
          <p:nvPr/>
        </p:nvSpPr>
        <p:spPr>
          <a:xfrm>
            <a:off x="4357686" y="4643446"/>
            <a:ext cx="1857388" cy="9286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  <p:sp>
        <p:nvSpPr>
          <p:cNvPr id="13" name="Oval 5"/>
          <p:cNvSpPr/>
          <p:nvPr/>
        </p:nvSpPr>
        <p:spPr>
          <a:xfrm>
            <a:off x="1928794" y="1714488"/>
            <a:ext cx="3071834" cy="5715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İNSÜLİN DEGLUDEC-TRESİBA-2</a:t>
            </a: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457200" y="1600200"/>
            <a:ext cx="8507288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Yetişkinlerin  </a:t>
            </a:r>
            <a:r>
              <a:rPr kumimoji="0" lang="tr-T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Tresiba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 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dozunu unutması yada geciktirmesi 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durumunda;  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En kısa sürede dozu alınır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ardından düzenli dozaj programına devam edilir,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Dozlar arasında en az 8 saat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olduğundan emin olunmalıdır.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Çocukların  </a:t>
            </a:r>
            <a:r>
              <a:rPr kumimoji="0" lang="tr-T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Tresiba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 dozunu unutması ya da geciktirmesi durumunda: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Kan şekeri seviyelerinin bir sonraki </a:t>
            </a:r>
            <a:r>
              <a:rPr kumimoji="0" lang="tr-T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Tresiba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dozuna kadar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daha sık takip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edilmesi önerilir,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Her gün 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 üniteden daha az </a:t>
            </a:r>
            <a:r>
              <a:rPr kumimoji="0" lang="tr-T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Tresiba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 ihtiyacı olan çocuklar için, </a:t>
            </a:r>
            <a:r>
              <a:rPr kumimoji="0" lang="tr-T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Tresiba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tr-TR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®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U-100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ünite / mL  tercih edilmelidir.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6008" t="34093" r="27271" b="45388"/>
          <a:stretch>
            <a:fillRect/>
          </a:stretch>
        </p:blipFill>
        <p:spPr bwMode="auto">
          <a:xfrm>
            <a:off x="6000760" y="5357826"/>
            <a:ext cx="264320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0" y="1196752"/>
            <a:ext cx="8710233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İNSÜLİN DEGLUDEC-ASPART</a:t>
            </a:r>
            <a:br>
              <a:rPr kumimoji="0" lang="tr-TR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RYZODEG 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Ryzodeg iki farklı insülin </a:t>
            </a:r>
            <a:r>
              <a:rPr kumimoji="0" lang="tr-T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analoğunun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çözünebilir </a:t>
            </a:r>
            <a:r>
              <a:rPr kumimoji="0" lang="tr-T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tr-T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formülasyonudur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 70 </a:t>
            </a:r>
            <a:r>
              <a:rPr kumimoji="0" lang="tr-T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degludek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insülin 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%30 </a:t>
            </a:r>
            <a:r>
              <a:rPr kumimoji="0" lang="tr-T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aspart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insülin içerir.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Degludek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insülin 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bazal insülini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karşılarken, 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insülin </a:t>
            </a:r>
            <a:r>
              <a:rPr kumimoji="0" lang="tr-T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aspart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öğün insülinini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karşılar.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uygulanır, IV kullanım için uygun değildir.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İnsülin pompası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ile kullanılamaz.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Gebelikte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kullanılamaz.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yaş ve üstü kullanım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için uygundur.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4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7" t="37649" r="21210" b="10245"/>
          <a:stretch/>
        </p:blipFill>
        <p:spPr bwMode="auto">
          <a:xfrm>
            <a:off x="7143768" y="3857628"/>
            <a:ext cx="1748712" cy="28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50A7FFA1-0F1F-4D06-3315-24A3D1F1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554331E-8AB5-282F-194B-A1FDDC3B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24</a:t>
            </a:fld>
            <a:endParaRPr lang="tr-TR" dirty="0"/>
          </a:p>
        </p:txBody>
      </p:sp>
      <p:sp>
        <p:nvSpPr>
          <p:cNvPr id="4" name="1 Altbilgi Yer Tutucusu">
            <a:extLst>
              <a:ext uri="{FF2B5EF4-FFF2-40B4-BE49-F238E27FC236}">
                <a16:creationId xmlns:a16="http://schemas.microsoft.com/office/drawing/2014/main" id="{387D5E0A-33A2-998F-09FE-68E28D591C4A}"/>
              </a:ext>
            </a:extLst>
          </p:cNvPr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nb-NO"/>
              <a:t>Bartın Üniversitesi Sağlık Bilimleri Fakültesi-22 Nisan 2021</a:t>
            </a:r>
            <a:endParaRPr lang="tr-TR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6DCE79A-2DB3-1109-70C1-8D3A5CC9E337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4000" cy="1417638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eg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ludec’in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hızlı etkili insülin ile k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o-form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u,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solüsyondaki stabil dihekzamerler sayesinde mümkün olmaktadır..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ayt Numarası Yer Tutucusu 4">
            <a:extLst>
              <a:ext uri="{FF2B5EF4-FFF2-40B4-BE49-F238E27FC236}">
                <a16:creationId xmlns:a16="http://schemas.microsoft.com/office/drawing/2014/main" id="{FD8F5427-3C64-2DA9-830F-3B88945BA58D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FD1A7-BC2F-4826-9D7E-C66DA0194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F6FF07D-005F-CDEF-DAC3-59D684B2E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34602" r="20331" b="22277"/>
          <a:stretch/>
        </p:blipFill>
        <p:spPr bwMode="auto">
          <a:xfrm>
            <a:off x="152400" y="1637184"/>
            <a:ext cx="9143999" cy="53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Slayt Numarası Yer Tutucusu">
            <a:extLst>
              <a:ext uri="{FF2B5EF4-FFF2-40B4-BE49-F238E27FC236}">
                <a16:creationId xmlns:a16="http://schemas.microsoft.com/office/drawing/2014/main" id="{47F21203-1621-958D-4148-C4464745AEA3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84473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/>
          <a:lstStyle/>
          <a:p>
            <a:r>
              <a:rPr lang="tr-TR" b="1" dirty="0">
                <a:solidFill>
                  <a:srgbClr val="002060"/>
                </a:solidFill>
              </a:rPr>
              <a:t>ETKİ SÜRESİ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28146" r="25417" b="26430"/>
          <a:stretch/>
        </p:blipFill>
        <p:spPr bwMode="auto">
          <a:xfrm>
            <a:off x="224939" y="2132856"/>
            <a:ext cx="8946232" cy="181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27171" y="4369598"/>
            <a:ext cx="9144000" cy="17236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tr-TR" sz="2400" dirty="0">
              <a:latin typeface="+mn-lt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tr-TR" sz="2400" dirty="0" err="1">
                <a:latin typeface="+mn-lt"/>
              </a:rPr>
              <a:t>Aspart</a:t>
            </a:r>
            <a:r>
              <a:rPr lang="tr-TR" sz="2400" dirty="0">
                <a:latin typeface="+mn-lt"/>
              </a:rPr>
              <a:t>  insülinin </a:t>
            </a:r>
            <a:r>
              <a:rPr lang="tr-TR" sz="2400" b="1" dirty="0">
                <a:solidFill>
                  <a:srgbClr val="00B0F0"/>
                </a:solidFill>
                <a:latin typeface="+mn-lt"/>
              </a:rPr>
              <a:t>etki süresi 3-5 saat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tr-TR" sz="2400" dirty="0" err="1">
                <a:latin typeface="+mn-lt"/>
              </a:rPr>
              <a:t>Degludec</a:t>
            </a:r>
            <a:r>
              <a:rPr lang="tr-TR" sz="2400" dirty="0">
                <a:latin typeface="+mn-lt"/>
              </a:rPr>
              <a:t>  insülinin etki süresi </a:t>
            </a:r>
            <a:r>
              <a:rPr lang="tr-TR" sz="2400" b="1" dirty="0">
                <a:solidFill>
                  <a:srgbClr val="00B0F0"/>
                </a:solidFill>
                <a:latin typeface="+mn-lt"/>
              </a:rPr>
              <a:t>42 saat</a:t>
            </a:r>
          </a:p>
          <a:p>
            <a:pPr marL="0" lvl="1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400" dirty="0">
                <a:latin typeface="+mn-lt"/>
              </a:rPr>
              <a:t>Yarılanma ömrü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~</a:t>
            </a:r>
            <a:r>
              <a:rPr lang="en-US" sz="2400" b="1" dirty="0">
                <a:solidFill>
                  <a:srgbClr val="00B0F0"/>
                </a:solidFill>
                <a:latin typeface="+mn-lt"/>
              </a:rPr>
              <a:t>25 </a:t>
            </a:r>
            <a:r>
              <a:rPr lang="tr-TR" sz="2400" b="1" dirty="0">
                <a:solidFill>
                  <a:srgbClr val="00B0F0"/>
                </a:solidFill>
                <a:latin typeface="+mn-lt"/>
              </a:rPr>
              <a:t>saattir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tr-TR" sz="2800" dirty="0">
              <a:latin typeface="+mn-lt"/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03065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 ZAMANI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Günde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bir ya da iki kez </a:t>
            </a:r>
            <a:r>
              <a:rPr lang="tr-TR" sz="2000" dirty="0">
                <a:latin typeface="Arial Narrow" panose="020B0606020202030204" pitchFamily="34" charset="0"/>
              </a:rPr>
              <a:t>ana öğünlerle birlikte, yemekten hemen önce ya da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5-15 dakika önce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</a:rPr>
              <a:t>uygulanır.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Bireyin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en çok yemek yediği </a:t>
            </a:r>
            <a:r>
              <a:rPr lang="tr-TR" sz="2000" dirty="0">
                <a:latin typeface="Arial Narrow" panose="020B0606020202030204" pitchFamily="34" charset="0"/>
              </a:rPr>
              <a:t>öğünde uygulanabilir.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Berrak</a:t>
            </a:r>
            <a:r>
              <a:rPr lang="tr-TR" sz="2000" dirty="0">
                <a:latin typeface="Arial Narrow" panose="020B0606020202030204" pitchFamily="34" charset="0"/>
              </a:rPr>
              <a:t> görünümlüdür,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Bir kalem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300 ünite insülin </a:t>
            </a:r>
            <a:r>
              <a:rPr lang="tr-TR" sz="2000" dirty="0">
                <a:latin typeface="Arial Narrow" panose="020B0606020202030204" pitchFamily="34" charset="0"/>
              </a:rPr>
              <a:t>içerir,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Tek seferde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80 ünite </a:t>
            </a:r>
            <a:r>
              <a:rPr lang="tr-TR" sz="2000" dirty="0">
                <a:latin typeface="Arial Narrow" panose="020B0606020202030204" pitchFamily="34" charset="0"/>
              </a:rPr>
              <a:t>insülin verebilir,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Kalemin doz ayarlama kısmı 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dışa doğru uzamaz</a:t>
            </a:r>
            <a:r>
              <a:rPr lang="tr-TR" sz="2000" dirty="0">
                <a:latin typeface="Arial Narrow" panose="020B060602020203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Azaltılmış enjeksiyon gücü </a:t>
            </a:r>
            <a:r>
              <a:rPr lang="tr-TR" sz="2000" dirty="0">
                <a:solidFill>
                  <a:srgbClr val="00B0F0"/>
                </a:solidFill>
                <a:latin typeface="Arial Narrow" panose="020B0606020202030204" pitchFamily="34" charset="0"/>
              </a:rPr>
              <a:t>(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kolay enjeksiyon</a:t>
            </a:r>
            <a:r>
              <a:rPr lang="tr-TR" sz="2000" dirty="0">
                <a:solidFill>
                  <a:srgbClr val="00B0F0"/>
                </a:solidFill>
                <a:latin typeface="Arial Narrow" panose="020B0606020202030204" pitchFamily="34" charset="0"/>
              </a:rPr>
              <a:t>).</a:t>
            </a:r>
          </a:p>
          <a:p>
            <a:pPr algn="ctr">
              <a:lnSpc>
                <a:spcPct val="150000"/>
              </a:lnSpc>
            </a:pPr>
            <a:endParaRPr lang="tr-TR" sz="2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2800" dirty="0"/>
          </a:p>
          <a:p>
            <a:pPr algn="just">
              <a:lnSpc>
                <a:spcPct val="150000"/>
              </a:lnSpc>
            </a:pPr>
            <a:endParaRPr lang="tr-TR" sz="2800" dirty="0"/>
          </a:p>
          <a:p>
            <a:pPr algn="just">
              <a:lnSpc>
                <a:spcPct val="150000"/>
              </a:lnSpc>
            </a:pPr>
            <a:endParaRPr lang="tr-TR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7" t="27801" r="20687" b="20545"/>
          <a:stretch/>
        </p:blipFill>
        <p:spPr bwMode="auto">
          <a:xfrm>
            <a:off x="7092280" y="2204864"/>
            <a:ext cx="1901595" cy="385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1" y="1196752"/>
            <a:ext cx="8710234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272796584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27</a:t>
            </a:fld>
            <a:endParaRPr lang="tr-TR" dirty="0"/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C84F9FC3-2D3B-F952-6544-F7B2BBA3DAE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9199"/>
            <a:ext cx="8892480" cy="3385271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F28FF03B-925F-1D00-8F80-E3B18B8C91AE}"/>
              </a:ext>
            </a:extLst>
          </p:cNvPr>
          <p:cNvSpPr txBox="1"/>
          <p:nvPr/>
        </p:nvSpPr>
        <p:spPr>
          <a:xfrm>
            <a:off x="1405449" y="3301642"/>
            <a:ext cx="3571089" cy="7913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3104" defTabSz="554492">
              <a:spcBef>
                <a:spcPts val="58"/>
              </a:spcBef>
            </a:pPr>
            <a:r>
              <a:rPr sz="5094" b="1" kern="0" spc="-52" dirty="0">
                <a:solidFill>
                  <a:srgbClr val="FFFFFF"/>
                </a:solidFill>
                <a:latin typeface="Apis For Office"/>
                <a:cs typeface="Apis For Office"/>
              </a:rPr>
              <a:t>NovoPen</a:t>
            </a:r>
            <a:r>
              <a:rPr sz="2911" b="1" kern="0" spc="-77" baseline="74652" dirty="0">
                <a:solidFill>
                  <a:srgbClr val="FFFFFF"/>
                </a:solidFill>
                <a:latin typeface="Apis For Office"/>
                <a:cs typeface="Apis For Office"/>
              </a:rPr>
              <a:t>®</a:t>
            </a:r>
            <a:r>
              <a:rPr sz="2911" b="1" kern="0" spc="-73" baseline="74652" dirty="0">
                <a:solidFill>
                  <a:srgbClr val="FFFFFF"/>
                </a:solidFill>
                <a:latin typeface="Apis For Office"/>
                <a:cs typeface="Apis For Office"/>
              </a:rPr>
              <a:t> </a:t>
            </a:r>
            <a:r>
              <a:rPr sz="5094" b="1" kern="0" spc="-30" dirty="0">
                <a:solidFill>
                  <a:srgbClr val="FFFFFF"/>
                </a:solidFill>
                <a:latin typeface="Apis For Office"/>
                <a:cs typeface="Apis For Office"/>
              </a:rPr>
              <a:t>6</a:t>
            </a:r>
            <a:endParaRPr sz="5094" kern="0" dirty="0">
              <a:solidFill>
                <a:sysClr val="windowText" lastClr="000000"/>
              </a:solidFill>
              <a:latin typeface="Apis For Office"/>
              <a:cs typeface="Apis For Office"/>
            </a:endParaRPr>
          </a:p>
        </p:txBody>
      </p:sp>
      <p:grpSp>
        <p:nvGrpSpPr>
          <p:cNvPr id="9" name="object 11">
            <a:extLst>
              <a:ext uri="{FF2B5EF4-FFF2-40B4-BE49-F238E27FC236}">
                <a16:creationId xmlns:a16="http://schemas.microsoft.com/office/drawing/2014/main" id="{A2167BEC-0295-796C-6EE7-030EE6EAA837}"/>
              </a:ext>
            </a:extLst>
          </p:cNvPr>
          <p:cNvGrpSpPr/>
          <p:nvPr/>
        </p:nvGrpSpPr>
        <p:grpSpPr>
          <a:xfrm>
            <a:off x="448016" y="2509109"/>
            <a:ext cx="9020528" cy="3025067"/>
            <a:chOff x="738107" y="4088817"/>
            <a:chExt cx="18336895" cy="4988560"/>
          </a:xfrm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78E67D0B-74D0-CBA3-B033-7A87D26A14F6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107" y="5428412"/>
              <a:ext cx="186622" cy="186633"/>
            </a:xfrm>
            <a:prstGeom prst="rect">
              <a:avLst/>
            </a:prstGeom>
          </p:spPr>
        </p:pic>
        <p:pic>
          <p:nvPicPr>
            <p:cNvPr id="11" name="object 13">
              <a:extLst>
                <a:ext uri="{FF2B5EF4-FFF2-40B4-BE49-F238E27FC236}">
                  <a16:creationId xmlns:a16="http://schemas.microsoft.com/office/drawing/2014/main" id="{6178DBE1-0CDD-1A73-8AAD-2C26D7FE453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876" y="5428412"/>
              <a:ext cx="186622" cy="186633"/>
            </a:xfrm>
            <a:prstGeom prst="rect">
              <a:avLst/>
            </a:prstGeom>
          </p:spPr>
        </p:pic>
        <p:pic>
          <p:nvPicPr>
            <p:cNvPr id="12" name="object 14">
              <a:extLst>
                <a:ext uri="{FF2B5EF4-FFF2-40B4-BE49-F238E27FC236}">
                  <a16:creationId xmlns:a16="http://schemas.microsoft.com/office/drawing/2014/main" id="{3FA47E8D-3121-AA5A-FB95-F56705964B6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645" y="5428412"/>
              <a:ext cx="186622" cy="186633"/>
            </a:xfrm>
            <a:prstGeom prst="rect">
              <a:avLst/>
            </a:prstGeom>
          </p:spPr>
        </p:pic>
        <p:pic>
          <p:nvPicPr>
            <p:cNvPr id="13" name="object 15">
              <a:extLst>
                <a:ext uri="{FF2B5EF4-FFF2-40B4-BE49-F238E27FC236}">
                  <a16:creationId xmlns:a16="http://schemas.microsoft.com/office/drawing/2014/main" id="{8EC2689A-E042-4062-CB5C-73C8AE14315B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111" y="5428412"/>
              <a:ext cx="186622" cy="186633"/>
            </a:xfrm>
            <a:prstGeom prst="rect">
              <a:avLst/>
            </a:prstGeom>
          </p:spPr>
        </p:pic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5B83324C-2244-B131-D869-6B371A62E142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107" y="6001547"/>
              <a:ext cx="186622" cy="186622"/>
            </a:xfrm>
            <a:prstGeom prst="rect">
              <a:avLst/>
            </a:prstGeom>
          </p:spPr>
        </p:pic>
        <p:pic>
          <p:nvPicPr>
            <p:cNvPr id="15" name="object 17">
              <a:extLst>
                <a:ext uri="{FF2B5EF4-FFF2-40B4-BE49-F238E27FC236}">
                  <a16:creationId xmlns:a16="http://schemas.microsoft.com/office/drawing/2014/main" id="{0CBF22B1-B2AD-E493-5440-FC3228386F5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876" y="6001547"/>
              <a:ext cx="186622" cy="186622"/>
            </a:xfrm>
            <a:prstGeom prst="rect">
              <a:avLst/>
            </a:prstGeom>
          </p:spPr>
        </p:pic>
        <p:pic>
          <p:nvPicPr>
            <p:cNvPr id="16" name="object 18">
              <a:extLst>
                <a:ext uri="{FF2B5EF4-FFF2-40B4-BE49-F238E27FC236}">
                  <a16:creationId xmlns:a16="http://schemas.microsoft.com/office/drawing/2014/main" id="{8C3909C8-CBFA-6AD0-6FF5-8CA9C1951242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645" y="6001547"/>
              <a:ext cx="186622" cy="186622"/>
            </a:xfrm>
            <a:prstGeom prst="rect">
              <a:avLst/>
            </a:prstGeom>
          </p:spPr>
        </p:pic>
        <p:pic>
          <p:nvPicPr>
            <p:cNvPr id="17" name="object 19">
              <a:extLst>
                <a:ext uri="{FF2B5EF4-FFF2-40B4-BE49-F238E27FC236}">
                  <a16:creationId xmlns:a16="http://schemas.microsoft.com/office/drawing/2014/main" id="{0D873C63-18D2-CC16-9057-23440941E3B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111" y="6001547"/>
              <a:ext cx="186622" cy="186622"/>
            </a:xfrm>
            <a:prstGeom prst="rect">
              <a:avLst/>
            </a:prstGeom>
          </p:spPr>
        </p:pic>
        <p:pic>
          <p:nvPicPr>
            <p:cNvPr id="18" name="object 20">
              <a:extLst>
                <a:ext uri="{FF2B5EF4-FFF2-40B4-BE49-F238E27FC236}">
                  <a16:creationId xmlns:a16="http://schemas.microsoft.com/office/drawing/2014/main" id="{7E348D40-E2BE-5DD1-B853-2FC769776DD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107" y="6598066"/>
              <a:ext cx="186622" cy="186622"/>
            </a:xfrm>
            <a:prstGeom prst="rect">
              <a:avLst/>
            </a:prstGeom>
          </p:spPr>
        </p:pic>
        <p:pic>
          <p:nvPicPr>
            <p:cNvPr id="19" name="object 21">
              <a:extLst>
                <a:ext uri="{FF2B5EF4-FFF2-40B4-BE49-F238E27FC236}">
                  <a16:creationId xmlns:a16="http://schemas.microsoft.com/office/drawing/2014/main" id="{096519F1-4410-4C67-6129-1C6B9651E469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876" y="6598066"/>
              <a:ext cx="186622" cy="186622"/>
            </a:xfrm>
            <a:prstGeom prst="rect">
              <a:avLst/>
            </a:prstGeom>
          </p:spPr>
        </p:pic>
        <p:pic>
          <p:nvPicPr>
            <p:cNvPr id="20" name="object 22">
              <a:extLst>
                <a:ext uri="{FF2B5EF4-FFF2-40B4-BE49-F238E27FC236}">
                  <a16:creationId xmlns:a16="http://schemas.microsoft.com/office/drawing/2014/main" id="{12068D3D-F269-CD5E-124F-33E92EB4D7B1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645" y="6598066"/>
              <a:ext cx="186622" cy="186622"/>
            </a:xfrm>
            <a:prstGeom prst="rect">
              <a:avLst/>
            </a:prstGeom>
          </p:spPr>
        </p:pic>
        <p:pic>
          <p:nvPicPr>
            <p:cNvPr id="21" name="object 23">
              <a:extLst>
                <a:ext uri="{FF2B5EF4-FFF2-40B4-BE49-F238E27FC236}">
                  <a16:creationId xmlns:a16="http://schemas.microsoft.com/office/drawing/2014/main" id="{26126BEE-056E-9FC3-31E8-A37747F9D119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111" y="6598066"/>
              <a:ext cx="186622" cy="186622"/>
            </a:xfrm>
            <a:prstGeom prst="rect">
              <a:avLst/>
            </a:prstGeom>
          </p:spPr>
        </p:pic>
        <p:pic>
          <p:nvPicPr>
            <p:cNvPr id="22" name="object 24">
              <a:extLst>
                <a:ext uri="{FF2B5EF4-FFF2-40B4-BE49-F238E27FC236}">
                  <a16:creationId xmlns:a16="http://schemas.microsoft.com/office/drawing/2014/main" id="{82FE8147-9A79-8AB4-F0D2-5A89FC7A0D52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6180" y="5131571"/>
              <a:ext cx="10026919" cy="3945429"/>
            </a:xfrm>
            <a:prstGeom prst="rect">
              <a:avLst/>
            </a:prstGeom>
          </p:spPr>
        </p:pic>
        <p:pic>
          <p:nvPicPr>
            <p:cNvPr id="23" name="object 25">
              <a:extLst>
                <a:ext uri="{FF2B5EF4-FFF2-40B4-BE49-F238E27FC236}">
                  <a16:creationId xmlns:a16="http://schemas.microsoft.com/office/drawing/2014/main" id="{36146CBB-CDD2-46ED-9AD0-A1351A966B3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7837" y="4088817"/>
              <a:ext cx="10606743" cy="46773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28</a:t>
            </a:fld>
            <a:endParaRPr lang="tr-TR" dirty="0"/>
          </a:p>
        </p:txBody>
      </p:sp>
      <p:grpSp>
        <p:nvGrpSpPr>
          <p:cNvPr id="4" name="object 2"/>
          <p:cNvGrpSpPr/>
          <p:nvPr/>
        </p:nvGrpSpPr>
        <p:grpSpPr>
          <a:xfrm>
            <a:off x="0" y="385"/>
            <a:ext cx="10919012" cy="6857615"/>
            <a:chOff x="0" y="0"/>
            <a:chExt cx="20104100" cy="11308715"/>
          </a:xfrm>
        </p:grpSpPr>
        <p:pic>
          <p:nvPicPr>
            <p:cNvPr id="5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80994" cy="11308556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43494" cy="11308556"/>
            </a:xfrm>
            <a:prstGeom prst="rect">
              <a:avLst/>
            </a:prstGeom>
          </p:spPr>
        </p:pic>
        <p:sp>
          <p:nvSpPr>
            <p:cNvPr id="7" name="object 5"/>
            <p:cNvSpPr/>
            <p:nvPr/>
          </p:nvSpPr>
          <p:spPr>
            <a:xfrm>
              <a:off x="259613" y="8675084"/>
              <a:ext cx="1624330" cy="1137920"/>
            </a:xfrm>
            <a:custGeom>
              <a:avLst/>
              <a:gdLst/>
              <a:ahLst/>
              <a:cxnLst/>
              <a:rect l="l" t="t" r="r" b="b"/>
              <a:pathLst>
                <a:path w="1624330" h="1137920">
                  <a:moveTo>
                    <a:pt x="156921" y="1044194"/>
                  </a:moveTo>
                  <a:lnTo>
                    <a:pt x="154901" y="1042174"/>
                  </a:lnTo>
                  <a:lnTo>
                    <a:pt x="95567" y="1042174"/>
                  </a:lnTo>
                  <a:lnTo>
                    <a:pt x="95567" y="983081"/>
                  </a:lnTo>
                  <a:lnTo>
                    <a:pt x="93548" y="981049"/>
                  </a:lnTo>
                  <a:lnTo>
                    <a:pt x="63360" y="981049"/>
                  </a:lnTo>
                  <a:lnTo>
                    <a:pt x="61341" y="983081"/>
                  </a:lnTo>
                  <a:lnTo>
                    <a:pt x="61341" y="1042174"/>
                  </a:lnTo>
                  <a:lnTo>
                    <a:pt x="2019" y="1042174"/>
                  </a:lnTo>
                  <a:lnTo>
                    <a:pt x="0" y="1044194"/>
                  </a:lnTo>
                  <a:lnTo>
                    <a:pt x="0" y="1071753"/>
                  </a:lnTo>
                  <a:lnTo>
                    <a:pt x="0" y="1074254"/>
                  </a:lnTo>
                  <a:lnTo>
                    <a:pt x="2019" y="1076286"/>
                  </a:lnTo>
                  <a:lnTo>
                    <a:pt x="61341" y="1076286"/>
                  </a:lnTo>
                  <a:lnTo>
                    <a:pt x="61341" y="1135380"/>
                  </a:lnTo>
                  <a:lnTo>
                    <a:pt x="63360" y="1137399"/>
                  </a:lnTo>
                  <a:lnTo>
                    <a:pt x="91046" y="1137399"/>
                  </a:lnTo>
                  <a:lnTo>
                    <a:pt x="93548" y="1137399"/>
                  </a:lnTo>
                  <a:lnTo>
                    <a:pt x="95567" y="1135380"/>
                  </a:lnTo>
                  <a:lnTo>
                    <a:pt x="95567" y="1076286"/>
                  </a:lnTo>
                  <a:lnTo>
                    <a:pt x="154901" y="1076286"/>
                  </a:lnTo>
                  <a:lnTo>
                    <a:pt x="156921" y="1074254"/>
                  </a:lnTo>
                  <a:lnTo>
                    <a:pt x="156921" y="1044194"/>
                  </a:lnTo>
                  <a:close/>
                </a:path>
                <a:path w="1624330" h="1137920">
                  <a:moveTo>
                    <a:pt x="156921" y="546862"/>
                  </a:moveTo>
                  <a:lnTo>
                    <a:pt x="154901" y="544830"/>
                  </a:lnTo>
                  <a:lnTo>
                    <a:pt x="95567" y="544830"/>
                  </a:lnTo>
                  <a:lnTo>
                    <a:pt x="95567" y="485749"/>
                  </a:lnTo>
                  <a:lnTo>
                    <a:pt x="93548" y="483717"/>
                  </a:lnTo>
                  <a:lnTo>
                    <a:pt x="63360" y="483717"/>
                  </a:lnTo>
                  <a:lnTo>
                    <a:pt x="61341" y="485749"/>
                  </a:lnTo>
                  <a:lnTo>
                    <a:pt x="61341" y="544830"/>
                  </a:lnTo>
                  <a:lnTo>
                    <a:pt x="2019" y="544830"/>
                  </a:lnTo>
                  <a:lnTo>
                    <a:pt x="0" y="546862"/>
                  </a:lnTo>
                  <a:lnTo>
                    <a:pt x="0" y="574421"/>
                  </a:lnTo>
                  <a:lnTo>
                    <a:pt x="0" y="576922"/>
                  </a:lnTo>
                  <a:lnTo>
                    <a:pt x="2019" y="578942"/>
                  </a:lnTo>
                  <a:lnTo>
                    <a:pt x="61341" y="578942"/>
                  </a:lnTo>
                  <a:lnTo>
                    <a:pt x="61341" y="638048"/>
                  </a:lnTo>
                  <a:lnTo>
                    <a:pt x="63360" y="640067"/>
                  </a:lnTo>
                  <a:lnTo>
                    <a:pt x="91046" y="640067"/>
                  </a:lnTo>
                  <a:lnTo>
                    <a:pt x="93548" y="640067"/>
                  </a:lnTo>
                  <a:lnTo>
                    <a:pt x="95567" y="638048"/>
                  </a:lnTo>
                  <a:lnTo>
                    <a:pt x="95567" y="578942"/>
                  </a:lnTo>
                  <a:lnTo>
                    <a:pt x="154901" y="578942"/>
                  </a:lnTo>
                  <a:lnTo>
                    <a:pt x="156921" y="576922"/>
                  </a:lnTo>
                  <a:lnTo>
                    <a:pt x="156921" y="546862"/>
                  </a:lnTo>
                  <a:close/>
                </a:path>
                <a:path w="1624330" h="1137920">
                  <a:moveTo>
                    <a:pt x="156921" y="63144"/>
                  </a:moveTo>
                  <a:lnTo>
                    <a:pt x="154901" y="61125"/>
                  </a:lnTo>
                  <a:lnTo>
                    <a:pt x="95567" y="61125"/>
                  </a:lnTo>
                  <a:lnTo>
                    <a:pt x="95567" y="2032"/>
                  </a:lnTo>
                  <a:lnTo>
                    <a:pt x="93548" y="0"/>
                  </a:lnTo>
                  <a:lnTo>
                    <a:pt x="63360" y="0"/>
                  </a:lnTo>
                  <a:lnTo>
                    <a:pt x="61341" y="2032"/>
                  </a:lnTo>
                  <a:lnTo>
                    <a:pt x="61341" y="61125"/>
                  </a:lnTo>
                  <a:lnTo>
                    <a:pt x="2019" y="61125"/>
                  </a:lnTo>
                  <a:lnTo>
                    <a:pt x="0" y="63144"/>
                  </a:lnTo>
                  <a:lnTo>
                    <a:pt x="0" y="90703"/>
                  </a:lnTo>
                  <a:lnTo>
                    <a:pt x="0" y="93205"/>
                  </a:lnTo>
                  <a:lnTo>
                    <a:pt x="2019" y="95224"/>
                  </a:lnTo>
                  <a:lnTo>
                    <a:pt x="61341" y="95224"/>
                  </a:lnTo>
                  <a:lnTo>
                    <a:pt x="61341" y="154330"/>
                  </a:lnTo>
                  <a:lnTo>
                    <a:pt x="63360" y="156349"/>
                  </a:lnTo>
                  <a:lnTo>
                    <a:pt x="91046" y="156349"/>
                  </a:lnTo>
                  <a:lnTo>
                    <a:pt x="93548" y="156349"/>
                  </a:lnTo>
                  <a:lnTo>
                    <a:pt x="95567" y="154330"/>
                  </a:lnTo>
                  <a:lnTo>
                    <a:pt x="95567" y="95224"/>
                  </a:lnTo>
                  <a:lnTo>
                    <a:pt x="154901" y="95224"/>
                  </a:lnTo>
                  <a:lnTo>
                    <a:pt x="156921" y="93205"/>
                  </a:lnTo>
                  <a:lnTo>
                    <a:pt x="156921" y="63144"/>
                  </a:lnTo>
                  <a:close/>
                </a:path>
                <a:path w="1624330" h="1137920">
                  <a:moveTo>
                    <a:pt x="523748" y="1044194"/>
                  </a:moveTo>
                  <a:lnTo>
                    <a:pt x="521728" y="1042174"/>
                  </a:lnTo>
                  <a:lnTo>
                    <a:pt x="462407" y="1042174"/>
                  </a:lnTo>
                  <a:lnTo>
                    <a:pt x="462407" y="983081"/>
                  </a:lnTo>
                  <a:lnTo>
                    <a:pt x="460387" y="981049"/>
                  </a:lnTo>
                  <a:lnTo>
                    <a:pt x="430199" y="981049"/>
                  </a:lnTo>
                  <a:lnTo>
                    <a:pt x="428180" y="983081"/>
                  </a:lnTo>
                  <a:lnTo>
                    <a:pt x="428180" y="1042174"/>
                  </a:lnTo>
                  <a:lnTo>
                    <a:pt x="368846" y="1042174"/>
                  </a:lnTo>
                  <a:lnTo>
                    <a:pt x="366826" y="1044194"/>
                  </a:lnTo>
                  <a:lnTo>
                    <a:pt x="366826" y="1071753"/>
                  </a:lnTo>
                  <a:lnTo>
                    <a:pt x="366826" y="1074254"/>
                  </a:lnTo>
                  <a:lnTo>
                    <a:pt x="368846" y="1076286"/>
                  </a:lnTo>
                  <a:lnTo>
                    <a:pt x="428180" y="1076286"/>
                  </a:lnTo>
                  <a:lnTo>
                    <a:pt x="428180" y="1135380"/>
                  </a:lnTo>
                  <a:lnTo>
                    <a:pt x="430199" y="1137399"/>
                  </a:lnTo>
                  <a:lnTo>
                    <a:pt x="457885" y="1137399"/>
                  </a:lnTo>
                  <a:lnTo>
                    <a:pt x="460387" y="1137399"/>
                  </a:lnTo>
                  <a:lnTo>
                    <a:pt x="462407" y="1135380"/>
                  </a:lnTo>
                  <a:lnTo>
                    <a:pt x="462407" y="1076286"/>
                  </a:lnTo>
                  <a:lnTo>
                    <a:pt x="521728" y="1076286"/>
                  </a:lnTo>
                  <a:lnTo>
                    <a:pt x="523748" y="1074254"/>
                  </a:lnTo>
                  <a:lnTo>
                    <a:pt x="523748" y="1044194"/>
                  </a:lnTo>
                  <a:close/>
                </a:path>
                <a:path w="1624330" h="1137920">
                  <a:moveTo>
                    <a:pt x="523748" y="546862"/>
                  </a:moveTo>
                  <a:lnTo>
                    <a:pt x="521728" y="544830"/>
                  </a:lnTo>
                  <a:lnTo>
                    <a:pt x="462407" y="544830"/>
                  </a:lnTo>
                  <a:lnTo>
                    <a:pt x="462407" y="485749"/>
                  </a:lnTo>
                  <a:lnTo>
                    <a:pt x="460387" y="483717"/>
                  </a:lnTo>
                  <a:lnTo>
                    <a:pt x="430199" y="483717"/>
                  </a:lnTo>
                  <a:lnTo>
                    <a:pt x="428180" y="485749"/>
                  </a:lnTo>
                  <a:lnTo>
                    <a:pt x="428180" y="544830"/>
                  </a:lnTo>
                  <a:lnTo>
                    <a:pt x="368846" y="544830"/>
                  </a:lnTo>
                  <a:lnTo>
                    <a:pt x="366826" y="546862"/>
                  </a:lnTo>
                  <a:lnTo>
                    <a:pt x="366826" y="574421"/>
                  </a:lnTo>
                  <a:lnTo>
                    <a:pt x="366826" y="576922"/>
                  </a:lnTo>
                  <a:lnTo>
                    <a:pt x="368846" y="578942"/>
                  </a:lnTo>
                  <a:lnTo>
                    <a:pt x="428180" y="578942"/>
                  </a:lnTo>
                  <a:lnTo>
                    <a:pt x="428180" y="638048"/>
                  </a:lnTo>
                  <a:lnTo>
                    <a:pt x="430199" y="640067"/>
                  </a:lnTo>
                  <a:lnTo>
                    <a:pt x="457885" y="640067"/>
                  </a:lnTo>
                  <a:lnTo>
                    <a:pt x="460387" y="640067"/>
                  </a:lnTo>
                  <a:lnTo>
                    <a:pt x="462407" y="638048"/>
                  </a:lnTo>
                  <a:lnTo>
                    <a:pt x="462407" y="578942"/>
                  </a:lnTo>
                  <a:lnTo>
                    <a:pt x="521728" y="578942"/>
                  </a:lnTo>
                  <a:lnTo>
                    <a:pt x="523748" y="576922"/>
                  </a:lnTo>
                  <a:lnTo>
                    <a:pt x="523748" y="546862"/>
                  </a:lnTo>
                  <a:close/>
                </a:path>
                <a:path w="1624330" h="1137920">
                  <a:moveTo>
                    <a:pt x="523748" y="63144"/>
                  </a:moveTo>
                  <a:lnTo>
                    <a:pt x="521728" y="61125"/>
                  </a:lnTo>
                  <a:lnTo>
                    <a:pt x="462407" y="61125"/>
                  </a:lnTo>
                  <a:lnTo>
                    <a:pt x="462407" y="2032"/>
                  </a:lnTo>
                  <a:lnTo>
                    <a:pt x="460387" y="0"/>
                  </a:lnTo>
                  <a:lnTo>
                    <a:pt x="430199" y="0"/>
                  </a:lnTo>
                  <a:lnTo>
                    <a:pt x="428180" y="2032"/>
                  </a:lnTo>
                  <a:lnTo>
                    <a:pt x="428180" y="61125"/>
                  </a:lnTo>
                  <a:lnTo>
                    <a:pt x="368846" y="61125"/>
                  </a:lnTo>
                  <a:lnTo>
                    <a:pt x="366826" y="63144"/>
                  </a:lnTo>
                  <a:lnTo>
                    <a:pt x="366826" y="90703"/>
                  </a:lnTo>
                  <a:lnTo>
                    <a:pt x="366826" y="93205"/>
                  </a:lnTo>
                  <a:lnTo>
                    <a:pt x="368846" y="95224"/>
                  </a:lnTo>
                  <a:lnTo>
                    <a:pt x="428180" y="95224"/>
                  </a:lnTo>
                  <a:lnTo>
                    <a:pt x="428180" y="154330"/>
                  </a:lnTo>
                  <a:lnTo>
                    <a:pt x="430199" y="156349"/>
                  </a:lnTo>
                  <a:lnTo>
                    <a:pt x="457885" y="156349"/>
                  </a:lnTo>
                  <a:lnTo>
                    <a:pt x="460387" y="156349"/>
                  </a:lnTo>
                  <a:lnTo>
                    <a:pt x="462407" y="154330"/>
                  </a:lnTo>
                  <a:lnTo>
                    <a:pt x="462407" y="95224"/>
                  </a:lnTo>
                  <a:lnTo>
                    <a:pt x="521728" y="95224"/>
                  </a:lnTo>
                  <a:lnTo>
                    <a:pt x="523748" y="93205"/>
                  </a:lnTo>
                  <a:lnTo>
                    <a:pt x="523748" y="63144"/>
                  </a:lnTo>
                  <a:close/>
                </a:path>
                <a:path w="1624330" h="1137920">
                  <a:moveTo>
                    <a:pt x="890587" y="1044194"/>
                  </a:moveTo>
                  <a:lnTo>
                    <a:pt x="888568" y="1042174"/>
                  </a:lnTo>
                  <a:lnTo>
                    <a:pt x="829233" y="1042174"/>
                  </a:lnTo>
                  <a:lnTo>
                    <a:pt x="829233" y="983081"/>
                  </a:lnTo>
                  <a:lnTo>
                    <a:pt x="827214" y="981049"/>
                  </a:lnTo>
                  <a:lnTo>
                    <a:pt x="797026" y="981049"/>
                  </a:lnTo>
                  <a:lnTo>
                    <a:pt x="795007" y="983081"/>
                  </a:lnTo>
                  <a:lnTo>
                    <a:pt x="795007" y="1042174"/>
                  </a:lnTo>
                  <a:lnTo>
                    <a:pt x="735685" y="1042174"/>
                  </a:lnTo>
                  <a:lnTo>
                    <a:pt x="733666" y="1044194"/>
                  </a:lnTo>
                  <a:lnTo>
                    <a:pt x="733666" y="1071753"/>
                  </a:lnTo>
                  <a:lnTo>
                    <a:pt x="733666" y="1074254"/>
                  </a:lnTo>
                  <a:lnTo>
                    <a:pt x="735685" y="1076286"/>
                  </a:lnTo>
                  <a:lnTo>
                    <a:pt x="795007" y="1076286"/>
                  </a:lnTo>
                  <a:lnTo>
                    <a:pt x="795007" y="1135380"/>
                  </a:lnTo>
                  <a:lnTo>
                    <a:pt x="797026" y="1137399"/>
                  </a:lnTo>
                  <a:lnTo>
                    <a:pt x="824712" y="1137399"/>
                  </a:lnTo>
                  <a:lnTo>
                    <a:pt x="827214" y="1137399"/>
                  </a:lnTo>
                  <a:lnTo>
                    <a:pt x="829233" y="1135380"/>
                  </a:lnTo>
                  <a:lnTo>
                    <a:pt x="829233" y="1076286"/>
                  </a:lnTo>
                  <a:lnTo>
                    <a:pt x="888568" y="1076286"/>
                  </a:lnTo>
                  <a:lnTo>
                    <a:pt x="890587" y="1074254"/>
                  </a:lnTo>
                  <a:lnTo>
                    <a:pt x="890587" y="1044194"/>
                  </a:lnTo>
                  <a:close/>
                </a:path>
                <a:path w="1624330" h="1137920">
                  <a:moveTo>
                    <a:pt x="890587" y="546862"/>
                  </a:moveTo>
                  <a:lnTo>
                    <a:pt x="888568" y="544830"/>
                  </a:lnTo>
                  <a:lnTo>
                    <a:pt x="829233" y="544830"/>
                  </a:lnTo>
                  <a:lnTo>
                    <a:pt x="829233" y="485749"/>
                  </a:lnTo>
                  <a:lnTo>
                    <a:pt x="827214" y="483717"/>
                  </a:lnTo>
                  <a:lnTo>
                    <a:pt x="797026" y="483717"/>
                  </a:lnTo>
                  <a:lnTo>
                    <a:pt x="795007" y="485749"/>
                  </a:lnTo>
                  <a:lnTo>
                    <a:pt x="795007" y="544830"/>
                  </a:lnTo>
                  <a:lnTo>
                    <a:pt x="735685" y="544830"/>
                  </a:lnTo>
                  <a:lnTo>
                    <a:pt x="733666" y="546862"/>
                  </a:lnTo>
                  <a:lnTo>
                    <a:pt x="733666" y="574421"/>
                  </a:lnTo>
                  <a:lnTo>
                    <a:pt x="733666" y="576922"/>
                  </a:lnTo>
                  <a:lnTo>
                    <a:pt x="735685" y="578942"/>
                  </a:lnTo>
                  <a:lnTo>
                    <a:pt x="795007" y="578942"/>
                  </a:lnTo>
                  <a:lnTo>
                    <a:pt x="795007" y="638048"/>
                  </a:lnTo>
                  <a:lnTo>
                    <a:pt x="797026" y="640067"/>
                  </a:lnTo>
                  <a:lnTo>
                    <a:pt x="824712" y="640067"/>
                  </a:lnTo>
                  <a:lnTo>
                    <a:pt x="827214" y="640067"/>
                  </a:lnTo>
                  <a:lnTo>
                    <a:pt x="829233" y="638048"/>
                  </a:lnTo>
                  <a:lnTo>
                    <a:pt x="829233" y="578942"/>
                  </a:lnTo>
                  <a:lnTo>
                    <a:pt x="888568" y="578942"/>
                  </a:lnTo>
                  <a:lnTo>
                    <a:pt x="890587" y="576922"/>
                  </a:lnTo>
                  <a:lnTo>
                    <a:pt x="890587" y="546862"/>
                  </a:lnTo>
                  <a:close/>
                </a:path>
                <a:path w="1624330" h="1137920">
                  <a:moveTo>
                    <a:pt x="890587" y="63144"/>
                  </a:moveTo>
                  <a:lnTo>
                    <a:pt x="888568" y="61125"/>
                  </a:lnTo>
                  <a:lnTo>
                    <a:pt x="829233" y="61125"/>
                  </a:lnTo>
                  <a:lnTo>
                    <a:pt x="829233" y="2032"/>
                  </a:lnTo>
                  <a:lnTo>
                    <a:pt x="827214" y="0"/>
                  </a:lnTo>
                  <a:lnTo>
                    <a:pt x="797026" y="0"/>
                  </a:lnTo>
                  <a:lnTo>
                    <a:pt x="795007" y="2032"/>
                  </a:lnTo>
                  <a:lnTo>
                    <a:pt x="795007" y="61125"/>
                  </a:lnTo>
                  <a:lnTo>
                    <a:pt x="735685" y="61125"/>
                  </a:lnTo>
                  <a:lnTo>
                    <a:pt x="733666" y="63144"/>
                  </a:lnTo>
                  <a:lnTo>
                    <a:pt x="733666" y="90703"/>
                  </a:lnTo>
                  <a:lnTo>
                    <a:pt x="733666" y="93205"/>
                  </a:lnTo>
                  <a:lnTo>
                    <a:pt x="735685" y="95224"/>
                  </a:lnTo>
                  <a:lnTo>
                    <a:pt x="795007" y="95224"/>
                  </a:lnTo>
                  <a:lnTo>
                    <a:pt x="795007" y="154330"/>
                  </a:lnTo>
                  <a:lnTo>
                    <a:pt x="797026" y="156349"/>
                  </a:lnTo>
                  <a:lnTo>
                    <a:pt x="824712" y="156349"/>
                  </a:lnTo>
                  <a:lnTo>
                    <a:pt x="827214" y="156349"/>
                  </a:lnTo>
                  <a:lnTo>
                    <a:pt x="829233" y="154330"/>
                  </a:lnTo>
                  <a:lnTo>
                    <a:pt x="829233" y="95224"/>
                  </a:lnTo>
                  <a:lnTo>
                    <a:pt x="888568" y="95224"/>
                  </a:lnTo>
                  <a:lnTo>
                    <a:pt x="890587" y="93205"/>
                  </a:lnTo>
                  <a:lnTo>
                    <a:pt x="890587" y="63144"/>
                  </a:lnTo>
                  <a:close/>
                </a:path>
                <a:path w="1624330" h="1137920">
                  <a:moveTo>
                    <a:pt x="1257427" y="1044194"/>
                  </a:moveTo>
                  <a:lnTo>
                    <a:pt x="1255395" y="1042174"/>
                  </a:lnTo>
                  <a:lnTo>
                    <a:pt x="1196073" y="1042174"/>
                  </a:lnTo>
                  <a:lnTo>
                    <a:pt x="1196073" y="983081"/>
                  </a:lnTo>
                  <a:lnTo>
                    <a:pt x="1194054" y="981049"/>
                  </a:lnTo>
                  <a:lnTo>
                    <a:pt x="1163866" y="981049"/>
                  </a:lnTo>
                  <a:lnTo>
                    <a:pt x="1161846" y="983081"/>
                  </a:lnTo>
                  <a:lnTo>
                    <a:pt x="1161846" y="1042174"/>
                  </a:lnTo>
                  <a:lnTo>
                    <a:pt x="1102512" y="1042174"/>
                  </a:lnTo>
                  <a:lnTo>
                    <a:pt x="1100493" y="1044194"/>
                  </a:lnTo>
                  <a:lnTo>
                    <a:pt x="1100493" y="1071753"/>
                  </a:lnTo>
                  <a:lnTo>
                    <a:pt x="1100493" y="1074254"/>
                  </a:lnTo>
                  <a:lnTo>
                    <a:pt x="1102512" y="1076286"/>
                  </a:lnTo>
                  <a:lnTo>
                    <a:pt x="1161846" y="1076286"/>
                  </a:lnTo>
                  <a:lnTo>
                    <a:pt x="1161846" y="1135380"/>
                  </a:lnTo>
                  <a:lnTo>
                    <a:pt x="1163866" y="1137399"/>
                  </a:lnTo>
                  <a:lnTo>
                    <a:pt x="1191552" y="1137399"/>
                  </a:lnTo>
                  <a:lnTo>
                    <a:pt x="1194054" y="1137399"/>
                  </a:lnTo>
                  <a:lnTo>
                    <a:pt x="1196073" y="1135380"/>
                  </a:lnTo>
                  <a:lnTo>
                    <a:pt x="1196073" y="1076286"/>
                  </a:lnTo>
                  <a:lnTo>
                    <a:pt x="1255395" y="1076286"/>
                  </a:lnTo>
                  <a:lnTo>
                    <a:pt x="1257427" y="1074254"/>
                  </a:lnTo>
                  <a:lnTo>
                    <a:pt x="1257427" y="1044194"/>
                  </a:lnTo>
                  <a:close/>
                </a:path>
                <a:path w="1624330" h="1137920">
                  <a:moveTo>
                    <a:pt x="1257427" y="546862"/>
                  </a:moveTo>
                  <a:lnTo>
                    <a:pt x="1255395" y="544830"/>
                  </a:lnTo>
                  <a:lnTo>
                    <a:pt x="1196073" y="544830"/>
                  </a:lnTo>
                  <a:lnTo>
                    <a:pt x="1196073" y="485749"/>
                  </a:lnTo>
                  <a:lnTo>
                    <a:pt x="1194054" y="483717"/>
                  </a:lnTo>
                  <a:lnTo>
                    <a:pt x="1163866" y="483717"/>
                  </a:lnTo>
                  <a:lnTo>
                    <a:pt x="1161846" y="485749"/>
                  </a:lnTo>
                  <a:lnTo>
                    <a:pt x="1161846" y="544830"/>
                  </a:lnTo>
                  <a:lnTo>
                    <a:pt x="1102512" y="544830"/>
                  </a:lnTo>
                  <a:lnTo>
                    <a:pt x="1100493" y="546862"/>
                  </a:lnTo>
                  <a:lnTo>
                    <a:pt x="1100493" y="574421"/>
                  </a:lnTo>
                  <a:lnTo>
                    <a:pt x="1100493" y="576922"/>
                  </a:lnTo>
                  <a:lnTo>
                    <a:pt x="1102512" y="578942"/>
                  </a:lnTo>
                  <a:lnTo>
                    <a:pt x="1161846" y="578942"/>
                  </a:lnTo>
                  <a:lnTo>
                    <a:pt x="1161846" y="638048"/>
                  </a:lnTo>
                  <a:lnTo>
                    <a:pt x="1163866" y="640067"/>
                  </a:lnTo>
                  <a:lnTo>
                    <a:pt x="1191552" y="640067"/>
                  </a:lnTo>
                  <a:lnTo>
                    <a:pt x="1194054" y="640067"/>
                  </a:lnTo>
                  <a:lnTo>
                    <a:pt x="1196073" y="638048"/>
                  </a:lnTo>
                  <a:lnTo>
                    <a:pt x="1196073" y="578942"/>
                  </a:lnTo>
                  <a:lnTo>
                    <a:pt x="1255395" y="578942"/>
                  </a:lnTo>
                  <a:lnTo>
                    <a:pt x="1257427" y="576922"/>
                  </a:lnTo>
                  <a:lnTo>
                    <a:pt x="1257427" y="546862"/>
                  </a:lnTo>
                  <a:close/>
                </a:path>
                <a:path w="1624330" h="1137920">
                  <a:moveTo>
                    <a:pt x="1257427" y="63144"/>
                  </a:moveTo>
                  <a:lnTo>
                    <a:pt x="1255395" y="61125"/>
                  </a:lnTo>
                  <a:lnTo>
                    <a:pt x="1196073" y="61125"/>
                  </a:lnTo>
                  <a:lnTo>
                    <a:pt x="1196073" y="2032"/>
                  </a:lnTo>
                  <a:lnTo>
                    <a:pt x="1194054" y="0"/>
                  </a:lnTo>
                  <a:lnTo>
                    <a:pt x="1163866" y="0"/>
                  </a:lnTo>
                  <a:lnTo>
                    <a:pt x="1161846" y="2032"/>
                  </a:lnTo>
                  <a:lnTo>
                    <a:pt x="1161846" y="61125"/>
                  </a:lnTo>
                  <a:lnTo>
                    <a:pt x="1102512" y="61125"/>
                  </a:lnTo>
                  <a:lnTo>
                    <a:pt x="1100493" y="63144"/>
                  </a:lnTo>
                  <a:lnTo>
                    <a:pt x="1100493" y="90703"/>
                  </a:lnTo>
                  <a:lnTo>
                    <a:pt x="1100493" y="93205"/>
                  </a:lnTo>
                  <a:lnTo>
                    <a:pt x="1102512" y="95224"/>
                  </a:lnTo>
                  <a:lnTo>
                    <a:pt x="1161846" y="95224"/>
                  </a:lnTo>
                  <a:lnTo>
                    <a:pt x="1161846" y="154330"/>
                  </a:lnTo>
                  <a:lnTo>
                    <a:pt x="1163866" y="156349"/>
                  </a:lnTo>
                  <a:lnTo>
                    <a:pt x="1191552" y="156349"/>
                  </a:lnTo>
                  <a:lnTo>
                    <a:pt x="1194054" y="156349"/>
                  </a:lnTo>
                  <a:lnTo>
                    <a:pt x="1196073" y="154330"/>
                  </a:lnTo>
                  <a:lnTo>
                    <a:pt x="1196073" y="95224"/>
                  </a:lnTo>
                  <a:lnTo>
                    <a:pt x="1255395" y="95224"/>
                  </a:lnTo>
                  <a:lnTo>
                    <a:pt x="1257427" y="93205"/>
                  </a:lnTo>
                  <a:lnTo>
                    <a:pt x="1257427" y="63144"/>
                  </a:lnTo>
                  <a:close/>
                </a:path>
                <a:path w="1624330" h="1137920">
                  <a:moveTo>
                    <a:pt x="1624253" y="1044194"/>
                  </a:moveTo>
                  <a:lnTo>
                    <a:pt x="1622234" y="1042174"/>
                  </a:lnTo>
                  <a:lnTo>
                    <a:pt x="1562900" y="1042174"/>
                  </a:lnTo>
                  <a:lnTo>
                    <a:pt x="1562900" y="983081"/>
                  </a:lnTo>
                  <a:lnTo>
                    <a:pt x="1560880" y="981049"/>
                  </a:lnTo>
                  <a:lnTo>
                    <a:pt x="1530692" y="981049"/>
                  </a:lnTo>
                  <a:lnTo>
                    <a:pt x="1528673" y="983081"/>
                  </a:lnTo>
                  <a:lnTo>
                    <a:pt x="1528673" y="1042174"/>
                  </a:lnTo>
                  <a:lnTo>
                    <a:pt x="1469351" y="1042174"/>
                  </a:lnTo>
                  <a:lnTo>
                    <a:pt x="1467332" y="1044194"/>
                  </a:lnTo>
                  <a:lnTo>
                    <a:pt x="1467332" y="1071753"/>
                  </a:lnTo>
                  <a:lnTo>
                    <a:pt x="1467332" y="1074254"/>
                  </a:lnTo>
                  <a:lnTo>
                    <a:pt x="1469351" y="1076286"/>
                  </a:lnTo>
                  <a:lnTo>
                    <a:pt x="1528673" y="1076286"/>
                  </a:lnTo>
                  <a:lnTo>
                    <a:pt x="1528673" y="1135380"/>
                  </a:lnTo>
                  <a:lnTo>
                    <a:pt x="1530692" y="1137399"/>
                  </a:lnTo>
                  <a:lnTo>
                    <a:pt x="1558378" y="1137399"/>
                  </a:lnTo>
                  <a:lnTo>
                    <a:pt x="1560880" y="1137399"/>
                  </a:lnTo>
                  <a:lnTo>
                    <a:pt x="1562900" y="1135380"/>
                  </a:lnTo>
                  <a:lnTo>
                    <a:pt x="1562900" y="1076286"/>
                  </a:lnTo>
                  <a:lnTo>
                    <a:pt x="1622234" y="1076286"/>
                  </a:lnTo>
                  <a:lnTo>
                    <a:pt x="1624253" y="1074254"/>
                  </a:lnTo>
                  <a:lnTo>
                    <a:pt x="1624253" y="1044194"/>
                  </a:lnTo>
                  <a:close/>
                </a:path>
                <a:path w="1624330" h="1137920">
                  <a:moveTo>
                    <a:pt x="1624253" y="546862"/>
                  </a:moveTo>
                  <a:lnTo>
                    <a:pt x="1622234" y="544830"/>
                  </a:lnTo>
                  <a:lnTo>
                    <a:pt x="1562900" y="544830"/>
                  </a:lnTo>
                  <a:lnTo>
                    <a:pt x="1562900" y="485749"/>
                  </a:lnTo>
                  <a:lnTo>
                    <a:pt x="1560880" y="483717"/>
                  </a:lnTo>
                  <a:lnTo>
                    <a:pt x="1530692" y="483717"/>
                  </a:lnTo>
                  <a:lnTo>
                    <a:pt x="1528673" y="485749"/>
                  </a:lnTo>
                  <a:lnTo>
                    <a:pt x="1528673" y="544830"/>
                  </a:lnTo>
                  <a:lnTo>
                    <a:pt x="1469351" y="544830"/>
                  </a:lnTo>
                  <a:lnTo>
                    <a:pt x="1467332" y="546862"/>
                  </a:lnTo>
                  <a:lnTo>
                    <a:pt x="1467332" y="574421"/>
                  </a:lnTo>
                  <a:lnTo>
                    <a:pt x="1467332" y="576922"/>
                  </a:lnTo>
                  <a:lnTo>
                    <a:pt x="1469351" y="578942"/>
                  </a:lnTo>
                  <a:lnTo>
                    <a:pt x="1528673" y="578942"/>
                  </a:lnTo>
                  <a:lnTo>
                    <a:pt x="1528673" y="638048"/>
                  </a:lnTo>
                  <a:lnTo>
                    <a:pt x="1530692" y="640067"/>
                  </a:lnTo>
                  <a:lnTo>
                    <a:pt x="1558378" y="640067"/>
                  </a:lnTo>
                  <a:lnTo>
                    <a:pt x="1560880" y="640067"/>
                  </a:lnTo>
                  <a:lnTo>
                    <a:pt x="1562900" y="638048"/>
                  </a:lnTo>
                  <a:lnTo>
                    <a:pt x="1562900" y="578942"/>
                  </a:lnTo>
                  <a:lnTo>
                    <a:pt x="1622234" y="578942"/>
                  </a:lnTo>
                  <a:lnTo>
                    <a:pt x="1624253" y="576922"/>
                  </a:lnTo>
                  <a:lnTo>
                    <a:pt x="1624253" y="546862"/>
                  </a:lnTo>
                  <a:close/>
                </a:path>
                <a:path w="1624330" h="1137920">
                  <a:moveTo>
                    <a:pt x="1624253" y="63144"/>
                  </a:moveTo>
                  <a:lnTo>
                    <a:pt x="1622234" y="61125"/>
                  </a:lnTo>
                  <a:lnTo>
                    <a:pt x="1562900" y="61125"/>
                  </a:lnTo>
                  <a:lnTo>
                    <a:pt x="1562900" y="2032"/>
                  </a:lnTo>
                  <a:lnTo>
                    <a:pt x="1560880" y="0"/>
                  </a:lnTo>
                  <a:lnTo>
                    <a:pt x="1530692" y="0"/>
                  </a:lnTo>
                  <a:lnTo>
                    <a:pt x="1528673" y="2032"/>
                  </a:lnTo>
                  <a:lnTo>
                    <a:pt x="1528673" y="61125"/>
                  </a:lnTo>
                  <a:lnTo>
                    <a:pt x="1469351" y="61125"/>
                  </a:lnTo>
                  <a:lnTo>
                    <a:pt x="1467332" y="63144"/>
                  </a:lnTo>
                  <a:lnTo>
                    <a:pt x="1467332" y="90703"/>
                  </a:lnTo>
                  <a:lnTo>
                    <a:pt x="1467332" y="93205"/>
                  </a:lnTo>
                  <a:lnTo>
                    <a:pt x="1469351" y="95224"/>
                  </a:lnTo>
                  <a:lnTo>
                    <a:pt x="1528673" y="95224"/>
                  </a:lnTo>
                  <a:lnTo>
                    <a:pt x="1528673" y="154330"/>
                  </a:lnTo>
                  <a:lnTo>
                    <a:pt x="1530692" y="156349"/>
                  </a:lnTo>
                  <a:lnTo>
                    <a:pt x="1558378" y="156349"/>
                  </a:lnTo>
                  <a:lnTo>
                    <a:pt x="1560880" y="156349"/>
                  </a:lnTo>
                  <a:lnTo>
                    <a:pt x="1562900" y="154330"/>
                  </a:lnTo>
                  <a:lnTo>
                    <a:pt x="1562900" y="95224"/>
                  </a:lnTo>
                  <a:lnTo>
                    <a:pt x="1622234" y="95224"/>
                  </a:lnTo>
                  <a:lnTo>
                    <a:pt x="1624253" y="93205"/>
                  </a:lnTo>
                  <a:lnTo>
                    <a:pt x="1624253" y="63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445745" y="2209"/>
              <a:ext cx="1252220" cy="1445895"/>
            </a:xfrm>
            <a:custGeom>
              <a:avLst/>
              <a:gdLst/>
              <a:ahLst/>
              <a:cxnLst/>
              <a:rect l="l" t="t" r="r" b="b"/>
              <a:pathLst>
                <a:path w="1252220" h="1445895">
                  <a:moveTo>
                    <a:pt x="1251993" y="0"/>
                  </a:moveTo>
                  <a:lnTo>
                    <a:pt x="0" y="0"/>
                  </a:lnTo>
                  <a:lnTo>
                    <a:pt x="0" y="1445442"/>
                  </a:lnTo>
                  <a:lnTo>
                    <a:pt x="1251993" y="1445442"/>
                  </a:lnTo>
                  <a:lnTo>
                    <a:pt x="1251993" y="0"/>
                  </a:lnTo>
                  <a:close/>
                </a:path>
              </a:pathLst>
            </a:custGeom>
            <a:solidFill>
              <a:srgbClr val="FFFFFF">
                <a:alpha val="11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7"/>
          <p:cNvSpPr txBox="1"/>
          <p:nvPr/>
        </p:nvSpPr>
        <p:spPr>
          <a:xfrm>
            <a:off x="1115616" y="6054112"/>
            <a:ext cx="8028384" cy="68077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0" algn="ctr" defTabSz="554492" rtl="0" eaLnBrk="1" fontAlgn="auto" latinLnBrk="0" hangingPunct="1">
              <a:lnSpc>
                <a:spcPct val="1107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*Akış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kontrolü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dozları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da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dahil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olmak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üzere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en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az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3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aylık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kullanıma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karşılık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gelen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son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800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dozu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kaydeder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ve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-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saklar.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Her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kalem,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verilen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ünite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sayısını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ve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son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enjeksiyondan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bu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yana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geçen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süreyi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gösteren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bir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hafıza</a:t>
            </a:r>
            <a:r>
              <a:rPr kumimoji="0" sz="800" b="0" i="0" u="none" strike="noStrike" kern="0" cap="none" spc="33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ekranına</a:t>
            </a:r>
            <a:r>
              <a:rPr kumimoji="0" sz="800" b="0" i="0" u="none" strike="noStrike" kern="0" cap="none" spc="3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-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sahiptir.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  <a:p>
            <a:pPr marL="7701" marR="0" lvl="0" indent="0" algn="ctr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NFC:</a:t>
            </a:r>
            <a:r>
              <a:rPr kumimoji="0" sz="800" b="0" i="0" u="none" strike="noStrike" kern="0" cap="none" spc="27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Yakın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Alan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İletişimi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(Near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Field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800" b="0" i="0" u="none" strike="noStrike" kern="0" cap="none" spc="-6" normalizeH="0" baseline="0" noProof="0" dirty="0">
                <a:ln>
                  <a:noFill/>
                </a:ln>
                <a:solidFill>
                  <a:srgbClr val="1A4477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Communication)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</p:txBody>
      </p:sp>
      <p:sp>
        <p:nvSpPr>
          <p:cNvPr id="10" name="object 8"/>
          <p:cNvSpPr txBox="1">
            <a:spLocks/>
          </p:cNvSpPr>
          <p:nvPr/>
        </p:nvSpPr>
        <p:spPr>
          <a:xfrm>
            <a:off x="801128" y="529871"/>
            <a:ext cx="5938099" cy="46866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129008" marR="0" lvl="0" indent="0" algn="ctr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-24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NovoPen</a:t>
            </a:r>
            <a:r>
              <a:rPr kumimoji="0" lang="tr-TR" sz="3000" b="0" i="0" u="none" strike="noStrike" kern="1200" cap="none" spc="-36" normalizeH="0" baseline="31565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</a:t>
            </a:r>
            <a:r>
              <a:rPr kumimoji="0" lang="tr-TR" sz="3000" b="0" i="0" u="none" strike="noStrike" kern="1200" cap="none" spc="-191" normalizeH="0" baseline="31565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tr-TR" sz="3000" b="0" i="0" u="none" strike="noStrike" kern="12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object 16"/>
          <p:cNvSpPr txBox="1"/>
          <p:nvPr/>
        </p:nvSpPr>
        <p:spPr>
          <a:xfrm>
            <a:off x="5004048" y="3429000"/>
            <a:ext cx="3461541" cy="518419"/>
          </a:xfrm>
          <a:prstGeom prst="rect">
            <a:avLst/>
          </a:prstGeom>
        </p:spPr>
        <p:txBody>
          <a:bodyPr vert="horz" wrap="square" lIns="0" tIns="30805" rIns="0" bIns="0" rtlCol="0">
            <a:spAutoFit/>
          </a:bodyPr>
          <a:lstStyle/>
          <a:p>
            <a:pPr marL="23104" marR="18483" lvl="0" indent="-385" algn="ctr" defTabSz="554492" rtl="0" eaLnBrk="1" fontAlgn="auto" latinLnBrk="0" hangingPunct="1">
              <a:lnSpc>
                <a:spcPts val="1898"/>
              </a:lnSpc>
              <a:spcBef>
                <a:spcPts val="2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NovoPen</a:t>
            </a:r>
            <a:r>
              <a:rPr kumimoji="0" sz="1400" b="1" i="0" u="none" strike="noStrike" kern="0" cap="none" spc="0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®</a:t>
            </a:r>
            <a:r>
              <a:rPr kumimoji="0" sz="1400" b="1" i="0" u="none" strike="noStrike" kern="0" cap="none" spc="268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6,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kişisel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akıllı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enjeksiyon günlüğüne 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sahiptir.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DB523C"/>
              </a:solidFill>
              <a:effectLst/>
              <a:uLnTx/>
              <a:uFillTx/>
              <a:latin typeface="Times New Roman" pitchFamily="18" charset="0"/>
              <a:ea typeface="Apis For Office" panose="020B0504010101010104" pitchFamily="34" charset="0"/>
              <a:cs typeface="Times New Roman" pitchFamily="18" charset="0"/>
            </a:endParaRPr>
          </a:p>
        </p:txBody>
      </p:sp>
      <p:sp>
        <p:nvSpPr>
          <p:cNvPr id="12" name="object 17"/>
          <p:cNvSpPr txBox="1"/>
          <p:nvPr/>
        </p:nvSpPr>
        <p:spPr>
          <a:xfrm>
            <a:off x="5571090" y="2348880"/>
            <a:ext cx="2961350" cy="518419"/>
          </a:xfrm>
          <a:prstGeom prst="rect">
            <a:avLst/>
          </a:prstGeom>
        </p:spPr>
        <p:txBody>
          <a:bodyPr vert="horz" wrap="square" lIns="0" tIns="30805" rIns="0" bIns="0" rtlCol="0">
            <a:spAutoFit/>
          </a:bodyPr>
          <a:lstStyle/>
          <a:p>
            <a:pPr marL="23104" marR="18483" lvl="0" indent="0" algn="ctr" defTabSz="554492" rtl="0" eaLnBrk="1" fontAlgn="auto" latinLnBrk="0" hangingPunct="1">
              <a:lnSpc>
                <a:spcPts val="1898"/>
              </a:lnSpc>
              <a:spcBef>
                <a:spcPts val="2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NovoPen</a:t>
            </a:r>
            <a:r>
              <a:rPr kumimoji="0" sz="1400" b="1" i="0" u="none" strike="noStrike" kern="0" cap="none" spc="0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®</a:t>
            </a:r>
            <a:r>
              <a:rPr kumimoji="0" sz="1400" b="1" i="0" u="none" strike="noStrike" kern="0" cap="none" spc="268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6,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hafızasında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800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doza</a:t>
            </a:r>
            <a:r>
              <a:rPr kumimoji="0" sz="1400" b="1" i="0" u="none" strike="noStrike" kern="0" cap="none" spc="-12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kadar</a:t>
            </a:r>
            <a:r>
              <a:rPr kumimoji="0" sz="1400" b="1" i="0" u="none" strike="noStrike" kern="0" cap="none" spc="-3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saklar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ve</a:t>
            </a:r>
            <a:r>
              <a:rPr kumimoji="0" sz="1400" b="1" i="0" u="none" strike="noStrike" kern="0" cap="none" spc="-3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kaydeder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.*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Apis For Office" panose="020B0504010101010104" pitchFamily="34" charset="0"/>
              <a:cs typeface="Times New Roman" pitchFamily="18" charset="0"/>
            </a:endParaRPr>
          </a:p>
        </p:txBody>
      </p:sp>
      <p:sp>
        <p:nvSpPr>
          <p:cNvPr id="13" name="object 18"/>
          <p:cNvSpPr txBox="1"/>
          <p:nvPr/>
        </p:nvSpPr>
        <p:spPr>
          <a:xfrm>
            <a:off x="5076056" y="3645024"/>
            <a:ext cx="3888433" cy="2441574"/>
          </a:xfrm>
          <a:prstGeom prst="rect">
            <a:avLst/>
          </a:prstGeom>
        </p:spPr>
        <p:txBody>
          <a:bodyPr vert="horz" wrap="square" lIns="0" tIns="30805" rIns="0" bIns="0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3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638" kern="0" dirty="0">
              <a:solidFill>
                <a:sysClr val="windowText" lastClr="000000"/>
              </a:solidFill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3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30805" marR="176744" lvl="0" indent="0" algn="ctr" defTabSz="554492" rtl="0" eaLnBrk="1" fontAlgn="auto" latinLnBrk="0" hangingPunct="1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NovoPen</a:t>
            </a:r>
            <a:r>
              <a:rPr kumimoji="0" sz="1400" b="1" i="0" u="none" strike="noStrike" kern="0" cap="none" spc="0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®</a:t>
            </a:r>
            <a:r>
              <a:rPr kumimoji="0" sz="1400" b="1" i="0" u="none" strike="noStrike" kern="0" cap="none" spc="263" normalizeH="0" baseline="32986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6,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NFC</a:t>
            </a:r>
            <a:r>
              <a:rPr kumimoji="0" sz="1400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özelliği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sayesinde,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hafızasındaki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dozları</a:t>
            </a:r>
            <a:r>
              <a:rPr kumimoji="0" sz="1400" b="1" i="0" u="none" strike="noStrike" kern="0" cap="none" spc="-9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telefondaki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uygun</a:t>
            </a:r>
            <a:r>
              <a:rPr kumimoji="0" sz="1400" b="1" i="0" u="none" strike="noStrike" kern="0" cap="none" spc="-24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aplikasyonlara</a:t>
            </a:r>
            <a:r>
              <a:rPr kumimoji="0" sz="1400" b="1" i="0" u="none" strike="noStrike" kern="0" cap="none" spc="-18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sz="1400" b="1" i="0" u="none" strike="noStrike" kern="0" cap="none" spc="-6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aktarabilir.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DB523C"/>
              </a:solidFill>
              <a:effectLst/>
              <a:uLnTx/>
              <a:uFillTx/>
              <a:latin typeface="Times New Roman" pitchFamily="18" charset="0"/>
              <a:ea typeface="Apis For Office" panose="020B0504010101010104" pitchFamily="34" charset="0"/>
              <a:cs typeface="Times New Roman" pitchFamily="18" charset="0"/>
            </a:endParaRPr>
          </a:p>
        </p:txBody>
      </p:sp>
      <p:grpSp>
        <p:nvGrpSpPr>
          <p:cNvPr id="14" name="object 19"/>
          <p:cNvGrpSpPr/>
          <p:nvPr/>
        </p:nvGrpSpPr>
        <p:grpSpPr>
          <a:xfrm>
            <a:off x="179513" y="188640"/>
            <a:ext cx="8136904" cy="4644523"/>
            <a:chOff x="411796" y="609422"/>
            <a:chExt cx="19050071" cy="7659163"/>
          </a:xfrm>
        </p:grpSpPr>
        <p:pic>
          <p:nvPicPr>
            <p:cNvPr id="15" name="object 2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7168" y="3363343"/>
              <a:ext cx="2275983" cy="333489"/>
            </a:xfrm>
            <a:prstGeom prst="rect">
              <a:avLst/>
            </a:prstGeom>
          </p:spPr>
        </p:pic>
        <p:pic>
          <p:nvPicPr>
            <p:cNvPr id="16" name="object 2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7166" y="5601630"/>
              <a:ext cx="6874701" cy="298294"/>
            </a:xfrm>
            <a:prstGeom prst="rect">
              <a:avLst/>
            </a:prstGeom>
          </p:spPr>
        </p:pic>
        <p:pic>
          <p:nvPicPr>
            <p:cNvPr id="17" name="object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7166" y="7970301"/>
              <a:ext cx="6874701" cy="298284"/>
            </a:xfrm>
            <a:prstGeom prst="rect">
              <a:avLst/>
            </a:prstGeom>
          </p:spPr>
        </p:pic>
        <p:pic>
          <p:nvPicPr>
            <p:cNvPr id="18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96" y="609422"/>
              <a:ext cx="1359144" cy="1404167"/>
            </a:xfrm>
            <a:prstGeom prst="rect">
              <a:avLst/>
            </a:prstGeom>
          </p:spPr>
        </p:pic>
      </p:grpSp>
      <p:grpSp>
        <p:nvGrpSpPr>
          <p:cNvPr id="19" name="object 24"/>
          <p:cNvGrpSpPr/>
          <p:nvPr/>
        </p:nvGrpSpPr>
        <p:grpSpPr>
          <a:xfrm>
            <a:off x="179513" y="1224776"/>
            <a:ext cx="4464496" cy="4882619"/>
            <a:chOff x="363257" y="2019746"/>
            <a:chExt cx="12076430" cy="8051800"/>
          </a:xfrm>
        </p:grpSpPr>
        <p:pic>
          <p:nvPicPr>
            <p:cNvPr id="20" name="object 2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0934" y="2521583"/>
              <a:ext cx="2392115" cy="7137399"/>
            </a:xfrm>
            <a:prstGeom prst="rect">
              <a:avLst/>
            </a:prstGeom>
          </p:spPr>
        </p:pic>
        <p:pic>
          <p:nvPicPr>
            <p:cNvPr id="21" name="object 2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5072" y="6244794"/>
              <a:ext cx="1507608" cy="3500992"/>
            </a:xfrm>
            <a:prstGeom prst="rect">
              <a:avLst/>
            </a:prstGeom>
          </p:spPr>
        </p:pic>
        <p:sp>
          <p:nvSpPr>
            <p:cNvPr id="22" name="object 27"/>
            <p:cNvSpPr/>
            <p:nvPr/>
          </p:nvSpPr>
          <p:spPr>
            <a:xfrm>
              <a:off x="6969137" y="4062697"/>
              <a:ext cx="3094355" cy="3954779"/>
            </a:xfrm>
            <a:custGeom>
              <a:avLst/>
              <a:gdLst/>
              <a:ahLst/>
              <a:cxnLst/>
              <a:rect l="l" t="t" r="r" b="b"/>
              <a:pathLst>
                <a:path w="3094354" h="3954779">
                  <a:moveTo>
                    <a:pt x="2713952" y="770636"/>
                  </a:moveTo>
                  <a:lnTo>
                    <a:pt x="2685161" y="730605"/>
                  </a:lnTo>
                  <a:lnTo>
                    <a:pt x="2655455" y="691273"/>
                  </a:lnTo>
                  <a:lnTo>
                    <a:pt x="2624861" y="652665"/>
                  </a:lnTo>
                  <a:lnTo>
                    <a:pt x="2593403" y="614807"/>
                  </a:lnTo>
                  <a:lnTo>
                    <a:pt x="2561069" y="577697"/>
                  </a:lnTo>
                  <a:lnTo>
                    <a:pt x="2527897" y="541350"/>
                  </a:lnTo>
                  <a:lnTo>
                    <a:pt x="2493886" y="505802"/>
                  </a:lnTo>
                  <a:lnTo>
                    <a:pt x="2459075" y="471043"/>
                  </a:lnTo>
                  <a:lnTo>
                    <a:pt x="2423452" y="437108"/>
                  </a:lnTo>
                  <a:lnTo>
                    <a:pt x="2387054" y="404012"/>
                  </a:lnTo>
                  <a:lnTo>
                    <a:pt x="2349881" y="371754"/>
                  </a:lnTo>
                  <a:lnTo>
                    <a:pt x="2311946" y="340360"/>
                  </a:lnTo>
                  <a:lnTo>
                    <a:pt x="2273287" y="309841"/>
                  </a:lnTo>
                  <a:lnTo>
                    <a:pt x="2233892" y="280212"/>
                  </a:lnTo>
                  <a:lnTo>
                    <a:pt x="2193798" y="251498"/>
                  </a:lnTo>
                  <a:lnTo>
                    <a:pt x="2153005" y="223710"/>
                  </a:lnTo>
                  <a:lnTo>
                    <a:pt x="2111540" y="196862"/>
                  </a:lnTo>
                  <a:lnTo>
                    <a:pt x="2069401" y="170967"/>
                  </a:lnTo>
                  <a:lnTo>
                    <a:pt x="2026627" y="146037"/>
                  </a:lnTo>
                  <a:lnTo>
                    <a:pt x="1983219" y="122097"/>
                  </a:lnTo>
                  <a:lnTo>
                    <a:pt x="1939188" y="99148"/>
                  </a:lnTo>
                  <a:lnTo>
                    <a:pt x="1894560" y="77228"/>
                  </a:lnTo>
                  <a:lnTo>
                    <a:pt x="1849335" y="56337"/>
                  </a:lnTo>
                  <a:lnTo>
                    <a:pt x="1803552" y="36487"/>
                  </a:lnTo>
                  <a:lnTo>
                    <a:pt x="1757210" y="17703"/>
                  </a:lnTo>
                  <a:lnTo>
                    <a:pt x="1710321" y="0"/>
                  </a:lnTo>
                  <a:lnTo>
                    <a:pt x="1151585" y="1535125"/>
                  </a:lnTo>
                  <a:lnTo>
                    <a:pt x="12" y="1535125"/>
                  </a:lnTo>
                  <a:lnTo>
                    <a:pt x="12" y="1756206"/>
                  </a:lnTo>
                  <a:lnTo>
                    <a:pt x="1306410" y="1756206"/>
                  </a:lnTo>
                  <a:lnTo>
                    <a:pt x="2713952" y="770636"/>
                  </a:lnTo>
                  <a:close/>
                </a:path>
                <a:path w="3094354" h="3954779">
                  <a:moveTo>
                    <a:pt x="3094317" y="1977313"/>
                  </a:moveTo>
                  <a:lnTo>
                    <a:pt x="3093694" y="1925662"/>
                  </a:lnTo>
                  <a:lnTo>
                    <a:pt x="3091840" y="1874304"/>
                  </a:lnTo>
                  <a:lnTo>
                    <a:pt x="3088767" y="1823275"/>
                  </a:lnTo>
                  <a:lnTo>
                    <a:pt x="3084474" y="1772577"/>
                  </a:lnTo>
                  <a:lnTo>
                    <a:pt x="3079000" y="1722234"/>
                  </a:lnTo>
                  <a:lnTo>
                    <a:pt x="3072346" y="1672247"/>
                  </a:lnTo>
                  <a:lnTo>
                    <a:pt x="3064535" y="1622640"/>
                  </a:lnTo>
                  <a:lnTo>
                    <a:pt x="3055569" y="1573428"/>
                  </a:lnTo>
                  <a:lnTo>
                    <a:pt x="3045460" y="1524609"/>
                  </a:lnTo>
                  <a:lnTo>
                    <a:pt x="3034246" y="1476222"/>
                  </a:lnTo>
                  <a:lnTo>
                    <a:pt x="3021914" y="1428267"/>
                  </a:lnTo>
                  <a:lnTo>
                    <a:pt x="3008490" y="1380756"/>
                  </a:lnTo>
                  <a:lnTo>
                    <a:pt x="2993999" y="1333715"/>
                  </a:lnTo>
                  <a:lnTo>
                    <a:pt x="2978429" y="1287145"/>
                  </a:lnTo>
                  <a:lnTo>
                    <a:pt x="2961830" y="1241069"/>
                  </a:lnTo>
                  <a:lnTo>
                    <a:pt x="2944177" y="1195489"/>
                  </a:lnTo>
                  <a:lnTo>
                    <a:pt x="2925508" y="1150442"/>
                  </a:lnTo>
                  <a:lnTo>
                    <a:pt x="2905836" y="1105916"/>
                  </a:lnTo>
                  <a:lnTo>
                    <a:pt x="2885173" y="1061935"/>
                  </a:lnTo>
                  <a:lnTo>
                    <a:pt x="2863532" y="1018527"/>
                  </a:lnTo>
                  <a:lnTo>
                    <a:pt x="2840926" y="975690"/>
                  </a:lnTo>
                  <a:lnTo>
                    <a:pt x="2817380" y="933437"/>
                  </a:lnTo>
                  <a:lnTo>
                    <a:pt x="2792882" y="891794"/>
                  </a:lnTo>
                  <a:lnTo>
                    <a:pt x="2767482" y="850773"/>
                  </a:lnTo>
                  <a:lnTo>
                    <a:pt x="2741168" y="810374"/>
                  </a:lnTo>
                  <a:lnTo>
                    <a:pt x="2713952" y="770636"/>
                  </a:lnTo>
                  <a:lnTo>
                    <a:pt x="1886077" y="1350340"/>
                  </a:lnTo>
                  <a:lnTo>
                    <a:pt x="1886077" y="2604300"/>
                  </a:lnTo>
                  <a:lnTo>
                    <a:pt x="1306398" y="2198408"/>
                  </a:lnTo>
                  <a:lnTo>
                    <a:pt x="1886077" y="2604300"/>
                  </a:lnTo>
                  <a:lnTo>
                    <a:pt x="1886077" y="1350340"/>
                  </a:lnTo>
                  <a:lnTo>
                    <a:pt x="1306410" y="1756219"/>
                  </a:lnTo>
                  <a:lnTo>
                    <a:pt x="0" y="1756219"/>
                  </a:lnTo>
                  <a:lnTo>
                    <a:pt x="0" y="1977313"/>
                  </a:lnTo>
                  <a:lnTo>
                    <a:pt x="0" y="2198408"/>
                  </a:lnTo>
                  <a:lnTo>
                    <a:pt x="0" y="2419489"/>
                  </a:lnTo>
                  <a:lnTo>
                    <a:pt x="1151597" y="2419489"/>
                  </a:lnTo>
                  <a:lnTo>
                    <a:pt x="1710321" y="3954627"/>
                  </a:lnTo>
                  <a:lnTo>
                    <a:pt x="1757197" y="3936923"/>
                  </a:lnTo>
                  <a:lnTo>
                    <a:pt x="1803552" y="3918140"/>
                  </a:lnTo>
                  <a:lnTo>
                    <a:pt x="1849335" y="3898290"/>
                  </a:lnTo>
                  <a:lnTo>
                    <a:pt x="1894547" y="3877399"/>
                  </a:lnTo>
                  <a:lnTo>
                    <a:pt x="1939188" y="3855466"/>
                  </a:lnTo>
                  <a:lnTo>
                    <a:pt x="1983206" y="3832529"/>
                  </a:lnTo>
                  <a:lnTo>
                    <a:pt x="2026627" y="3808590"/>
                  </a:lnTo>
                  <a:lnTo>
                    <a:pt x="2069401" y="3783660"/>
                  </a:lnTo>
                  <a:lnTo>
                    <a:pt x="2111540" y="3757765"/>
                  </a:lnTo>
                  <a:lnTo>
                    <a:pt x="2153005" y="3730904"/>
                  </a:lnTo>
                  <a:lnTo>
                    <a:pt x="2193798" y="3703116"/>
                  </a:lnTo>
                  <a:lnTo>
                    <a:pt x="2233892" y="3674402"/>
                  </a:lnTo>
                  <a:lnTo>
                    <a:pt x="2273287" y="3644785"/>
                  </a:lnTo>
                  <a:lnTo>
                    <a:pt x="2311946" y="3614267"/>
                  </a:lnTo>
                  <a:lnTo>
                    <a:pt x="2349881" y="3582873"/>
                  </a:lnTo>
                  <a:lnTo>
                    <a:pt x="2387054" y="3550615"/>
                  </a:lnTo>
                  <a:lnTo>
                    <a:pt x="2423452" y="3517506"/>
                  </a:lnTo>
                  <a:lnTo>
                    <a:pt x="2459075" y="3483572"/>
                  </a:lnTo>
                  <a:lnTo>
                    <a:pt x="2493899" y="3448824"/>
                  </a:lnTo>
                  <a:lnTo>
                    <a:pt x="2527897" y="3413264"/>
                  </a:lnTo>
                  <a:lnTo>
                    <a:pt x="2561069" y="3376930"/>
                  </a:lnTo>
                  <a:lnTo>
                    <a:pt x="2593403" y="3339808"/>
                  </a:lnTo>
                  <a:lnTo>
                    <a:pt x="2624861" y="3301949"/>
                  </a:lnTo>
                  <a:lnTo>
                    <a:pt x="2655455" y="3263341"/>
                  </a:lnTo>
                  <a:lnTo>
                    <a:pt x="2685161" y="3224009"/>
                  </a:lnTo>
                  <a:lnTo>
                    <a:pt x="2713939" y="3183979"/>
                  </a:lnTo>
                  <a:lnTo>
                    <a:pt x="2741168" y="3144228"/>
                  </a:lnTo>
                  <a:lnTo>
                    <a:pt x="2767482" y="3103842"/>
                  </a:lnTo>
                  <a:lnTo>
                    <a:pt x="2792882" y="3062808"/>
                  </a:lnTo>
                  <a:lnTo>
                    <a:pt x="2817380" y="3021177"/>
                  </a:lnTo>
                  <a:lnTo>
                    <a:pt x="2840926" y="2978924"/>
                  </a:lnTo>
                  <a:lnTo>
                    <a:pt x="2863532" y="2936087"/>
                  </a:lnTo>
                  <a:lnTo>
                    <a:pt x="2885173" y="2892679"/>
                  </a:lnTo>
                  <a:lnTo>
                    <a:pt x="2905836" y="2848699"/>
                  </a:lnTo>
                  <a:lnTo>
                    <a:pt x="2925508" y="2804185"/>
                  </a:lnTo>
                  <a:lnTo>
                    <a:pt x="2944177" y="2759125"/>
                  </a:lnTo>
                  <a:lnTo>
                    <a:pt x="2961830" y="2713558"/>
                  </a:lnTo>
                  <a:lnTo>
                    <a:pt x="2978429" y="2667470"/>
                  </a:lnTo>
                  <a:lnTo>
                    <a:pt x="2993999" y="2620911"/>
                  </a:lnTo>
                  <a:lnTo>
                    <a:pt x="3008490" y="2573858"/>
                  </a:lnTo>
                  <a:lnTo>
                    <a:pt x="3021914" y="2526347"/>
                  </a:lnTo>
                  <a:lnTo>
                    <a:pt x="3034246" y="2478392"/>
                  </a:lnTo>
                  <a:lnTo>
                    <a:pt x="3045460" y="2430005"/>
                  </a:lnTo>
                  <a:lnTo>
                    <a:pt x="3055569" y="2381199"/>
                  </a:lnTo>
                  <a:lnTo>
                    <a:pt x="3064535" y="2331986"/>
                  </a:lnTo>
                  <a:lnTo>
                    <a:pt x="3072346" y="2282380"/>
                  </a:lnTo>
                  <a:lnTo>
                    <a:pt x="3079000" y="2232393"/>
                  </a:lnTo>
                  <a:lnTo>
                    <a:pt x="3084474" y="2182050"/>
                  </a:lnTo>
                  <a:lnTo>
                    <a:pt x="3088767" y="2131352"/>
                  </a:lnTo>
                  <a:lnTo>
                    <a:pt x="3091840" y="2080323"/>
                  </a:lnTo>
                  <a:lnTo>
                    <a:pt x="3093694" y="2028977"/>
                  </a:lnTo>
                  <a:lnTo>
                    <a:pt x="3094317" y="197731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6148" y="4056295"/>
              <a:ext cx="1539419" cy="3979062"/>
            </a:xfrm>
            <a:prstGeom prst="rect">
              <a:avLst/>
            </a:prstGeom>
          </p:spPr>
        </p:pic>
        <p:sp>
          <p:nvSpPr>
            <p:cNvPr id="24" name="object 29"/>
            <p:cNvSpPr/>
            <p:nvPr/>
          </p:nvSpPr>
          <p:spPr>
            <a:xfrm>
              <a:off x="8677040" y="7245897"/>
              <a:ext cx="2431415" cy="2407285"/>
            </a:xfrm>
            <a:custGeom>
              <a:avLst/>
              <a:gdLst/>
              <a:ahLst/>
              <a:cxnLst/>
              <a:rect l="l" t="t" r="r" b="b"/>
              <a:pathLst>
                <a:path w="2431415" h="2407284">
                  <a:moveTo>
                    <a:pt x="1006178" y="0"/>
                  </a:moveTo>
                  <a:lnTo>
                    <a:pt x="977328" y="40120"/>
                  </a:lnTo>
                  <a:lnTo>
                    <a:pt x="947567" y="79528"/>
                  </a:lnTo>
                  <a:lnTo>
                    <a:pt x="916910" y="118208"/>
                  </a:lnTo>
                  <a:lnTo>
                    <a:pt x="885374" y="156144"/>
                  </a:lnTo>
                  <a:lnTo>
                    <a:pt x="852973" y="193322"/>
                  </a:lnTo>
                  <a:lnTo>
                    <a:pt x="819722" y="229725"/>
                  </a:lnTo>
                  <a:lnTo>
                    <a:pt x="785638" y="265339"/>
                  </a:lnTo>
                  <a:lnTo>
                    <a:pt x="750735" y="300147"/>
                  </a:lnTo>
                  <a:lnTo>
                    <a:pt x="715028" y="334135"/>
                  </a:lnTo>
                  <a:lnTo>
                    <a:pt x="678534" y="367287"/>
                  </a:lnTo>
                  <a:lnTo>
                    <a:pt x="641267" y="399587"/>
                  </a:lnTo>
                  <a:lnTo>
                    <a:pt x="603243" y="431021"/>
                  </a:lnTo>
                  <a:lnTo>
                    <a:pt x="564477" y="461572"/>
                  </a:lnTo>
                  <a:lnTo>
                    <a:pt x="524985" y="491225"/>
                  </a:lnTo>
                  <a:lnTo>
                    <a:pt x="484781" y="519965"/>
                  </a:lnTo>
                  <a:lnTo>
                    <a:pt x="443882" y="547777"/>
                  </a:lnTo>
                  <a:lnTo>
                    <a:pt x="402302" y="574644"/>
                  </a:lnTo>
                  <a:lnTo>
                    <a:pt x="360057" y="600552"/>
                  </a:lnTo>
                  <a:lnTo>
                    <a:pt x="317163" y="625485"/>
                  </a:lnTo>
                  <a:lnTo>
                    <a:pt x="273634" y="649428"/>
                  </a:lnTo>
                  <a:lnTo>
                    <a:pt x="229486" y="672365"/>
                  </a:lnTo>
                  <a:lnTo>
                    <a:pt x="184735" y="694280"/>
                  </a:lnTo>
                  <a:lnTo>
                    <a:pt x="139395" y="715159"/>
                  </a:lnTo>
                  <a:lnTo>
                    <a:pt x="93482" y="734986"/>
                  </a:lnTo>
                  <a:lnTo>
                    <a:pt x="47012" y="753745"/>
                  </a:lnTo>
                  <a:lnTo>
                    <a:pt x="0" y="771421"/>
                  </a:lnTo>
                  <a:lnTo>
                    <a:pt x="592275" y="2407214"/>
                  </a:lnTo>
                  <a:lnTo>
                    <a:pt x="639919" y="2389596"/>
                  </a:lnTo>
                  <a:lnTo>
                    <a:pt x="687263" y="2371368"/>
                  </a:lnTo>
                  <a:lnTo>
                    <a:pt x="734304" y="2352536"/>
                  </a:lnTo>
                  <a:lnTo>
                    <a:pt x="781036" y="2333103"/>
                  </a:lnTo>
                  <a:lnTo>
                    <a:pt x="827454" y="2313075"/>
                  </a:lnTo>
                  <a:lnTo>
                    <a:pt x="873554" y="2292456"/>
                  </a:lnTo>
                  <a:lnTo>
                    <a:pt x="919330" y="2271252"/>
                  </a:lnTo>
                  <a:lnTo>
                    <a:pt x="964779" y="2249467"/>
                  </a:lnTo>
                  <a:lnTo>
                    <a:pt x="1009896" y="2227105"/>
                  </a:lnTo>
                  <a:lnTo>
                    <a:pt x="1054675" y="2204172"/>
                  </a:lnTo>
                  <a:lnTo>
                    <a:pt x="1099112" y="2180673"/>
                  </a:lnTo>
                  <a:lnTo>
                    <a:pt x="1143202" y="2156611"/>
                  </a:lnTo>
                  <a:lnTo>
                    <a:pt x="1186940" y="2131993"/>
                  </a:lnTo>
                  <a:lnTo>
                    <a:pt x="1230323" y="2106822"/>
                  </a:lnTo>
                  <a:lnTo>
                    <a:pt x="1273344" y="2081104"/>
                  </a:lnTo>
                  <a:lnTo>
                    <a:pt x="1315999" y="2054843"/>
                  </a:lnTo>
                  <a:lnTo>
                    <a:pt x="1358284" y="2028044"/>
                  </a:lnTo>
                  <a:lnTo>
                    <a:pt x="1400193" y="2000711"/>
                  </a:lnTo>
                  <a:lnTo>
                    <a:pt x="1441722" y="1972851"/>
                  </a:lnTo>
                  <a:lnTo>
                    <a:pt x="1482866" y="1944467"/>
                  </a:lnTo>
                  <a:lnTo>
                    <a:pt x="1523621" y="1915564"/>
                  </a:lnTo>
                  <a:lnTo>
                    <a:pt x="1563981" y="1886147"/>
                  </a:lnTo>
                  <a:lnTo>
                    <a:pt x="1603943" y="1856220"/>
                  </a:lnTo>
                  <a:lnTo>
                    <a:pt x="1643500" y="1825790"/>
                  </a:lnTo>
                  <a:lnTo>
                    <a:pt x="1682649" y="1794859"/>
                  </a:lnTo>
                  <a:lnTo>
                    <a:pt x="1721384" y="1763434"/>
                  </a:lnTo>
                  <a:lnTo>
                    <a:pt x="1759701" y="1731518"/>
                  </a:lnTo>
                  <a:lnTo>
                    <a:pt x="1797596" y="1699117"/>
                  </a:lnTo>
                  <a:lnTo>
                    <a:pt x="1835062" y="1666235"/>
                  </a:lnTo>
                  <a:lnTo>
                    <a:pt x="1872097" y="1632878"/>
                  </a:lnTo>
                  <a:lnTo>
                    <a:pt x="1908694" y="1599050"/>
                  </a:lnTo>
                  <a:lnTo>
                    <a:pt x="1944849" y="1564755"/>
                  </a:lnTo>
                  <a:lnTo>
                    <a:pt x="1980558" y="1529999"/>
                  </a:lnTo>
                  <a:lnTo>
                    <a:pt x="2015815" y="1494786"/>
                  </a:lnTo>
                  <a:lnTo>
                    <a:pt x="2050616" y="1459121"/>
                  </a:lnTo>
                  <a:lnTo>
                    <a:pt x="2084956" y="1423009"/>
                  </a:lnTo>
                  <a:lnTo>
                    <a:pt x="2118831" y="1386455"/>
                  </a:lnTo>
                  <a:lnTo>
                    <a:pt x="2152235" y="1349463"/>
                  </a:lnTo>
                  <a:lnTo>
                    <a:pt x="2185164" y="1312038"/>
                  </a:lnTo>
                  <a:lnTo>
                    <a:pt x="2217613" y="1274186"/>
                  </a:lnTo>
                  <a:lnTo>
                    <a:pt x="2249578" y="1235910"/>
                  </a:lnTo>
                  <a:lnTo>
                    <a:pt x="2281053" y="1197215"/>
                  </a:lnTo>
                  <a:lnTo>
                    <a:pt x="2312034" y="1158107"/>
                  </a:lnTo>
                  <a:lnTo>
                    <a:pt x="2342516" y="1118590"/>
                  </a:lnTo>
                  <a:lnTo>
                    <a:pt x="2372494" y="1078669"/>
                  </a:lnTo>
                  <a:lnTo>
                    <a:pt x="2401964" y="1038349"/>
                  </a:lnTo>
                  <a:lnTo>
                    <a:pt x="2430920" y="997634"/>
                  </a:lnTo>
                  <a:lnTo>
                    <a:pt x="1006178" y="0"/>
                  </a:lnTo>
                  <a:close/>
                </a:path>
              </a:pathLst>
            </a:custGeom>
            <a:solidFill>
              <a:srgbClr val="0462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30"/>
            <p:cNvSpPr/>
            <p:nvPr/>
          </p:nvSpPr>
          <p:spPr>
            <a:xfrm>
              <a:off x="9683216" y="6039561"/>
              <a:ext cx="2119630" cy="2204085"/>
            </a:xfrm>
            <a:custGeom>
              <a:avLst/>
              <a:gdLst/>
              <a:ahLst/>
              <a:cxnLst/>
              <a:rect l="l" t="t" r="r" b="b"/>
              <a:pathLst>
                <a:path w="2119629" h="2204084">
                  <a:moveTo>
                    <a:pt x="2119328" y="0"/>
                  </a:moveTo>
                  <a:lnTo>
                    <a:pt x="380114" y="0"/>
                  </a:lnTo>
                  <a:lnTo>
                    <a:pt x="379492" y="52073"/>
                  </a:lnTo>
                  <a:lnTo>
                    <a:pt x="377636" y="103390"/>
                  </a:lnTo>
                  <a:lnTo>
                    <a:pt x="374561" y="154387"/>
                  </a:lnTo>
                  <a:lnTo>
                    <a:pt x="370280" y="205050"/>
                  </a:lnTo>
                  <a:lnTo>
                    <a:pt x="364809" y="255364"/>
                  </a:lnTo>
                  <a:lnTo>
                    <a:pt x="358160" y="305315"/>
                  </a:lnTo>
                  <a:lnTo>
                    <a:pt x="350349" y="354889"/>
                  </a:lnTo>
                  <a:lnTo>
                    <a:pt x="341389" y="404073"/>
                  </a:lnTo>
                  <a:lnTo>
                    <a:pt x="331296" y="452850"/>
                  </a:lnTo>
                  <a:lnTo>
                    <a:pt x="320082" y="501209"/>
                  </a:lnTo>
                  <a:lnTo>
                    <a:pt x="307763" y="549133"/>
                  </a:lnTo>
                  <a:lnTo>
                    <a:pt x="294353" y="596610"/>
                  </a:lnTo>
                  <a:lnTo>
                    <a:pt x="279865" y="643625"/>
                  </a:lnTo>
                  <a:lnTo>
                    <a:pt x="264315" y="690164"/>
                  </a:lnTo>
                  <a:lnTo>
                    <a:pt x="247716" y="736212"/>
                  </a:lnTo>
                  <a:lnTo>
                    <a:pt x="230083" y="781756"/>
                  </a:lnTo>
                  <a:lnTo>
                    <a:pt x="211430" y="826781"/>
                  </a:lnTo>
                  <a:lnTo>
                    <a:pt x="191771" y="871274"/>
                  </a:lnTo>
                  <a:lnTo>
                    <a:pt x="171120" y="915219"/>
                  </a:lnTo>
                  <a:lnTo>
                    <a:pt x="149492" y="958603"/>
                  </a:lnTo>
                  <a:lnTo>
                    <a:pt x="126901" y="1001412"/>
                  </a:lnTo>
                  <a:lnTo>
                    <a:pt x="103361" y="1043631"/>
                  </a:lnTo>
                  <a:lnTo>
                    <a:pt x="78887" y="1085247"/>
                  </a:lnTo>
                  <a:lnTo>
                    <a:pt x="53492" y="1126244"/>
                  </a:lnTo>
                  <a:lnTo>
                    <a:pt x="27192" y="1166610"/>
                  </a:lnTo>
                  <a:lnTo>
                    <a:pt x="0" y="1206329"/>
                  </a:lnTo>
                  <a:lnTo>
                    <a:pt x="1424741" y="2203974"/>
                  </a:lnTo>
                  <a:lnTo>
                    <a:pt x="1452428" y="2163970"/>
                  </a:lnTo>
                  <a:lnTo>
                    <a:pt x="1479619" y="2123602"/>
                  </a:lnTo>
                  <a:lnTo>
                    <a:pt x="1506311" y="2082873"/>
                  </a:lnTo>
                  <a:lnTo>
                    <a:pt x="1532500" y="2041788"/>
                  </a:lnTo>
                  <a:lnTo>
                    <a:pt x="1558179" y="2000351"/>
                  </a:lnTo>
                  <a:lnTo>
                    <a:pt x="1583347" y="1958566"/>
                  </a:lnTo>
                  <a:lnTo>
                    <a:pt x="1607997" y="1916439"/>
                  </a:lnTo>
                  <a:lnTo>
                    <a:pt x="1632125" y="1873973"/>
                  </a:lnTo>
                  <a:lnTo>
                    <a:pt x="1655728" y="1831173"/>
                  </a:lnTo>
                  <a:lnTo>
                    <a:pt x="1678800" y="1788044"/>
                  </a:lnTo>
                  <a:lnTo>
                    <a:pt x="1701338" y="1744589"/>
                  </a:lnTo>
                  <a:lnTo>
                    <a:pt x="1723336" y="1700812"/>
                  </a:lnTo>
                  <a:lnTo>
                    <a:pt x="1744791" y="1656719"/>
                  </a:lnTo>
                  <a:lnTo>
                    <a:pt x="1765698" y="1612314"/>
                  </a:lnTo>
                  <a:lnTo>
                    <a:pt x="1786052" y="1567601"/>
                  </a:lnTo>
                  <a:lnTo>
                    <a:pt x="1805850" y="1522585"/>
                  </a:lnTo>
                  <a:lnTo>
                    <a:pt x="1825086" y="1477269"/>
                  </a:lnTo>
                  <a:lnTo>
                    <a:pt x="1843757" y="1431659"/>
                  </a:lnTo>
                  <a:lnTo>
                    <a:pt x="1861858" y="1385758"/>
                  </a:lnTo>
                  <a:lnTo>
                    <a:pt x="1879384" y="1339572"/>
                  </a:lnTo>
                  <a:lnTo>
                    <a:pt x="1896331" y="1293103"/>
                  </a:lnTo>
                  <a:lnTo>
                    <a:pt x="1912695" y="1246358"/>
                  </a:lnTo>
                  <a:lnTo>
                    <a:pt x="1928472" y="1199339"/>
                  </a:lnTo>
                  <a:lnTo>
                    <a:pt x="1943656" y="1152053"/>
                  </a:lnTo>
                  <a:lnTo>
                    <a:pt x="1958244" y="1104502"/>
                  </a:lnTo>
                  <a:lnTo>
                    <a:pt x="1972231" y="1056692"/>
                  </a:lnTo>
                  <a:lnTo>
                    <a:pt x="1985612" y="1008626"/>
                  </a:lnTo>
                  <a:lnTo>
                    <a:pt x="1998384" y="960309"/>
                  </a:lnTo>
                  <a:lnTo>
                    <a:pt x="2010542" y="911746"/>
                  </a:lnTo>
                  <a:lnTo>
                    <a:pt x="2022081" y="862941"/>
                  </a:lnTo>
                  <a:lnTo>
                    <a:pt x="2032997" y="813898"/>
                  </a:lnTo>
                  <a:lnTo>
                    <a:pt x="2043286" y="764621"/>
                  </a:lnTo>
                  <a:lnTo>
                    <a:pt x="2052942" y="715116"/>
                  </a:lnTo>
                  <a:lnTo>
                    <a:pt x="2061963" y="665386"/>
                  </a:lnTo>
                  <a:lnTo>
                    <a:pt x="2070343" y="615435"/>
                  </a:lnTo>
                  <a:lnTo>
                    <a:pt x="2078078" y="565269"/>
                  </a:lnTo>
                  <a:lnTo>
                    <a:pt x="2085163" y="514892"/>
                  </a:lnTo>
                  <a:lnTo>
                    <a:pt x="2091595" y="464307"/>
                  </a:lnTo>
                  <a:lnTo>
                    <a:pt x="2097368" y="413520"/>
                  </a:lnTo>
                  <a:lnTo>
                    <a:pt x="2102479" y="362534"/>
                  </a:lnTo>
                  <a:lnTo>
                    <a:pt x="2106923" y="311354"/>
                  </a:lnTo>
                  <a:lnTo>
                    <a:pt x="2110695" y="259985"/>
                  </a:lnTo>
                  <a:lnTo>
                    <a:pt x="2113791" y="208431"/>
                  </a:lnTo>
                  <a:lnTo>
                    <a:pt x="2116207" y="156696"/>
                  </a:lnTo>
                  <a:lnTo>
                    <a:pt x="2117938" y="104784"/>
                  </a:lnTo>
                  <a:lnTo>
                    <a:pt x="2118979" y="52701"/>
                  </a:lnTo>
                  <a:lnTo>
                    <a:pt x="2119328" y="0"/>
                  </a:lnTo>
                  <a:close/>
                </a:path>
              </a:pathLst>
            </a:custGeom>
            <a:solidFill>
              <a:srgbClr val="0576A3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31"/>
            <p:cNvSpPr/>
            <p:nvPr/>
          </p:nvSpPr>
          <p:spPr>
            <a:xfrm>
              <a:off x="9682798" y="3835891"/>
              <a:ext cx="2120265" cy="2204085"/>
            </a:xfrm>
            <a:custGeom>
              <a:avLst/>
              <a:gdLst/>
              <a:ahLst/>
              <a:cxnLst/>
              <a:rect l="l" t="t" r="r" b="b"/>
              <a:pathLst>
                <a:path w="2120265" h="2204085">
                  <a:moveTo>
                    <a:pt x="1424741" y="0"/>
                  </a:moveTo>
                  <a:lnTo>
                    <a:pt x="0" y="997634"/>
                  </a:lnTo>
                  <a:lnTo>
                    <a:pt x="27211" y="1037354"/>
                  </a:lnTo>
                  <a:lnTo>
                    <a:pt x="53531" y="1077720"/>
                  </a:lnTo>
                  <a:lnTo>
                    <a:pt x="78944" y="1118719"/>
                  </a:lnTo>
                  <a:lnTo>
                    <a:pt x="103437" y="1160336"/>
                  </a:lnTo>
                  <a:lnTo>
                    <a:pt x="126995" y="1202558"/>
                  </a:lnTo>
                  <a:lnTo>
                    <a:pt x="149604" y="1245370"/>
                  </a:lnTo>
                  <a:lnTo>
                    <a:pt x="171250" y="1288757"/>
                  </a:lnTo>
                  <a:lnTo>
                    <a:pt x="191919" y="1332706"/>
                  </a:lnTo>
                  <a:lnTo>
                    <a:pt x="211595" y="1377203"/>
                  </a:lnTo>
                  <a:lnTo>
                    <a:pt x="230266" y="1422233"/>
                  </a:lnTo>
                  <a:lnTo>
                    <a:pt x="247916" y="1467782"/>
                  </a:lnTo>
                  <a:lnTo>
                    <a:pt x="264532" y="1513836"/>
                  </a:lnTo>
                  <a:lnTo>
                    <a:pt x="280098" y="1560381"/>
                  </a:lnTo>
                  <a:lnTo>
                    <a:pt x="294602" y="1607403"/>
                  </a:lnTo>
                  <a:lnTo>
                    <a:pt x="308028" y="1654887"/>
                  </a:lnTo>
                  <a:lnTo>
                    <a:pt x="320363" y="1702819"/>
                  </a:lnTo>
                  <a:lnTo>
                    <a:pt x="331592" y="1751185"/>
                  </a:lnTo>
                  <a:lnTo>
                    <a:pt x="341700" y="1799971"/>
                  </a:lnTo>
                  <a:lnTo>
                    <a:pt x="350675" y="1849162"/>
                  </a:lnTo>
                  <a:lnTo>
                    <a:pt x="358500" y="1898745"/>
                  </a:lnTo>
                  <a:lnTo>
                    <a:pt x="365163" y="1948706"/>
                  </a:lnTo>
                  <a:lnTo>
                    <a:pt x="370648" y="1999029"/>
                  </a:lnTo>
                  <a:lnTo>
                    <a:pt x="374942" y="2049702"/>
                  </a:lnTo>
                  <a:lnTo>
                    <a:pt x="378030" y="2100709"/>
                  </a:lnTo>
                  <a:lnTo>
                    <a:pt x="379898" y="2152037"/>
                  </a:lnTo>
                  <a:lnTo>
                    <a:pt x="380532" y="2203671"/>
                  </a:lnTo>
                  <a:lnTo>
                    <a:pt x="2119746" y="2203671"/>
                  </a:lnTo>
                  <a:lnTo>
                    <a:pt x="2119392" y="2151414"/>
                  </a:lnTo>
                  <a:lnTo>
                    <a:pt x="2118344" y="2099324"/>
                  </a:lnTo>
                  <a:lnTo>
                    <a:pt x="2116607" y="2047407"/>
                  </a:lnTo>
                  <a:lnTo>
                    <a:pt x="2114184" y="1995666"/>
                  </a:lnTo>
                  <a:lnTo>
                    <a:pt x="2111082" y="1944106"/>
                  </a:lnTo>
                  <a:lnTo>
                    <a:pt x="2107303" y="1892732"/>
                  </a:lnTo>
                  <a:lnTo>
                    <a:pt x="2102852" y="1841547"/>
                  </a:lnTo>
                  <a:lnTo>
                    <a:pt x="2097735" y="1790556"/>
                  </a:lnTo>
                  <a:lnTo>
                    <a:pt x="2091954" y="1739763"/>
                  </a:lnTo>
                  <a:lnTo>
                    <a:pt x="2085515" y="1689173"/>
                  </a:lnTo>
                  <a:lnTo>
                    <a:pt x="2078422" y="1638791"/>
                  </a:lnTo>
                  <a:lnTo>
                    <a:pt x="2070680" y="1588620"/>
                  </a:lnTo>
                  <a:lnTo>
                    <a:pt x="2062292" y="1538665"/>
                  </a:lnTo>
                  <a:lnTo>
                    <a:pt x="2053264" y="1488930"/>
                  </a:lnTo>
                  <a:lnTo>
                    <a:pt x="2043599" y="1439420"/>
                  </a:lnTo>
                  <a:lnTo>
                    <a:pt x="2033302" y="1390139"/>
                  </a:lnTo>
                  <a:lnTo>
                    <a:pt x="2022378" y="1341092"/>
                  </a:lnTo>
                  <a:lnTo>
                    <a:pt x="2010830" y="1292282"/>
                  </a:lnTo>
                  <a:lnTo>
                    <a:pt x="1998664" y="1243715"/>
                  </a:lnTo>
                  <a:lnTo>
                    <a:pt x="1985884" y="1195395"/>
                  </a:lnTo>
                  <a:lnTo>
                    <a:pt x="1972494" y="1147325"/>
                  </a:lnTo>
                  <a:lnTo>
                    <a:pt x="1958498" y="1099511"/>
                  </a:lnTo>
                  <a:lnTo>
                    <a:pt x="1943901" y="1051957"/>
                  </a:lnTo>
                  <a:lnTo>
                    <a:pt x="1928708" y="1004667"/>
                  </a:lnTo>
                  <a:lnTo>
                    <a:pt x="1912922" y="957645"/>
                  </a:lnTo>
                  <a:lnTo>
                    <a:pt x="1896549" y="910897"/>
                  </a:lnTo>
                  <a:lnTo>
                    <a:pt x="1879592" y="864425"/>
                  </a:lnTo>
                  <a:lnTo>
                    <a:pt x="1862057" y="818236"/>
                  </a:lnTo>
                  <a:lnTo>
                    <a:pt x="1843946" y="772333"/>
                  </a:lnTo>
                  <a:lnTo>
                    <a:pt x="1825266" y="726720"/>
                  </a:lnTo>
                  <a:lnTo>
                    <a:pt x="1806020" y="681402"/>
                  </a:lnTo>
                  <a:lnTo>
                    <a:pt x="1786212" y="636383"/>
                  </a:lnTo>
                  <a:lnTo>
                    <a:pt x="1765848" y="591668"/>
                  </a:lnTo>
                  <a:lnTo>
                    <a:pt x="1744931" y="547262"/>
                  </a:lnTo>
                  <a:lnTo>
                    <a:pt x="1723466" y="503167"/>
                  </a:lnTo>
                  <a:lnTo>
                    <a:pt x="1701457" y="459389"/>
                  </a:lnTo>
                  <a:lnTo>
                    <a:pt x="1678909" y="415933"/>
                  </a:lnTo>
                  <a:lnTo>
                    <a:pt x="1655826" y="372802"/>
                  </a:lnTo>
                  <a:lnTo>
                    <a:pt x="1632213" y="330001"/>
                  </a:lnTo>
                  <a:lnTo>
                    <a:pt x="1608074" y="287535"/>
                  </a:lnTo>
                  <a:lnTo>
                    <a:pt x="1583413" y="245407"/>
                  </a:lnTo>
                  <a:lnTo>
                    <a:pt x="1558235" y="203622"/>
                  </a:lnTo>
                  <a:lnTo>
                    <a:pt x="1532544" y="162185"/>
                  </a:lnTo>
                  <a:lnTo>
                    <a:pt x="1506345" y="121100"/>
                  </a:lnTo>
                  <a:lnTo>
                    <a:pt x="1479642" y="80371"/>
                  </a:lnTo>
                  <a:lnTo>
                    <a:pt x="1452439" y="40003"/>
                  </a:lnTo>
                  <a:lnTo>
                    <a:pt x="1424741" y="0"/>
                  </a:lnTo>
                  <a:close/>
                </a:path>
              </a:pathLst>
            </a:custGeom>
            <a:solidFill>
              <a:srgbClr val="008BC1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32"/>
            <p:cNvSpPr/>
            <p:nvPr/>
          </p:nvSpPr>
          <p:spPr>
            <a:xfrm>
              <a:off x="8676858" y="2426874"/>
              <a:ext cx="2430780" cy="2406650"/>
            </a:xfrm>
            <a:custGeom>
              <a:avLst/>
              <a:gdLst/>
              <a:ahLst/>
              <a:cxnLst/>
              <a:rect l="l" t="t" r="r" b="b"/>
              <a:pathLst>
                <a:path w="2430779" h="2406650">
                  <a:moveTo>
                    <a:pt x="592358" y="0"/>
                  </a:moveTo>
                  <a:lnTo>
                    <a:pt x="0" y="1635761"/>
                  </a:lnTo>
                  <a:lnTo>
                    <a:pt x="46993" y="1653425"/>
                  </a:lnTo>
                  <a:lnTo>
                    <a:pt x="93445" y="1672171"/>
                  </a:lnTo>
                  <a:lnTo>
                    <a:pt x="139340" y="1691984"/>
                  </a:lnTo>
                  <a:lnTo>
                    <a:pt x="184663" y="1712848"/>
                  </a:lnTo>
                  <a:lnTo>
                    <a:pt x="229398" y="1734748"/>
                  </a:lnTo>
                  <a:lnTo>
                    <a:pt x="273530" y="1757669"/>
                  </a:lnTo>
                  <a:lnTo>
                    <a:pt x="317044" y="1781595"/>
                  </a:lnTo>
                  <a:lnTo>
                    <a:pt x="359925" y="1806511"/>
                  </a:lnTo>
                  <a:lnTo>
                    <a:pt x="402156" y="1832400"/>
                  </a:lnTo>
                  <a:lnTo>
                    <a:pt x="443723" y="1859249"/>
                  </a:lnTo>
                  <a:lnTo>
                    <a:pt x="484611" y="1887041"/>
                  </a:lnTo>
                  <a:lnTo>
                    <a:pt x="524804" y="1915762"/>
                  </a:lnTo>
                  <a:lnTo>
                    <a:pt x="564286" y="1945394"/>
                  </a:lnTo>
                  <a:lnTo>
                    <a:pt x="603043" y="1975924"/>
                  </a:lnTo>
                  <a:lnTo>
                    <a:pt x="641058" y="2007336"/>
                  </a:lnTo>
                  <a:lnTo>
                    <a:pt x="678318" y="2039614"/>
                  </a:lnTo>
                  <a:lnTo>
                    <a:pt x="714805" y="2072743"/>
                  </a:lnTo>
                  <a:lnTo>
                    <a:pt x="750506" y="2106708"/>
                  </a:lnTo>
                  <a:lnTo>
                    <a:pt x="785404" y="2141492"/>
                  </a:lnTo>
                  <a:lnTo>
                    <a:pt x="819485" y="2177081"/>
                  </a:lnTo>
                  <a:lnTo>
                    <a:pt x="852732" y="2213459"/>
                  </a:lnTo>
                  <a:lnTo>
                    <a:pt x="885132" y="2250611"/>
                  </a:lnTo>
                  <a:lnTo>
                    <a:pt x="916667" y="2288522"/>
                  </a:lnTo>
                  <a:lnTo>
                    <a:pt x="947323" y="2327175"/>
                  </a:lnTo>
                  <a:lnTo>
                    <a:pt x="977085" y="2366556"/>
                  </a:lnTo>
                  <a:lnTo>
                    <a:pt x="1005937" y="2406649"/>
                  </a:lnTo>
                  <a:lnTo>
                    <a:pt x="2430679" y="1409014"/>
                  </a:lnTo>
                  <a:lnTo>
                    <a:pt x="2401723" y="1368316"/>
                  </a:lnTo>
                  <a:lnTo>
                    <a:pt x="2372254" y="1328012"/>
                  </a:lnTo>
                  <a:lnTo>
                    <a:pt x="2342276" y="1288107"/>
                  </a:lnTo>
                  <a:lnTo>
                    <a:pt x="2311796" y="1248607"/>
                  </a:lnTo>
                  <a:lnTo>
                    <a:pt x="2280816" y="1209515"/>
                  </a:lnTo>
                  <a:lnTo>
                    <a:pt x="2249343" y="1170836"/>
                  </a:lnTo>
                  <a:lnTo>
                    <a:pt x="2217381" y="1132576"/>
                  </a:lnTo>
                  <a:lnTo>
                    <a:pt x="2184935" y="1094739"/>
                  </a:lnTo>
                  <a:lnTo>
                    <a:pt x="2152009" y="1057330"/>
                  </a:lnTo>
                  <a:lnTo>
                    <a:pt x="2118608" y="1020354"/>
                  </a:lnTo>
                  <a:lnTo>
                    <a:pt x="2084737" y="983815"/>
                  </a:lnTo>
                  <a:lnTo>
                    <a:pt x="2050401" y="947718"/>
                  </a:lnTo>
                  <a:lnTo>
                    <a:pt x="2015604" y="912068"/>
                  </a:lnTo>
                  <a:lnTo>
                    <a:pt x="1980351" y="876870"/>
                  </a:lnTo>
                  <a:lnTo>
                    <a:pt x="1944647" y="842128"/>
                  </a:lnTo>
                  <a:lnTo>
                    <a:pt x="1908497" y="807848"/>
                  </a:lnTo>
                  <a:lnTo>
                    <a:pt x="1871905" y="774033"/>
                  </a:lnTo>
                  <a:lnTo>
                    <a:pt x="1834877" y="740690"/>
                  </a:lnTo>
                  <a:lnTo>
                    <a:pt x="1797416" y="707822"/>
                  </a:lnTo>
                  <a:lnTo>
                    <a:pt x="1759528" y="675434"/>
                  </a:lnTo>
                  <a:lnTo>
                    <a:pt x="1721217" y="643532"/>
                  </a:lnTo>
                  <a:lnTo>
                    <a:pt x="1682489" y="612120"/>
                  </a:lnTo>
                  <a:lnTo>
                    <a:pt x="1643347" y="581202"/>
                  </a:lnTo>
                  <a:lnTo>
                    <a:pt x="1603797" y="550784"/>
                  </a:lnTo>
                  <a:lnTo>
                    <a:pt x="1563843" y="520869"/>
                  </a:lnTo>
                  <a:lnTo>
                    <a:pt x="1523491" y="491464"/>
                  </a:lnTo>
                  <a:lnTo>
                    <a:pt x="1482744" y="462573"/>
                  </a:lnTo>
                  <a:lnTo>
                    <a:pt x="1441608" y="434201"/>
                  </a:lnTo>
                  <a:lnTo>
                    <a:pt x="1400088" y="406351"/>
                  </a:lnTo>
                  <a:lnTo>
                    <a:pt x="1358187" y="379030"/>
                  </a:lnTo>
                  <a:lnTo>
                    <a:pt x="1315912" y="352242"/>
                  </a:lnTo>
                  <a:lnTo>
                    <a:pt x="1273266" y="325991"/>
                  </a:lnTo>
                  <a:lnTo>
                    <a:pt x="1230254" y="300283"/>
                  </a:lnTo>
                  <a:lnTo>
                    <a:pt x="1186882" y="275122"/>
                  </a:lnTo>
                  <a:lnTo>
                    <a:pt x="1143153" y="250513"/>
                  </a:lnTo>
                  <a:lnTo>
                    <a:pt x="1099073" y="226461"/>
                  </a:lnTo>
                  <a:lnTo>
                    <a:pt x="1054646" y="202971"/>
                  </a:lnTo>
                  <a:lnTo>
                    <a:pt x="1009878" y="180046"/>
                  </a:lnTo>
                  <a:lnTo>
                    <a:pt x="964772" y="157693"/>
                  </a:lnTo>
                  <a:lnTo>
                    <a:pt x="919334" y="135916"/>
                  </a:lnTo>
                  <a:lnTo>
                    <a:pt x="873568" y="114719"/>
                  </a:lnTo>
                  <a:lnTo>
                    <a:pt x="827479" y="94108"/>
                  </a:lnTo>
                  <a:lnTo>
                    <a:pt x="781072" y="74087"/>
                  </a:lnTo>
                  <a:lnTo>
                    <a:pt x="734352" y="54660"/>
                  </a:lnTo>
                  <a:lnTo>
                    <a:pt x="687323" y="35834"/>
                  </a:lnTo>
                  <a:lnTo>
                    <a:pt x="639990" y="17612"/>
                  </a:lnTo>
                  <a:lnTo>
                    <a:pt x="592358" y="0"/>
                  </a:lnTo>
                  <a:close/>
                </a:path>
              </a:pathLst>
            </a:custGeom>
            <a:solidFill>
              <a:srgbClr val="35AAD8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object 3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4475" y="2019746"/>
              <a:ext cx="4316057" cy="8051799"/>
            </a:xfrm>
            <a:prstGeom prst="rect">
              <a:avLst/>
            </a:prstGeom>
          </p:spPr>
        </p:pic>
        <p:sp>
          <p:nvSpPr>
            <p:cNvPr id="29" name="object 34"/>
            <p:cNvSpPr/>
            <p:nvPr/>
          </p:nvSpPr>
          <p:spPr>
            <a:xfrm>
              <a:off x="10987636" y="8986541"/>
              <a:ext cx="313055" cy="313055"/>
            </a:xfrm>
            <a:custGeom>
              <a:avLst/>
              <a:gdLst/>
              <a:ahLst/>
              <a:cxnLst/>
              <a:rect l="l" t="t" r="r" b="b"/>
              <a:pathLst>
                <a:path w="313054" h="313054">
                  <a:moveTo>
                    <a:pt x="156518" y="0"/>
                  </a:moveTo>
                  <a:lnTo>
                    <a:pt x="107048" y="7980"/>
                  </a:lnTo>
                  <a:lnTo>
                    <a:pt x="64083" y="30201"/>
                  </a:lnTo>
                  <a:lnTo>
                    <a:pt x="30200" y="64085"/>
                  </a:lnTo>
                  <a:lnTo>
                    <a:pt x="7979" y="107054"/>
                  </a:lnTo>
                  <a:lnTo>
                    <a:pt x="0" y="156529"/>
                  </a:lnTo>
                  <a:lnTo>
                    <a:pt x="7979" y="206004"/>
                  </a:lnTo>
                  <a:lnTo>
                    <a:pt x="30200" y="248972"/>
                  </a:lnTo>
                  <a:lnTo>
                    <a:pt x="64083" y="282857"/>
                  </a:lnTo>
                  <a:lnTo>
                    <a:pt x="107048" y="305078"/>
                  </a:lnTo>
                  <a:lnTo>
                    <a:pt x="156518" y="313058"/>
                  </a:lnTo>
                  <a:lnTo>
                    <a:pt x="205993" y="305078"/>
                  </a:lnTo>
                  <a:lnTo>
                    <a:pt x="248962" y="282857"/>
                  </a:lnTo>
                  <a:lnTo>
                    <a:pt x="282846" y="248972"/>
                  </a:lnTo>
                  <a:lnTo>
                    <a:pt x="305067" y="206004"/>
                  </a:lnTo>
                  <a:lnTo>
                    <a:pt x="313048" y="156529"/>
                  </a:lnTo>
                  <a:lnTo>
                    <a:pt x="305067" y="107054"/>
                  </a:lnTo>
                  <a:lnTo>
                    <a:pt x="282846" y="64085"/>
                  </a:lnTo>
                  <a:lnTo>
                    <a:pt x="248962" y="30201"/>
                  </a:lnTo>
                  <a:lnTo>
                    <a:pt x="205993" y="7980"/>
                  </a:lnTo>
                  <a:lnTo>
                    <a:pt x="156518" y="0"/>
                  </a:lnTo>
                  <a:close/>
                </a:path>
              </a:pathLst>
            </a:custGeom>
            <a:solidFill>
              <a:srgbClr val="0462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5"/>
            <p:cNvSpPr/>
            <p:nvPr/>
          </p:nvSpPr>
          <p:spPr>
            <a:xfrm>
              <a:off x="12126531" y="7008235"/>
              <a:ext cx="313055" cy="313055"/>
            </a:xfrm>
            <a:custGeom>
              <a:avLst/>
              <a:gdLst/>
              <a:ahLst/>
              <a:cxnLst/>
              <a:rect l="l" t="t" r="r" b="b"/>
              <a:pathLst>
                <a:path w="313054" h="313054">
                  <a:moveTo>
                    <a:pt x="156529" y="0"/>
                  </a:moveTo>
                  <a:lnTo>
                    <a:pt x="107054" y="7980"/>
                  </a:lnTo>
                  <a:lnTo>
                    <a:pt x="64085" y="30201"/>
                  </a:lnTo>
                  <a:lnTo>
                    <a:pt x="30201" y="64085"/>
                  </a:lnTo>
                  <a:lnTo>
                    <a:pt x="7980" y="107054"/>
                  </a:lnTo>
                  <a:lnTo>
                    <a:pt x="0" y="156529"/>
                  </a:lnTo>
                  <a:lnTo>
                    <a:pt x="7980" y="206004"/>
                  </a:lnTo>
                  <a:lnTo>
                    <a:pt x="30201" y="248972"/>
                  </a:lnTo>
                  <a:lnTo>
                    <a:pt x="64085" y="282857"/>
                  </a:lnTo>
                  <a:lnTo>
                    <a:pt x="107054" y="305078"/>
                  </a:lnTo>
                  <a:lnTo>
                    <a:pt x="156529" y="313058"/>
                  </a:lnTo>
                  <a:lnTo>
                    <a:pt x="205999" y="305078"/>
                  </a:lnTo>
                  <a:lnTo>
                    <a:pt x="248964" y="282857"/>
                  </a:lnTo>
                  <a:lnTo>
                    <a:pt x="282847" y="248972"/>
                  </a:lnTo>
                  <a:lnTo>
                    <a:pt x="305068" y="206004"/>
                  </a:lnTo>
                  <a:lnTo>
                    <a:pt x="313048" y="156529"/>
                  </a:lnTo>
                  <a:lnTo>
                    <a:pt x="305068" y="107054"/>
                  </a:lnTo>
                  <a:lnTo>
                    <a:pt x="282847" y="64085"/>
                  </a:lnTo>
                  <a:lnTo>
                    <a:pt x="248964" y="30201"/>
                  </a:lnTo>
                  <a:lnTo>
                    <a:pt x="205999" y="7980"/>
                  </a:lnTo>
                  <a:lnTo>
                    <a:pt x="156529" y="0"/>
                  </a:lnTo>
                  <a:close/>
                </a:path>
              </a:pathLst>
            </a:custGeom>
            <a:solidFill>
              <a:srgbClr val="0576A3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6"/>
            <p:cNvSpPr/>
            <p:nvPr/>
          </p:nvSpPr>
          <p:spPr>
            <a:xfrm>
              <a:off x="12126531" y="4676996"/>
              <a:ext cx="313055" cy="313055"/>
            </a:xfrm>
            <a:custGeom>
              <a:avLst/>
              <a:gdLst/>
              <a:ahLst/>
              <a:cxnLst/>
              <a:rect l="l" t="t" r="r" b="b"/>
              <a:pathLst>
                <a:path w="313054" h="313054">
                  <a:moveTo>
                    <a:pt x="156529" y="0"/>
                  </a:moveTo>
                  <a:lnTo>
                    <a:pt x="107054" y="7980"/>
                  </a:lnTo>
                  <a:lnTo>
                    <a:pt x="64085" y="30201"/>
                  </a:lnTo>
                  <a:lnTo>
                    <a:pt x="30201" y="64085"/>
                  </a:lnTo>
                  <a:lnTo>
                    <a:pt x="7980" y="107054"/>
                  </a:lnTo>
                  <a:lnTo>
                    <a:pt x="0" y="156529"/>
                  </a:lnTo>
                  <a:lnTo>
                    <a:pt x="7980" y="206004"/>
                  </a:lnTo>
                  <a:lnTo>
                    <a:pt x="30201" y="248972"/>
                  </a:lnTo>
                  <a:lnTo>
                    <a:pt x="64085" y="282857"/>
                  </a:lnTo>
                  <a:lnTo>
                    <a:pt x="107054" y="305078"/>
                  </a:lnTo>
                  <a:lnTo>
                    <a:pt x="156529" y="313058"/>
                  </a:lnTo>
                  <a:lnTo>
                    <a:pt x="205999" y="305078"/>
                  </a:lnTo>
                  <a:lnTo>
                    <a:pt x="248964" y="282857"/>
                  </a:lnTo>
                  <a:lnTo>
                    <a:pt x="282847" y="248972"/>
                  </a:lnTo>
                  <a:lnTo>
                    <a:pt x="305068" y="206004"/>
                  </a:lnTo>
                  <a:lnTo>
                    <a:pt x="313048" y="156529"/>
                  </a:lnTo>
                  <a:lnTo>
                    <a:pt x="305068" y="107054"/>
                  </a:lnTo>
                  <a:lnTo>
                    <a:pt x="282847" y="64085"/>
                  </a:lnTo>
                  <a:lnTo>
                    <a:pt x="248964" y="30201"/>
                  </a:lnTo>
                  <a:lnTo>
                    <a:pt x="205999" y="7980"/>
                  </a:lnTo>
                  <a:lnTo>
                    <a:pt x="156529" y="0"/>
                  </a:lnTo>
                  <a:close/>
                </a:path>
              </a:pathLst>
            </a:custGeom>
            <a:solidFill>
              <a:srgbClr val="008BC1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7"/>
            <p:cNvSpPr/>
            <p:nvPr/>
          </p:nvSpPr>
          <p:spPr>
            <a:xfrm>
              <a:off x="10735263" y="2574007"/>
              <a:ext cx="313055" cy="313055"/>
            </a:xfrm>
            <a:custGeom>
              <a:avLst/>
              <a:gdLst/>
              <a:ahLst/>
              <a:cxnLst/>
              <a:rect l="l" t="t" r="r" b="b"/>
              <a:pathLst>
                <a:path w="313054" h="313055">
                  <a:moveTo>
                    <a:pt x="156518" y="0"/>
                  </a:moveTo>
                  <a:lnTo>
                    <a:pt x="107048" y="7980"/>
                  </a:lnTo>
                  <a:lnTo>
                    <a:pt x="64083" y="30201"/>
                  </a:lnTo>
                  <a:lnTo>
                    <a:pt x="30200" y="64085"/>
                  </a:lnTo>
                  <a:lnTo>
                    <a:pt x="7979" y="107054"/>
                  </a:lnTo>
                  <a:lnTo>
                    <a:pt x="0" y="156529"/>
                  </a:lnTo>
                  <a:lnTo>
                    <a:pt x="7979" y="206004"/>
                  </a:lnTo>
                  <a:lnTo>
                    <a:pt x="30200" y="248972"/>
                  </a:lnTo>
                  <a:lnTo>
                    <a:pt x="64083" y="282857"/>
                  </a:lnTo>
                  <a:lnTo>
                    <a:pt x="107048" y="305078"/>
                  </a:lnTo>
                  <a:lnTo>
                    <a:pt x="156518" y="313058"/>
                  </a:lnTo>
                  <a:lnTo>
                    <a:pt x="205993" y="305078"/>
                  </a:lnTo>
                  <a:lnTo>
                    <a:pt x="248962" y="282857"/>
                  </a:lnTo>
                  <a:lnTo>
                    <a:pt x="282846" y="248972"/>
                  </a:lnTo>
                  <a:lnTo>
                    <a:pt x="305067" y="206004"/>
                  </a:lnTo>
                  <a:lnTo>
                    <a:pt x="313048" y="156529"/>
                  </a:lnTo>
                  <a:lnTo>
                    <a:pt x="305067" y="107054"/>
                  </a:lnTo>
                  <a:lnTo>
                    <a:pt x="282846" y="64085"/>
                  </a:lnTo>
                  <a:lnTo>
                    <a:pt x="248962" y="30201"/>
                  </a:lnTo>
                  <a:lnTo>
                    <a:pt x="205993" y="7980"/>
                  </a:lnTo>
                  <a:lnTo>
                    <a:pt x="156518" y="0"/>
                  </a:lnTo>
                  <a:close/>
                </a:path>
              </a:pathLst>
            </a:custGeom>
            <a:solidFill>
              <a:srgbClr val="35AAD8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8"/>
            <p:cNvSpPr/>
            <p:nvPr/>
          </p:nvSpPr>
          <p:spPr>
            <a:xfrm>
              <a:off x="9360662" y="3512025"/>
              <a:ext cx="1735455" cy="5203825"/>
            </a:xfrm>
            <a:custGeom>
              <a:avLst/>
              <a:gdLst/>
              <a:ahLst/>
              <a:cxnLst/>
              <a:rect l="l" t="t" r="r" b="b"/>
              <a:pathLst>
                <a:path w="1735454" h="5203825">
                  <a:moveTo>
                    <a:pt x="720598" y="4730737"/>
                  </a:moveTo>
                  <a:lnTo>
                    <a:pt x="716267" y="4708512"/>
                  </a:lnTo>
                  <a:lnTo>
                    <a:pt x="703300" y="4688967"/>
                  </a:lnTo>
                  <a:lnTo>
                    <a:pt x="683755" y="4676000"/>
                  </a:lnTo>
                  <a:lnTo>
                    <a:pt x="661530" y="4671669"/>
                  </a:lnTo>
                  <a:lnTo>
                    <a:pt x="639305" y="4676000"/>
                  </a:lnTo>
                  <a:lnTo>
                    <a:pt x="619760" y="4688967"/>
                  </a:lnTo>
                  <a:lnTo>
                    <a:pt x="249936" y="5058791"/>
                  </a:lnTo>
                  <a:lnTo>
                    <a:pt x="102603" y="4897628"/>
                  </a:lnTo>
                  <a:lnTo>
                    <a:pt x="83654" y="4883797"/>
                  </a:lnTo>
                  <a:lnTo>
                    <a:pt x="61645" y="4878476"/>
                  </a:lnTo>
                  <a:lnTo>
                    <a:pt x="39255" y="4881804"/>
                  </a:lnTo>
                  <a:lnTo>
                    <a:pt x="19151" y="4893894"/>
                  </a:lnTo>
                  <a:lnTo>
                    <a:pt x="5321" y="4912830"/>
                  </a:lnTo>
                  <a:lnTo>
                    <a:pt x="0" y="4934839"/>
                  </a:lnTo>
                  <a:lnTo>
                    <a:pt x="3327" y="4957242"/>
                  </a:lnTo>
                  <a:lnTo>
                    <a:pt x="15417" y="4977333"/>
                  </a:lnTo>
                  <a:lnTo>
                    <a:pt x="204431" y="5184076"/>
                  </a:lnTo>
                  <a:lnTo>
                    <a:pt x="205765" y="5185270"/>
                  </a:lnTo>
                  <a:lnTo>
                    <a:pt x="206260" y="5185994"/>
                  </a:lnTo>
                  <a:lnTo>
                    <a:pt x="210756" y="5189677"/>
                  </a:lnTo>
                  <a:lnTo>
                    <a:pt x="213918" y="5192458"/>
                  </a:lnTo>
                  <a:lnTo>
                    <a:pt x="214744" y="5192928"/>
                  </a:lnTo>
                  <a:lnTo>
                    <a:pt x="215531" y="5193563"/>
                  </a:lnTo>
                  <a:lnTo>
                    <a:pt x="221183" y="5196548"/>
                  </a:lnTo>
                  <a:lnTo>
                    <a:pt x="224612" y="5198465"/>
                  </a:lnTo>
                  <a:lnTo>
                    <a:pt x="225171" y="5198656"/>
                  </a:lnTo>
                  <a:lnTo>
                    <a:pt x="225806" y="5198973"/>
                  </a:lnTo>
                  <a:lnTo>
                    <a:pt x="232867" y="5201069"/>
                  </a:lnTo>
                  <a:lnTo>
                    <a:pt x="236118" y="5202085"/>
                  </a:lnTo>
                  <a:lnTo>
                    <a:pt x="236423" y="5202123"/>
                  </a:lnTo>
                  <a:lnTo>
                    <a:pt x="236753" y="5202212"/>
                  </a:lnTo>
                  <a:lnTo>
                    <a:pt x="248031" y="5203291"/>
                  </a:lnTo>
                  <a:lnTo>
                    <a:pt x="258686" y="5202339"/>
                  </a:lnTo>
                  <a:lnTo>
                    <a:pt x="259041" y="5202250"/>
                  </a:lnTo>
                  <a:lnTo>
                    <a:pt x="259321" y="5202212"/>
                  </a:lnTo>
                  <a:lnTo>
                    <a:pt x="262255" y="5201348"/>
                  </a:lnTo>
                  <a:lnTo>
                    <a:pt x="269062" y="5199443"/>
                  </a:lnTo>
                  <a:lnTo>
                    <a:pt x="269659" y="5199151"/>
                  </a:lnTo>
                  <a:lnTo>
                    <a:pt x="270256" y="5198973"/>
                  </a:lnTo>
                  <a:lnTo>
                    <a:pt x="273507" y="5197259"/>
                  </a:lnTo>
                  <a:lnTo>
                    <a:pt x="278892" y="5194617"/>
                  </a:lnTo>
                  <a:lnTo>
                    <a:pt x="279730" y="5193995"/>
                  </a:lnTo>
                  <a:lnTo>
                    <a:pt x="280530" y="5193563"/>
                  </a:lnTo>
                  <a:lnTo>
                    <a:pt x="283464" y="5191163"/>
                  </a:lnTo>
                  <a:lnTo>
                    <a:pt x="287896" y="5187823"/>
                  </a:lnTo>
                  <a:lnTo>
                    <a:pt x="288378" y="5187150"/>
                  </a:lnTo>
                  <a:lnTo>
                    <a:pt x="289801" y="5185994"/>
                  </a:lnTo>
                  <a:lnTo>
                    <a:pt x="703300" y="4772507"/>
                  </a:lnTo>
                  <a:lnTo>
                    <a:pt x="716267" y="4752962"/>
                  </a:lnTo>
                  <a:lnTo>
                    <a:pt x="720598" y="4730737"/>
                  </a:lnTo>
                  <a:close/>
                </a:path>
                <a:path w="1735454" h="5203825">
                  <a:moveTo>
                    <a:pt x="773760" y="59055"/>
                  </a:moveTo>
                  <a:lnTo>
                    <a:pt x="769442" y="36830"/>
                  </a:lnTo>
                  <a:lnTo>
                    <a:pt x="756462" y="17297"/>
                  </a:lnTo>
                  <a:lnTo>
                    <a:pt x="736930" y="4318"/>
                  </a:lnTo>
                  <a:lnTo>
                    <a:pt x="714692" y="0"/>
                  </a:lnTo>
                  <a:lnTo>
                    <a:pt x="692467" y="4318"/>
                  </a:lnTo>
                  <a:lnTo>
                    <a:pt x="672922" y="17297"/>
                  </a:lnTo>
                  <a:lnTo>
                    <a:pt x="303098" y="387121"/>
                  </a:lnTo>
                  <a:lnTo>
                    <a:pt x="155765" y="225958"/>
                  </a:lnTo>
                  <a:lnTo>
                    <a:pt x="136829" y="212115"/>
                  </a:lnTo>
                  <a:lnTo>
                    <a:pt x="114820" y="206806"/>
                  </a:lnTo>
                  <a:lnTo>
                    <a:pt x="92417" y="210134"/>
                  </a:lnTo>
                  <a:lnTo>
                    <a:pt x="72326" y="222211"/>
                  </a:lnTo>
                  <a:lnTo>
                    <a:pt x="58483" y="241160"/>
                  </a:lnTo>
                  <a:lnTo>
                    <a:pt x="53174" y="263169"/>
                  </a:lnTo>
                  <a:lnTo>
                    <a:pt x="56502" y="285559"/>
                  </a:lnTo>
                  <a:lnTo>
                    <a:pt x="68580" y="305663"/>
                  </a:lnTo>
                  <a:lnTo>
                    <a:pt x="257606" y="512406"/>
                  </a:lnTo>
                  <a:lnTo>
                    <a:pt x="258953" y="513600"/>
                  </a:lnTo>
                  <a:lnTo>
                    <a:pt x="259435" y="514324"/>
                  </a:lnTo>
                  <a:lnTo>
                    <a:pt x="263817" y="517918"/>
                  </a:lnTo>
                  <a:lnTo>
                    <a:pt x="267081" y="520788"/>
                  </a:lnTo>
                  <a:lnTo>
                    <a:pt x="267944" y="521284"/>
                  </a:lnTo>
                  <a:lnTo>
                    <a:pt x="268706" y="521893"/>
                  </a:lnTo>
                  <a:lnTo>
                    <a:pt x="274066" y="524713"/>
                  </a:lnTo>
                  <a:lnTo>
                    <a:pt x="277774" y="526796"/>
                  </a:lnTo>
                  <a:lnTo>
                    <a:pt x="278396" y="526999"/>
                  </a:lnTo>
                  <a:lnTo>
                    <a:pt x="278968" y="527291"/>
                  </a:lnTo>
                  <a:lnTo>
                    <a:pt x="285927" y="529374"/>
                  </a:lnTo>
                  <a:lnTo>
                    <a:pt x="289293" y="530415"/>
                  </a:lnTo>
                  <a:lnTo>
                    <a:pt x="289585" y="530453"/>
                  </a:lnTo>
                  <a:lnTo>
                    <a:pt x="289915" y="530542"/>
                  </a:lnTo>
                  <a:lnTo>
                    <a:pt x="301205" y="531622"/>
                  </a:lnTo>
                  <a:lnTo>
                    <a:pt x="311848" y="530656"/>
                  </a:lnTo>
                  <a:lnTo>
                    <a:pt x="312140" y="530580"/>
                  </a:lnTo>
                  <a:lnTo>
                    <a:pt x="312483" y="530542"/>
                  </a:lnTo>
                  <a:lnTo>
                    <a:pt x="315722" y="529590"/>
                  </a:lnTo>
                  <a:lnTo>
                    <a:pt x="322224" y="527773"/>
                  </a:lnTo>
                  <a:lnTo>
                    <a:pt x="322859" y="527469"/>
                  </a:lnTo>
                  <a:lnTo>
                    <a:pt x="323430" y="527291"/>
                  </a:lnTo>
                  <a:lnTo>
                    <a:pt x="326783" y="525526"/>
                  </a:lnTo>
                  <a:lnTo>
                    <a:pt x="332054" y="522935"/>
                  </a:lnTo>
                  <a:lnTo>
                    <a:pt x="332803" y="522363"/>
                  </a:lnTo>
                  <a:lnTo>
                    <a:pt x="333705" y="521893"/>
                  </a:lnTo>
                  <a:lnTo>
                    <a:pt x="336943" y="519252"/>
                  </a:lnTo>
                  <a:lnTo>
                    <a:pt x="341058" y="516140"/>
                  </a:lnTo>
                  <a:lnTo>
                    <a:pt x="341515" y="515505"/>
                  </a:lnTo>
                  <a:lnTo>
                    <a:pt x="342963" y="514324"/>
                  </a:lnTo>
                  <a:lnTo>
                    <a:pt x="756462" y="100825"/>
                  </a:lnTo>
                  <a:lnTo>
                    <a:pt x="769442" y="81292"/>
                  </a:lnTo>
                  <a:lnTo>
                    <a:pt x="773760" y="59055"/>
                  </a:lnTo>
                  <a:close/>
                </a:path>
                <a:path w="1735454" h="5203825">
                  <a:moveTo>
                    <a:pt x="1699272" y="3270364"/>
                  </a:moveTo>
                  <a:lnTo>
                    <a:pt x="1694942" y="3248139"/>
                  </a:lnTo>
                  <a:lnTo>
                    <a:pt x="1681962" y="3228594"/>
                  </a:lnTo>
                  <a:lnTo>
                    <a:pt x="1662430" y="3215627"/>
                  </a:lnTo>
                  <a:lnTo>
                    <a:pt x="1640205" y="3211309"/>
                  </a:lnTo>
                  <a:lnTo>
                    <a:pt x="1617967" y="3215627"/>
                  </a:lnTo>
                  <a:lnTo>
                    <a:pt x="1598434" y="3228594"/>
                  </a:lnTo>
                  <a:lnTo>
                    <a:pt x="1228610" y="3598418"/>
                  </a:lnTo>
                  <a:lnTo>
                    <a:pt x="1081265" y="3437267"/>
                  </a:lnTo>
                  <a:lnTo>
                    <a:pt x="1062329" y="3423424"/>
                  </a:lnTo>
                  <a:lnTo>
                    <a:pt x="1040320" y="3418116"/>
                  </a:lnTo>
                  <a:lnTo>
                    <a:pt x="1017930" y="3421443"/>
                  </a:lnTo>
                  <a:lnTo>
                    <a:pt x="997826" y="3433521"/>
                  </a:lnTo>
                  <a:lnTo>
                    <a:pt x="983983" y="3452457"/>
                  </a:lnTo>
                  <a:lnTo>
                    <a:pt x="978674" y="3474478"/>
                  </a:lnTo>
                  <a:lnTo>
                    <a:pt x="982002" y="3496868"/>
                  </a:lnTo>
                  <a:lnTo>
                    <a:pt x="994092" y="3516973"/>
                  </a:lnTo>
                  <a:lnTo>
                    <a:pt x="1183106" y="3723716"/>
                  </a:lnTo>
                  <a:lnTo>
                    <a:pt x="1184440" y="3724910"/>
                  </a:lnTo>
                  <a:lnTo>
                    <a:pt x="1184935" y="3725634"/>
                  </a:lnTo>
                  <a:lnTo>
                    <a:pt x="1189431" y="3729317"/>
                  </a:lnTo>
                  <a:lnTo>
                    <a:pt x="1192593" y="3732098"/>
                  </a:lnTo>
                  <a:lnTo>
                    <a:pt x="1193419" y="3732568"/>
                  </a:lnTo>
                  <a:lnTo>
                    <a:pt x="1194206" y="3733203"/>
                  </a:lnTo>
                  <a:lnTo>
                    <a:pt x="1199654" y="3736073"/>
                  </a:lnTo>
                  <a:lnTo>
                    <a:pt x="1203286" y="3738105"/>
                  </a:lnTo>
                  <a:lnTo>
                    <a:pt x="1203909" y="3738308"/>
                  </a:lnTo>
                  <a:lnTo>
                    <a:pt x="1204480" y="3738600"/>
                  </a:lnTo>
                  <a:lnTo>
                    <a:pt x="1211287" y="3740632"/>
                  </a:lnTo>
                  <a:lnTo>
                    <a:pt x="1214793" y="3741724"/>
                  </a:lnTo>
                  <a:lnTo>
                    <a:pt x="1215097" y="3741763"/>
                  </a:lnTo>
                  <a:lnTo>
                    <a:pt x="1215428" y="3741851"/>
                  </a:lnTo>
                  <a:lnTo>
                    <a:pt x="1226705" y="3742931"/>
                  </a:lnTo>
                  <a:lnTo>
                    <a:pt x="1237361" y="3741966"/>
                  </a:lnTo>
                  <a:lnTo>
                    <a:pt x="1237653" y="3741890"/>
                  </a:lnTo>
                  <a:lnTo>
                    <a:pt x="1237983" y="3741851"/>
                  </a:lnTo>
                  <a:lnTo>
                    <a:pt x="1241107" y="3740924"/>
                  </a:lnTo>
                  <a:lnTo>
                    <a:pt x="1247724" y="3739083"/>
                  </a:lnTo>
                  <a:lnTo>
                    <a:pt x="1248359" y="3738778"/>
                  </a:lnTo>
                  <a:lnTo>
                    <a:pt x="1248930" y="3738600"/>
                  </a:lnTo>
                  <a:lnTo>
                    <a:pt x="1252283" y="3736835"/>
                  </a:lnTo>
                  <a:lnTo>
                    <a:pt x="1257554" y="3734244"/>
                  </a:lnTo>
                  <a:lnTo>
                    <a:pt x="1258303" y="3733673"/>
                  </a:lnTo>
                  <a:lnTo>
                    <a:pt x="1259205" y="3733203"/>
                  </a:lnTo>
                  <a:lnTo>
                    <a:pt x="1262507" y="3730510"/>
                  </a:lnTo>
                  <a:lnTo>
                    <a:pt x="1266558" y="3727450"/>
                  </a:lnTo>
                  <a:lnTo>
                    <a:pt x="1267002" y="3726840"/>
                  </a:lnTo>
                  <a:lnTo>
                    <a:pt x="1268476" y="3725634"/>
                  </a:lnTo>
                  <a:lnTo>
                    <a:pt x="1681962" y="3312134"/>
                  </a:lnTo>
                  <a:lnTo>
                    <a:pt x="1694942" y="3292589"/>
                  </a:lnTo>
                  <a:lnTo>
                    <a:pt x="1699272" y="3270364"/>
                  </a:lnTo>
                  <a:close/>
                </a:path>
                <a:path w="1735454" h="5203825">
                  <a:moveTo>
                    <a:pt x="1734921" y="1429918"/>
                  </a:moveTo>
                  <a:lnTo>
                    <a:pt x="1730590" y="1407693"/>
                  </a:lnTo>
                  <a:lnTo>
                    <a:pt x="1717624" y="1388148"/>
                  </a:lnTo>
                  <a:lnTo>
                    <a:pt x="1698078" y="1375181"/>
                  </a:lnTo>
                  <a:lnTo>
                    <a:pt x="1675853" y="1370863"/>
                  </a:lnTo>
                  <a:lnTo>
                    <a:pt x="1653628" y="1375181"/>
                  </a:lnTo>
                  <a:lnTo>
                    <a:pt x="1634083" y="1388148"/>
                  </a:lnTo>
                  <a:lnTo>
                    <a:pt x="1264259" y="1757972"/>
                  </a:lnTo>
                  <a:lnTo>
                    <a:pt x="1116926" y="1596809"/>
                  </a:lnTo>
                  <a:lnTo>
                    <a:pt x="1097991" y="1582978"/>
                  </a:lnTo>
                  <a:lnTo>
                    <a:pt x="1075982" y="1577670"/>
                  </a:lnTo>
                  <a:lnTo>
                    <a:pt x="1053579" y="1580984"/>
                  </a:lnTo>
                  <a:lnTo>
                    <a:pt x="1033475" y="1593075"/>
                  </a:lnTo>
                  <a:lnTo>
                    <a:pt x="1019644" y="1612011"/>
                  </a:lnTo>
                  <a:lnTo>
                    <a:pt x="1014323" y="1634020"/>
                  </a:lnTo>
                  <a:lnTo>
                    <a:pt x="1017651" y="1656422"/>
                  </a:lnTo>
                  <a:lnTo>
                    <a:pt x="1029741" y="1676514"/>
                  </a:lnTo>
                  <a:lnTo>
                    <a:pt x="1218768" y="1883270"/>
                  </a:lnTo>
                  <a:lnTo>
                    <a:pt x="1220076" y="1884438"/>
                  </a:lnTo>
                  <a:lnTo>
                    <a:pt x="1220584" y="1885188"/>
                  </a:lnTo>
                  <a:lnTo>
                    <a:pt x="1225042" y="1888832"/>
                  </a:lnTo>
                  <a:lnTo>
                    <a:pt x="1228242" y="1891652"/>
                  </a:lnTo>
                  <a:lnTo>
                    <a:pt x="1229118" y="1892147"/>
                  </a:lnTo>
                  <a:lnTo>
                    <a:pt x="1229855" y="1892744"/>
                  </a:lnTo>
                  <a:lnTo>
                    <a:pt x="1235138" y="1895538"/>
                  </a:lnTo>
                  <a:lnTo>
                    <a:pt x="1238935" y="1897659"/>
                  </a:lnTo>
                  <a:lnTo>
                    <a:pt x="1239558" y="1897862"/>
                  </a:lnTo>
                  <a:lnTo>
                    <a:pt x="1240129" y="1898154"/>
                  </a:lnTo>
                  <a:lnTo>
                    <a:pt x="1247470" y="1900339"/>
                  </a:lnTo>
                  <a:lnTo>
                    <a:pt x="1250442" y="1901266"/>
                  </a:lnTo>
                  <a:lnTo>
                    <a:pt x="1250683" y="1901304"/>
                  </a:lnTo>
                  <a:lnTo>
                    <a:pt x="1251077" y="1901405"/>
                  </a:lnTo>
                  <a:lnTo>
                    <a:pt x="1262354" y="1902485"/>
                  </a:lnTo>
                  <a:lnTo>
                    <a:pt x="1273009" y="1901520"/>
                  </a:lnTo>
                  <a:lnTo>
                    <a:pt x="1273289" y="1901444"/>
                  </a:lnTo>
                  <a:lnTo>
                    <a:pt x="1273644" y="1901405"/>
                  </a:lnTo>
                  <a:lnTo>
                    <a:pt x="1277086" y="1900389"/>
                  </a:lnTo>
                  <a:lnTo>
                    <a:pt x="1283385" y="1898624"/>
                  </a:lnTo>
                  <a:lnTo>
                    <a:pt x="1283970" y="1898345"/>
                  </a:lnTo>
                  <a:lnTo>
                    <a:pt x="1284579" y="1898154"/>
                  </a:lnTo>
                  <a:lnTo>
                    <a:pt x="1287830" y="1896440"/>
                  </a:lnTo>
                  <a:lnTo>
                    <a:pt x="1293215" y="1893798"/>
                  </a:lnTo>
                  <a:lnTo>
                    <a:pt x="1294053" y="1893176"/>
                  </a:lnTo>
                  <a:lnTo>
                    <a:pt x="1294853" y="1892744"/>
                  </a:lnTo>
                  <a:lnTo>
                    <a:pt x="1297863" y="1890293"/>
                  </a:lnTo>
                  <a:lnTo>
                    <a:pt x="1302219" y="1887004"/>
                  </a:lnTo>
                  <a:lnTo>
                    <a:pt x="1302689" y="1886356"/>
                  </a:lnTo>
                  <a:lnTo>
                    <a:pt x="1304124" y="1885188"/>
                  </a:lnTo>
                  <a:lnTo>
                    <a:pt x="1717624" y="1471688"/>
                  </a:lnTo>
                  <a:lnTo>
                    <a:pt x="1730590" y="1452143"/>
                  </a:lnTo>
                  <a:lnTo>
                    <a:pt x="1734921" y="1429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57" y="2998077"/>
              <a:ext cx="10262290" cy="5794177"/>
            </a:xfrm>
            <a:prstGeom prst="rect">
              <a:avLst/>
            </a:prstGeom>
          </p:spPr>
        </p:pic>
      </p:grpSp>
      <p:sp>
        <p:nvSpPr>
          <p:cNvPr id="35" name="TextBox 9">
            <a:extLst>
              <a:ext uri="{FF2B5EF4-FFF2-40B4-BE49-F238E27FC236}">
                <a16:creationId xmlns:a16="http://schemas.microsoft.com/office/drawing/2014/main" id="{E2F34961-5A6E-76A0-FC54-F71B16C08561}"/>
              </a:ext>
            </a:extLst>
          </p:cNvPr>
          <p:cNvSpPr txBox="1"/>
          <p:nvPr/>
        </p:nvSpPr>
        <p:spPr>
          <a:xfrm>
            <a:off x="5364089" y="980728"/>
            <a:ext cx="3600400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066" marR="10782" lvl="0" indent="0" algn="ctr" defTabSz="554492" rtl="0" eaLnBrk="1" fontAlgn="auto" latinLnBrk="0" hangingPunct="1">
              <a:lnSpc>
                <a:spcPts val="1898"/>
              </a:lnSpc>
              <a:spcBef>
                <a:spcPts val="2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Dijital</a:t>
            </a:r>
            <a:r>
              <a:rPr kumimoji="0" lang="tr-TR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gösterge,</a:t>
            </a:r>
            <a:r>
              <a:rPr kumimoji="0" lang="tr-TR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yapılan</a:t>
            </a:r>
            <a:r>
              <a:rPr kumimoji="0" lang="tr-TR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-6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ünite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sayısını ve son enjeksiyondan 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bu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yana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geçen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DB523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süreyi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saat,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dakika</a:t>
            </a:r>
            <a:r>
              <a:rPr kumimoji="0" lang="tr-TR" sz="1400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 </a:t>
            </a:r>
            <a:r>
              <a:rPr kumimoji="0" lang="tr-TR" sz="1400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ve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saniye cinsinden </a:t>
            </a:r>
            <a:r>
              <a:rPr kumimoji="0" lang="tr-TR" sz="14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Times New Roman" pitchFamily="18" charset="0"/>
                <a:ea typeface="Apis For Office" panose="020B0504010101010104" pitchFamily="34" charset="0"/>
                <a:cs typeface="Times New Roman" pitchFamily="18" charset="0"/>
              </a:rPr>
              <a:t>gösterir.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Apis For Office" panose="020B05040101010101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382086" y="188640"/>
            <a:ext cx="7358266" cy="43788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129008" marR="0" lvl="0" indent="0" algn="ctr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-24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NovoPen</a:t>
            </a:r>
            <a:r>
              <a:rPr kumimoji="0" lang="tr-TR" sz="2800" b="1" i="0" u="none" strike="noStrike" kern="1200" cap="none" spc="-36" normalizeH="0" baseline="31565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</a:t>
            </a:r>
            <a:r>
              <a:rPr kumimoji="0" lang="tr-TR" sz="2800" b="1" i="0" u="none" strike="noStrike" kern="1200" cap="none" spc="-236" normalizeH="0" baseline="31565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tr-TR" sz="2800" b="1" i="0" u="none" strike="noStrike" kern="1200" cap="none" spc="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tr-TR" sz="2800" b="1" i="0" u="none" strike="noStrike" kern="1200" cap="none" spc="-6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İçeriği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object 3"/>
          <p:cNvGrpSpPr/>
          <p:nvPr/>
        </p:nvGrpSpPr>
        <p:grpSpPr>
          <a:xfrm>
            <a:off x="0" y="448235"/>
            <a:ext cx="9144001" cy="5723966"/>
            <a:chOff x="411796" y="609422"/>
            <a:chExt cx="19617897" cy="8860644"/>
          </a:xfrm>
        </p:grpSpPr>
        <p:sp>
          <p:nvSpPr>
            <p:cNvPr id="6" name="object 5"/>
            <p:cNvSpPr/>
            <p:nvPr/>
          </p:nvSpPr>
          <p:spPr>
            <a:xfrm>
              <a:off x="6690417" y="2524214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4303" y="0"/>
                  </a:moveTo>
                  <a:lnTo>
                    <a:pt x="1748" y="3465"/>
                  </a:lnTo>
                  <a:lnTo>
                    <a:pt x="0" y="5151"/>
                  </a:lnTo>
                  <a:lnTo>
                    <a:pt x="7361" y="11517"/>
                  </a:lnTo>
                  <a:lnTo>
                    <a:pt x="11203" y="6858"/>
                  </a:lnTo>
                  <a:lnTo>
                    <a:pt x="10512" y="2806"/>
                  </a:lnTo>
                  <a:lnTo>
                    <a:pt x="4303" y="0"/>
                  </a:lnTo>
                  <a:close/>
                </a:path>
              </a:pathLst>
            </a:custGeom>
            <a:solidFill>
              <a:srgbClr val="2C33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1260394" y="1656653"/>
              <a:ext cx="18114534" cy="7813413"/>
            </a:xfrm>
            <a:custGeom>
              <a:avLst/>
              <a:gdLst/>
              <a:ahLst/>
              <a:cxnLst/>
              <a:rect l="l" t="t" r="r" b="b"/>
              <a:pathLst>
                <a:path w="16635730" h="6823709">
                  <a:moveTo>
                    <a:pt x="16635527" y="0"/>
                  </a:moveTo>
                  <a:lnTo>
                    <a:pt x="12145061" y="0"/>
                  </a:lnTo>
                  <a:lnTo>
                    <a:pt x="11933174" y="0"/>
                  </a:lnTo>
                  <a:lnTo>
                    <a:pt x="1889112" y="0"/>
                  </a:lnTo>
                  <a:lnTo>
                    <a:pt x="1841182" y="609"/>
                  </a:lnTo>
                  <a:lnTo>
                    <a:pt x="1793532" y="2400"/>
                  </a:lnTo>
                  <a:lnTo>
                    <a:pt x="1746199" y="5359"/>
                  </a:lnTo>
                  <a:lnTo>
                    <a:pt x="1699171" y="9486"/>
                  </a:lnTo>
                  <a:lnTo>
                    <a:pt x="1652485" y="14757"/>
                  </a:lnTo>
                  <a:lnTo>
                    <a:pt x="1606143" y="21158"/>
                  </a:lnTo>
                  <a:lnTo>
                    <a:pt x="1560156" y="28676"/>
                  </a:lnTo>
                  <a:lnTo>
                    <a:pt x="1514551" y="37299"/>
                  </a:lnTo>
                  <a:lnTo>
                    <a:pt x="1469339" y="47015"/>
                  </a:lnTo>
                  <a:lnTo>
                    <a:pt x="1424520" y="57797"/>
                  </a:lnTo>
                  <a:lnTo>
                    <a:pt x="1380134" y="69646"/>
                  </a:lnTo>
                  <a:lnTo>
                    <a:pt x="1336167" y="82550"/>
                  </a:lnTo>
                  <a:lnTo>
                    <a:pt x="1292656" y="96469"/>
                  </a:lnTo>
                  <a:lnTo>
                    <a:pt x="1249603" y="111417"/>
                  </a:lnTo>
                  <a:lnTo>
                    <a:pt x="1207020" y="127368"/>
                  </a:lnTo>
                  <a:lnTo>
                    <a:pt x="1164945" y="144310"/>
                  </a:lnTo>
                  <a:lnTo>
                    <a:pt x="1123353" y="162217"/>
                  </a:lnTo>
                  <a:lnTo>
                    <a:pt x="1082294" y="181102"/>
                  </a:lnTo>
                  <a:lnTo>
                    <a:pt x="1041755" y="200914"/>
                  </a:lnTo>
                  <a:lnTo>
                    <a:pt x="1001776" y="221678"/>
                  </a:lnTo>
                  <a:lnTo>
                    <a:pt x="962355" y="243344"/>
                  </a:lnTo>
                  <a:lnTo>
                    <a:pt x="923505" y="265925"/>
                  </a:lnTo>
                  <a:lnTo>
                    <a:pt x="885253" y="289382"/>
                  </a:lnTo>
                  <a:lnTo>
                    <a:pt x="847598" y="313728"/>
                  </a:lnTo>
                  <a:lnTo>
                    <a:pt x="810552" y="338924"/>
                  </a:lnTo>
                  <a:lnTo>
                    <a:pt x="774153" y="364972"/>
                  </a:lnTo>
                  <a:lnTo>
                    <a:pt x="738403" y="391858"/>
                  </a:lnTo>
                  <a:lnTo>
                    <a:pt x="703300" y="419557"/>
                  </a:lnTo>
                  <a:lnTo>
                    <a:pt x="668883" y="448056"/>
                  </a:lnTo>
                  <a:lnTo>
                    <a:pt x="635152" y="477342"/>
                  </a:lnTo>
                  <a:lnTo>
                    <a:pt x="602132" y="507415"/>
                  </a:lnTo>
                  <a:lnTo>
                    <a:pt x="569823" y="538238"/>
                  </a:lnTo>
                  <a:lnTo>
                    <a:pt x="538238" y="569823"/>
                  </a:lnTo>
                  <a:lnTo>
                    <a:pt x="507415" y="602119"/>
                  </a:lnTo>
                  <a:lnTo>
                    <a:pt x="477354" y="635152"/>
                  </a:lnTo>
                  <a:lnTo>
                    <a:pt x="448056" y="668883"/>
                  </a:lnTo>
                  <a:lnTo>
                    <a:pt x="419557" y="703300"/>
                  </a:lnTo>
                  <a:lnTo>
                    <a:pt x="391858" y="738390"/>
                  </a:lnTo>
                  <a:lnTo>
                    <a:pt x="364972" y="774153"/>
                  </a:lnTo>
                  <a:lnTo>
                    <a:pt x="338924" y="810552"/>
                  </a:lnTo>
                  <a:lnTo>
                    <a:pt x="313728" y="847585"/>
                  </a:lnTo>
                  <a:lnTo>
                    <a:pt x="289382" y="885240"/>
                  </a:lnTo>
                  <a:lnTo>
                    <a:pt x="265925" y="923505"/>
                  </a:lnTo>
                  <a:lnTo>
                    <a:pt x="243344" y="962355"/>
                  </a:lnTo>
                  <a:lnTo>
                    <a:pt x="221665" y="1001776"/>
                  </a:lnTo>
                  <a:lnTo>
                    <a:pt x="200914" y="1041755"/>
                  </a:lnTo>
                  <a:lnTo>
                    <a:pt x="181102" y="1082294"/>
                  </a:lnTo>
                  <a:lnTo>
                    <a:pt x="162217" y="1123353"/>
                  </a:lnTo>
                  <a:lnTo>
                    <a:pt x="144310" y="1164932"/>
                  </a:lnTo>
                  <a:lnTo>
                    <a:pt x="127368" y="1207020"/>
                  </a:lnTo>
                  <a:lnTo>
                    <a:pt x="111417" y="1249591"/>
                  </a:lnTo>
                  <a:lnTo>
                    <a:pt x="96469" y="1292644"/>
                  </a:lnTo>
                  <a:lnTo>
                    <a:pt x="82550" y="1336167"/>
                  </a:lnTo>
                  <a:lnTo>
                    <a:pt x="69646" y="1380121"/>
                  </a:lnTo>
                  <a:lnTo>
                    <a:pt x="57797" y="1424520"/>
                  </a:lnTo>
                  <a:lnTo>
                    <a:pt x="47015" y="1469326"/>
                  </a:lnTo>
                  <a:lnTo>
                    <a:pt x="37299" y="1514538"/>
                  </a:lnTo>
                  <a:lnTo>
                    <a:pt x="28676" y="1560144"/>
                  </a:lnTo>
                  <a:lnTo>
                    <a:pt x="21158" y="1606130"/>
                  </a:lnTo>
                  <a:lnTo>
                    <a:pt x="14744" y="1652473"/>
                  </a:lnTo>
                  <a:lnTo>
                    <a:pt x="9474" y="1699158"/>
                  </a:lnTo>
                  <a:lnTo>
                    <a:pt x="5359" y="1746186"/>
                  </a:lnTo>
                  <a:lnTo>
                    <a:pt x="2387" y="1793532"/>
                  </a:lnTo>
                  <a:lnTo>
                    <a:pt x="596" y="1841169"/>
                  </a:lnTo>
                  <a:lnTo>
                    <a:pt x="0" y="1889112"/>
                  </a:lnTo>
                  <a:lnTo>
                    <a:pt x="0" y="4317720"/>
                  </a:lnTo>
                  <a:lnTo>
                    <a:pt x="49110" y="4317720"/>
                  </a:lnTo>
                  <a:lnTo>
                    <a:pt x="49110" y="1889112"/>
                  </a:lnTo>
                  <a:lnTo>
                    <a:pt x="49733" y="1840941"/>
                  </a:lnTo>
                  <a:lnTo>
                    <a:pt x="51587" y="1793074"/>
                  </a:lnTo>
                  <a:lnTo>
                    <a:pt x="54660" y="1745526"/>
                  </a:lnTo>
                  <a:lnTo>
                    <a:pt x="58928" y="1698307"/>
                  </a:lnTo>
                  <a:lnTo>
                    <a:pt x="64389" y="1651431"/>
                  </a:lnTo>
                  <a:lnTo>
                    <a:pt x="71018" y="1604924"/>
                  </a:lnTo>
                  <a:lnTo>
                    <a:pt x="78816" y="1558798"/>
                  </a:lnTo>
                  <a:lnTo>
                    <a:pt x="87744" y="1513052"/>
                  </a:lnTo>
                  <a:lnTo>
                    <a:pt x="97790" y="1467726"/>
                  </a:lnTo>
                  <a:lnTo>
                    <a:pt x="108953" y="1422819"/>
                  </a:lnTo>
                  <a:lnTo>
                    <a:pt x="121221" y="1378356"/>
                  </a:lnTo>
                  <a:lnTo>
                    <a:pt x="134556" y="1334338"/>
                  </a:lnTo>
                  <a:lnTo>
                    <a:pt x="148958" y="1290789"/>
                  </a:lnTo>
                  <a:lnTo>
                    <a:pt x="164414" y="1247736"/>
                  </a:lnTo>
                  <a:lnTo>
                    <a:pt x="180898" y="1205166"/>
                  </a:lnTo>
                  <a:lnTo>
                    <a:pt x="198412" y="1163116"/>
                  </a:lnTo>
                  <a:lnTo>
                    <a:pt x="216916" y="1121600"/>
                  </a:lnTo>
                  <a:lnTo>
                    <a:pt x="236423" y="1080630"/>
                  </a:lnTo>
                  <a:lnTo>
                    <a:pt x="256882" y="1040231"/>
                  </a:lnTo>
                  <a:lnTo>
                    <a:pt x="278320" y="1000391"/>
                  </a:lnTo>
                  <a:lnTo>
                    <a:pt x="300685" y="961148"/>
                  </a:lnTo>
                  <a:lnTo>
                    <a:pt x="323989" y="922515"/>
                  </a:lnTo>
                  <a:lnTo>
                    <a:pt x="348195" y="884504"/>
                  </a:lnTo>
                  <a:lnTo>
                    <a:pt x="373303" y="847128"/>
                  </a:lnTo>
                  <a:lnTo>
                    <a:pt x="399288" y="810399"/>
                  </a:lnTo>
                  <a:lnTo>
                    <a:pt x="426148" y="774344"/>
                  </a:lnTo>
                  <a:lnTo>
                    <a:pt x="453859" y="738962"/>
                  </a:lnTo>
                  <a:lnTo>
                    <a:pt x="482396" y="704291"/>
                  </a:lnTo>
                  <a:lnTo>
                    <a:pt x="511759" y="670331"/>
                  </a:lnTo>
                  <a:lnTo>
                    <a:pt x="541921" y="637095"/>
                  </a:lnTo>
                  <a:lnTo>
                    <a:pt x="572884" y="604608"/>
                  </a:lnTo>
                  <a:lnTo>
                    <a:pt x="604608" y="572871"/>
                  </a:lnTo>
                  <a:lnTo>
                    <a:pt x="637095" y="541921"/>
                  </a:lnTo>
                  <a:lnTo>
                    <a:pt x="670331" y="511746"/>
                  </a:lnTo>
                  <a:lnTo>
                    <a:pt x="704291" y="482384"/>
                  </a:lnTo>
                  <a:lnTo>
                    <a:pt x="738974" y="453847"/>
                  </a:lnTo>
                  <a:lnTo>
                    <a:pt x="774344" y="426135"/>
                  </a:lnTo>
                  <a:lnTo>
                    <a:pt x="810399" y="399288"/>
                  </a:lnTo>
                  <a:lnTo>
                    <a:pt x="847128" y="373303"/>
                  </a:lnTo>
                  <a:lnTo>
                    <a:pt x="884504" y="348195"/>
                  </a:lnTo>
                  <a:lnTo>
                    <a:pt x="922515" y="323977"/>
                  </a:lnTo>
                  <a:lnTo>
                    <a:pt x="961161" y="300685"/>
                  </a:lnTo>
                  <a:lnTo>
                    <a:pt x="1000404" y="278307"/>
                  </a:lnTo>
                  <a:lnTo>
                    <a:pt x="1040231" y="256882"/>
                  </a:lnTo>
                  <a:lnTo>
                    <a:pt x="1080643" y="236410"/>
                  </a:lnTo>
                  <a:lnTo>
                    <a:pt x="1121613" y="216916"/>
                  </a:lnTo>
                  <a:lnTo>
                    <a:pt x="1163129" y="198399"/>
                  </a:lnTo>
                  <a:lnTo>
                    <a:pt x="1205179" y="180898"/>
                  </a:lnTo>
                  <a:lnTo>
                    <a:pt x="1247736" y="164401"/>
                  </a:lnTo>
                  <a:lnTo>
                    <a:pt x="1290802" y="148958"/>
                  </a:lnTo>
                  <a:lnTo>
                    <a:pt x="1334350" y="134543"/>
                  </a:lnTo>
                  <a:lnTo>
                    <a:pt x="1378356" y="121208"/>
                  </a:lnTo>
                  <a:lnTo>
                    <a:pt x="1422831" y="108953"/>
                  </a:lnTo>
                  <a:lnTo>
                    <a:pt x="1467739" y="97790"/>
                  </a:lnTo>
                  <a:lnTo>
                    <a:pt x="1513065" y="87731"/>
                  </a:lnTo>
                  <a:lnTo>
                    <a:pt x="1558798" y="78803"/>
                  </a:lnTo>
                  <a:lnTo>
                    <a:pt x="1604937" y="71018"/>
                  </a:lnTo>
                  <a:lnTo>
                    <a:pt x="1651444" y="64389"/>
                  </a:lnTo>
                  <a:lnTo>
                    <a:pt x="1698320" y="58928"/>
                  </a:lnTo>
                  <a:lnTo>
                    <a:pt x="1745538" y="54648"/>
                  </a:lnTo>
                  <a:lnTo>
                    <a:pt x="1793087" y="51574"/>
                  </a:lnTo>
                  <a:lnTo>
                    <a:pt x="1840953" y="49720"/>
                  </a:lnTo>
                  <a:lnTo>
                    <a:pt x="1889112" y="49098"/>
                  </a:lnTo>
                  <a:lnTo>
                    <a:pt x="11871338" y="49098"/>
                  </a:lnTo>
                  <a:lnTo>
                    <a:pt x="16586416" y="49110"/>
                  </a:lnTo>
                  <a:lnTo>
                    <a:pt x="16586416" y="6774231"/>
                  </a:lnTo>
                  <a:lnTo>
                    <a:pt x="5381853" y="6774231"/>
                  </a:lnTo>
                  <a:lnTo>
                    <a:pt x="4976723" y="6774231"/>
                  </a:lnTo>
                  <a:lnTo>
                    <a:pt x="49110" y="6774231"/>
                  </a:lnTo>
                  <a:lnTo>
                    <a:pt x="49110" y="5659628"/>
                  </a:lnTo>
                  <a:lnTo>
                    <a:pt x="12" y="5659628"/>
                  </a:lnTo>
                  <a:lnTo>
                    <a:pt x="12" y="6823329"/>
                  </a:lnTo>
                  <a:lnTo>
                    <a:pt x="4976673" y="6823329"/>
                  </a:lnTo>
                  <a:lnTo>
                    <a:pt x="16635527" y="6823342"/>
                  </a:lnTo>
                  <a:lnTo>
                    <a:pt x="16635527" y="0"/>
                  </a:lnTo>
                  <a:close/>
                </a:path>
              </a:pathLst>
            </a:custGeom>
            <a:solidFill>
              <a:srgbClr val="009E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23993" y="2032849"/>
              <a:ext cx="1005700" cy="971685"/>
            </a:xfrm>
            <a:prstGeom prst="rect">
              <a:avLst/>
            </a:prstGeom>
          </p:spPr>
        </p:pic>
        <p:pic>
          <p:nvPicPr>
            <p:cNvPr id="9" name="object 1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96" y="609422"/>
              <a:ext cx="1359144" cy="1404167"/>
            </a:xfrm>
            <a:prstGeom prst="rect">
              <a:avLst/>
            </a:prstGeom>
          </p:spPr>
        </p:pic>
      </p:grpSp>
      <p:sp>
        <p:nvSpPr>
          <p:cNvPr id="10" name="object 5">
            <a:extLst>
              <a:ext uri="{FF2B5EF4-FFF2-40B4-BE49-F238E27FC236}">
                <a16:creationId xmlns:a16="http://schemas.microsoft.com/office/drawing/2014/main" id="{EC146B57-427A-586D-2226-C1F54B4FED9D}"/>
              </a:ext>
            </a:extLst>
          </p:cNvPr>
          <p:cNvSpPr/>
          <p:nvPr/>
        </p:nvSpPr>
        <p:spPr>
          <a:xfrm>
            <a:off x="5043071" y="2843083"/>
            <a:ext cx="4380" cy="5474"/>
          </a:xfrm>
          <a:custGeom>
            <a:avLst/>
            <a:gdLst/>
            <a:ahLst/>
            <a:cxnLst/>
            <a:rect l="l" t="t" r="r" b="b"/>
            <a:pathLst>
              <a:path w="11429" h="12064">
                <a:moveTo>
                  <a:pt x="4303" y="0"/>
                </a:moveTo>
                <a:lnTo>
                  <a:pt x="1748" y="3465"/>
                </a:lnTo>
                <a:lnTo>
                  <a:pt x="0" y="5151"/>
                </a:lnTo>
                <a:lnTo>
                  <a:pt x="7361" y="11517"/>
                </a:lnTo>
                <a:lnTo>
                  <a:pt x="11203" y="6858"/>
                </a:lnTo>
                <a:lnTo>
                  <a:pt x="10512" y="2806"/>
                </a:lnTo>
                <a:lnTo>
                  <a:pt x="4303" y="0"/>
                </a:lnTo>
                <a:close/>
              </a:path>
            </a:pathLst>
          </a:custGeom>
          <a:solidFill>
            <a:srgbClr val="2C3335"/>
          </a:solidFill>
        </p:spPr>
        <p:txBody>
          <a:bodyPr wrap="square" lIns="0" tIns="0" rIns="0" bIns="0" rtlCol="0"/>
          <a:lstStyle/>
          <a:p>
            <a:pPr marL="0" marR="0" lvl="0" indent="0" defTabSz="2092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1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id="{7DA657A3-89C5-7F02-D1E4-F888FCBC7F1A}"/>
              </a:ext>
            </a:extLst>
          </p:cNvPr>
          <p:cNvGrpSpPr/>
          <p:nvPr/>
        </p:nvGrpSpPr>
        <p:grpSpPr>
          <a:xfrm>
            <a:off x="7164289" y="4253716"/>
            <a:ext cx="1368152" cy="1376330"/>
            <a:chOff x="6797801" y="4715418"/>
            <a:chExt cx="2711644" cy="907647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5497D600-401E-53CB-E594-6295E6ACA1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7801" y="4715418"/>
              <a:ext cx="2711644" cy="907647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344695DA-AF10-FF8B-DC7E-4B429800F579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7801" y="4715422"/>
              <a:ext cx="690577" cy="907642"/>
            </a:xfrm>
            <a:prstGeom prst="rect">
              <a:avLst/>
            </a:prstGeom>
          </p:spPr>
        </p:pic>
      </p:grpSp>
      <p:pic>
        <p:nvPicPr>
          <p:cNvPr id="15" name="Picture 44">
            <a:extLst>
              <a:ext uri="{FF2B5EF4-FFF2-40B4-BE49-F238E27FC236}">
                <a16:creationId xmlns:a16="http://schemas.microsoft.com/office/drawing/2014/main" id="{3BE0441B-CCB3-FAE3-7E20-D13C8F0AA6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0071" y="2584039"/>
            <a:ext cx="2669832" cy="1397166"/>
          </a:xfrm>
          <a:prstGeom prst="rect">
            <a:avLst/>
          </a:prstGeom>
        </p:spPr>
      </p:pic>
      <p:sp>
        <p:nvSpPr>
          <p:cNvPr id="16" name="TextBox 47">
            <a:extLst>
              <a:ext uri="{FF2B5EF4-FFF2-40B4-BE49-F238E27FC236}">
                <a16:creationId xmlns:a16="http://schemas.microsoft.com/office/drawing/2014/main" id="{924CAA53-AA70-E1D8-3E48-B6C851ABB764}"/>
              </a:ext>
            </a:extLst>
          </p:cNvPr>
          <p:cNvSpPr txBox="1"/>
          <p:nvPr/>
        </p:nvSpPr>
        <p:spPr>
          <a:xfrm>
            <a:off x="1691680" y="1916832"/>
            <a:ext cx="164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Kalem Kapağı</a:t>
            </a:r>
          </a:p>
        </p:txBody>
      </p:sp>
      <p:sp>
        <p:nvSpPr>
          <p:cNvPr id="17" name="TextBox 48">
            <a:extLst>
              <a:ext uri="{FF2B5EF4-FFF2-40B4-BE49-F238E27FC236}">
                <a16:creationId xmlns:a16="http://schemas.microsoft.com/office/drawing/2014/main" id="{35989DC4-4BF9-21DA-21BD-78FABD69E158}"/>
              </a:ext>
            </a:extLst>
          </p:cNvPr>
          <p:cNvSpPr txBox="1"/>
          <p:nvPr/>
        </p:nvSpPr>
        <p:spPr>
          <a:xfrm>
            <a:off x="3419872" y="1916832"/>
            <a:ext cx="18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Kartuş Tutacağı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BB161B66-8F48-CD4B-6CAF-C28C4E08C7F0}"/>
              </a:ext>
            </a:extLst>
          </p:cNvPr>
          <p:cNvSpPr txBox="1"/>
          <p:nvPr/>
        </p:nvSpPr>
        <p:spPr>
          <a:xfrm>
            <a:off x="5220072" y="1988840"/>
            <a:ext cx="191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Mekanik Bölüm</a:t>
            </a:r>
          </a:p>
        </p:txBody>
      </p:sp>
      <p:pic>
        <p:nvPicPr>
          <p:cNvPr id="19" name="Picture 42">
            <a:extLst>
              <a:ext uri="{FF2B5EF4-FFF2-40B4-BE49-F238E27FC236}">
                <a16:creationId xmlns:a16="http://schemas.microsoft.com/office/drawing/2014/main" id="{A2C82179-E231-CC1D-ED49-2FD9A76ACC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0843" y="2537560"/>
            <a:ext cx="1437151" cy="1209600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70F14E5C-7298-A6C3-D6F1-CE90D28866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4026" y="2563919"/>
            <a:ext cx="1439336" cy="1458591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2F08D8C2-F86F-0007-FD47-D856B180189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23905" y="2647673"/>
            <a:ext cx="1280543" cy="1164993"/>
          </a:xfrm>
          <a:prstGeom prst="rect">
            <a:avLst/>
          </a:prstGeom>
        </p:spPr>
      </p:pic>
      <p:pic>
        <p:nvPicPr>
          <p:cNvPr id="2" name="object 30">
            <a:extLst>
              <a:ext uri="{FF2B5EF4-FFF2-40B4-BE49-F238E27FC236}">
                <a16:creationId xmlns:a16="http://schemas.microsoft.com/office/drawing/2014/main" id="{44CD2397-4B9C-2431-913D-9E23A5776F71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5877272"/>
            <a:ext cx="6223058" cy="115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BAD3EA0B-D3C2-E29E-E763-38E69CF8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8F74A7F-AD60-B90E-3A08-79EF9870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3</a:t>
            </a:fld>
            <a:endParaRPr lang="tr-TR" dirty="0"/>
          </a:p>
        </p:txBody>
      </p:sp>
      <p:sp>
        <p:nvSpPr>
          <p:cNvPr id="4" name="1 Slayt Numarası Yer Tutucusu">
            <a:extLst>
              <a:ext uri="{FF2B5EF4-FFF2-40B4-BE49-F238E27FC236}">
                <a16:creationId xmlns:a16="http://schemas.microsoft.com/office/drawing/2014/main" id="{268F8067-33E8-3CE4-D600-950160E3493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3</a:t>
            </a:fld>
            <a:endParaRPr lang="tr-TR" dirty="0"/>
          </a:p>
        </p:txBody>
      </p:sp>
      <p:sp>
        <p:nvSpPr>
          <p:cNvPr id="5" name="1 Dikdörtgen">
            <a:extLst>
              <a:ext uri="{FF2B5EF4-FFF2-40B4-BE49-F238E27FC236}">
                <a16:creationId xmlns:a16="http://schemas.microsoft.com/office/drawing/2014/main" id="{74A4F119-D77A-7ADF-FF27-0AEC9919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Tip 2 diyabette yaşam süresi ortalama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10 yıl azalmıştır.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Dünya genelinde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4. ölüm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nedenidir.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Her yıl diyabete bağlı olarak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 milyon kişi ölmektedir.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Diyabete bağlı ölüm nedenlerinin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%50 si KVS hastalıklarıdır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Dikdörtgen 6">
            <a:extLst>
              <a:ext uri="{FF2B5EF4-FFF2-40B4-BE49-F238E27FC236}">
                <a16:creationId xmlns:a16="http://schemas.microsoft.com/office/drawing/2014/main" id="{F83516DC-18FE-625A-B4DA-3B1784EAEE80}"/>
              </a:ext>
            </a:extLst>
          </p:cNvPr>
          <p:cNvSpPr/>
          <p:nvPr/>
        </p:nvSpPr>
        <p:spPr>
          <a:xfrm>
            <a:off x="501652" y="274638"/>
            <a:ext cx="8215370" cy="15696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endParaRPr lang="tr-TR" sz="3200" b="1" dirty="0">
              <a:solidFill>
                <a:srgbClr val="002060"/>
              </a:solidFill>
            </a:endParaRPr>
          </a:p>
          <a:p>
            <a:pPr algn="ctr"/>
            <a:r>
              <a:rPr lang="tr-TR" sz="3200" b="1" dirty="0">
                <a:solidFill>
                  <a:srgbClr val="002060"/>
                </a:solidFill>
              </a:rPr>
              <a:t>Diabetes Mellitus</a:t>
            </a:r>
            <a:r>
              <a:rPr lang="tr-TR" sz="3200" dirty="0">
                <a:solidFill>
                  <a:srgbClr val="002060"/>
                </a:solidFill>
              </a:rPr>
              <a:t/>
            </a:r>
            <a:br>
              <a:rPr lang="tr-TR" sz="3200" dirty="0">
                <a:solidFill>
                  <a:srgbClr val="002060"/>
                </a:solidFill>
              </a:rPr>
            </a:br>
            <a:endParaRPr lang="tr-T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6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4387988" y="6102809"/>
            <a:ext cx="2133600" cy="365125"/>
          </a:xfrm>
        </p:spPr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30</a:t>
            </a:fld>
            <a:endParaRPr lang="tr-TR" dirty="0"/>
          </a:p>
        </p:txBody>
      </p:sp>
      <p:sp>
        <p:nvSpPr>
          <p:cNvPr id="4" name="object 16"/>
          <p:cNvSpPr txBox="1">
            <a:spLocks/>
          </p:cNvSpPr>
          <p:nvPr/>
        </p:nvSpPr>
        <p:spPr>
          <a:xfrm>
            <a:off x="382085" y="399245"/>
            <a:ext cx="8294371" cy="43788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353500" marR="0" lvl="0" indent="0" algn="ctr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İNSÜLİN</a:t>
            </a:r>
            <a:r>
              <a:rPr kumimoji="0" lang="tr-TR" sz="2800" b="1" i="0" u="none" strike="noStrike" kern="1200" cap="none" spc="-1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is"/>
                <a:ea typeface="+mj-ea"/>
                <a:cs typeface="Apis"/>
              </a:rPr>
              <a:t>KARTUŞUNUN</a:t>
            </a:r>
            <a:r>
              <a:rPr kumimoji="0" lang="tr-TR" sz="2800" b="1" i="0" u="none" strike="noStrike" kern="1200" cap="none" spc="-1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is"/>
                <a:ea typeface="+mj-ea"/>
                <a:cs typeface="Apis"/>
              </a:rPr>
              <a:t> </a:t>
            </a:r>
            <a:r>
              <a:rPr kumimoji="0" lang="tr-TR" sz="2800" b="1" i="0" u="none" strike="noStrike" kern="1200" cap="none" spc="-6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is"/>
                <a:ea typeface="+mj-ea"/>
                <a:cs typeface="Apis"/>
              </a:rPr>
              <a:t>TAKILMASI</a:t>
            </a:r>
          </a:p>
        </p:txBody>
      </p:sp>
      <p:sp>
        <p:nvSpPr>
          <p:cNvPr id="5" name="object 17"/>
          <p:cNvSpPr txBox="1"/>
          <p:nvPr/>
        </p:nvSpPr>
        <p:spPr>
          <a:xfrm>
            <a:off x="290357" y="799966"/>
            <a:ext cx="3132146" cy="17855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15403" marR="0" lvl="0" indent="0" algn="l" defTabSz="554492" rtl="0" eaLnBrk="1" fontAlgn="auto" latinLnBrk="0" hangingPunct="1">
              <a:lnSpc>
                <a:spcPct val="100000"/>
              </a:lnSpc>
              <a:spcBef>
                <a:spcPts val="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NovoPen</a:t>
            </a:r>
            <a:r>
              <a:rPr kumimoji="0" sz="1100" b="1" i="0" u="none" strike="noStrike" kern="0" cap="none" spc="0" normalizeH="0" baseline="32679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®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6</a:t>
            </a:r>
            <a:r>
              <a:rPr kumimoji="0" sz="1100" b="1" i="0" u="none" strike="noStrike" kern="0" cap="none" spc="8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kaleminizi</a:t>
            </a:r>
            <a:r>
              <a:rPr kumimoji="0" sz="1100" b="1" i="0" u="none" strike="noStrike" kern="0" cap="none" spc="8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 </a:t>
            </a:r>
            <a:r>
              <a:rPr kumimoji="0" sz="11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hazırlayın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</p:txBody>
      </p:sp>
      <p:sp>
        <p:nvSpPr>
          <p:cNvPr id="6" name="object 18"/>
          <p:cNvSpPr txBox="1"/>
          <p:nvPr/>
        </p:nvSpPr>
        <p:spPr>
          <a:xfrm>
            <a:off x="296914" y="2653097"/>
            <a:ext cx="1277279" cy="17855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"/>
                <a:ea typeface="+mn-ea"/>
                <a:cs typeface="Apis"/>
              </a:rPr>
              <a:t>Enjeksiyon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"/>
              <a:ea typeface="+mn-ea"/>
              <a:cs typeface="Apis"/>
            </a:endParaRPr>
          </a:p>
        </p:txBody>
      </p:sp>
      <p:sp>
        <p:nvSpPr>
          <p:cNvPr id="7" name="object 19"/>
          <p:cNvSpPr txBox="1"/>
          <p:nvPr/>
        </p:nvSpPr>
        <p:spPr>
          <a:xfrm>
            <a:off x="307434" y="2079133"/>
            <a:ext cx="2298755" cy="42796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</a:t>
            </a:r>
            <a:r>
              <a:rPr kumimoji="0" sz="728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haznesini</a:t>
            </a:r>
            <a:r>
              <a:rPr kumimoji="0" sz="728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çıkarın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Kalemin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kapağını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çekerek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çıkarın.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haznesini 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çevirerek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ayırın.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Piston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çubuğu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kaleminizin</a:t>
            </a:r>
            <a:r>
              <a:rPr kumimoji="0" sz="728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dışında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kalırsa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sonuna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geri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itin.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8" name="object 20"/>
          <p:cNvSpPr txBox="1"/>
          <p:nvPr/>
        </p:nvSpPr>
        <p:spPr>
          <a:xfrm>
            <a:off x="3045910" y="2079133"/>
            <a:ext cx="2307634" cy="57056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3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Yeni</a:t>
            </a:r>
            <a:r>
              <a:rPr kumimoji="0" sz="728" b="1" i="0" u="none" strike="noStrike" kern="0" cap="none" spc="-27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 </a:t>
            </a:r>
            <a:r>
              <a:rPr kumimoji="0" sz="728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takın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Kartuşu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haznesine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yerleştirin.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haznesine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ilk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önce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dişli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ucun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girdiğinden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emin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olun.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Kartuş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haznesini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çevirerek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tekrar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yerine yerleştirin.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9" name="object 21"/>
          <p:cNvSpPr txBox="1"/>
          <p:nvPr/>
        </p:nvSpPr>
        <p:spPr>
          <a:xfrm>
            <a:off x="5652120" y="2132856"/>
            <a:ext cx="2592288" cy="42796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3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Yeni</a:t>
            </a:r>
            <a:r>
              <a:rPr kumimoji="0" sz="728" b="1" i="0" u="none" strike="noStrike" kern="0" cap="none" spc="-27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bir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iğne</a:t>
            </a:r>
            <a:r>
              <a:rPr kumimoji="0" sz="728" b="1" i="0" u="none" strike="noStrike" kern="0" cap="none" spc="-27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ucu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takın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Kağıt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şeridi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yırtın.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İğneyi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doğrudan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kalemin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içerisine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doğru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itin. Sıkıca yerleşene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çevirin.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Her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iki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iğne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kapağını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çekerek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çıkarın.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Dış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iğne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kapağını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kenara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koyun.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0" name="object 22"/>
          <p:cNvSpPr txBox="1"/>
          <p:nvPr/>
        </p:nvSpPr>
        <p:spPr>
          <a:xfrm>
            <a:off x="296914" y="3915392"/>
            <a:ext cx="2318383" cy="681090"/>
          </a:xfrm>
          <a:prstGeom prst="rect">
            <a:avLst/>
          </a:prstGeom>
        </p:spPr>
        <p:txBody>
          <a:bodyPr vert="horz" wrap="square" lIns="0" tIns="6546" rIns="0" bIns="0" rtlCol="0">
            <a:spAutoFit/>
          </a:bodyPr>
          <a:lstStyle/>
          <a:p>
            <a:pPr marL="18098" marR="108203" lvl="0" indent="122835" algn="l" defTabSz="554492" rtl="0" eaLnBrk="1" fontAlgn="auto" latinLnBrk="0" hangingPunct="1">
              <a:lnSpc>
                <a:spcPct val="101299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HER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ZAMAN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insülin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akışını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kontrol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edin </a:t>
            </a:r>
            <a:r>
              <a:rPr kumimoji="0" sz="728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ünite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seçin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sayacı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0'ı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gösterene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dek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 düğmesine sonuna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basın. </a:t>
            </a:r>
            <a:r>
              <a:rPr kumimoji="0" sz="728" b="0" i="0" u="none" strike="noStrike" kern="0" cap="none" spc="-12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İğne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ucundan</a:t>
            </a:r>
            <a:r>
              <a:rPr kumimoji="0" lang="tr-TR" sz="72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insülin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akışını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gördüğünüzde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piston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çubuğunun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tepesi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ile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piston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arasında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hiç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boşluk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kalmadığında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insülin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akış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kontrolü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tamamlanmış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olacaktır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.</a:t>
            </a:r>
            <a:endParaRPr kumimoji="0" lang="en-US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" name="object 23"/>
          <p:cNvSpPr txBox="1"/>
          <p:nvPr/>
        </p:nvSpPr>
        <p:spPr>
          <a:xfrm>
            <a:off x="307436" y="5952160"/>
            <a:ext cx="1897326" cy="341766"/>
          </a:xfrm>
          <a:prstGeom prst="rect">
            <a:avLst/>
          </a:prstGeom>
        </p:spPr>
        <p:txBody>
          <a:bodyPr vert="horz" wrap="square" lIns="0" tIns="6546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299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1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düğmesini</a:t>
            </a:r>
            <a:r>
              <a:rPr kumimoji="0" sz="728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dışarı</a:t>
            </a:r>
            <a:r>
              <a:rPr kumimoji="0" sz="728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doğru</a:t>
            </a:r>
            <a:r>
              <a:rPr kumimoji="0" sz="728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çekin.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İşleme başlamadan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önce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sayacının 0'ı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gösterdiğinden</a:t>
            </a:r>
            <a:r>
              <a:rPr kumimoji="0" sz="728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emin</a:t>
            </a:r>
            <a:r>
              <a:rPr kumimoji="0" sz="728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olun.</a:t>
            </a:r>
            <a:endParaRPr kumimoji="0" sz="72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2" name="object 24"/>
          <p:cNvSpPr txBox="1"/>
          <p:nvPr/>
        </p:nvSpPr>
        <p:spPr>
          <a:xfrm>
            <a:off x="3061998" y="5952160"/>
            <a:ext cx="1806198" cy="32536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düğmesini</a:t>
            </a:r>
            <a:r>
              <a:rPr kumimoji="0" sz="728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geri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itin</a:t>
            </a:r>
            <a:endParaRPr kumimoji="0" sz="72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Şimdi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belleği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aldığınız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en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son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dozun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detaylarını</a:t>
            </a:r>
            <a:r>
              <a:rPr kumimoji="0" sz="728" b="0" i="0" u="none" strike="noStrike" kern="0" cap="none" spc="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gösterecektir.</a:t>
            </a:r>
            <a:endParaRPr kumimoji="0" sz="72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3" name="object 25"/>
          <p:cNvSpPr txBox="1"/>
          <p:nvPr/>
        </p:nvSpPr>
        <p:spPr>
          <a:xfrm>
            <a:off x="5580112" y="6093296"/>
            <a:ext cx="2162298" cy="32536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1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belleğinizi</a:t>
            </a:r>
            <a:r>
              <a:rPr kumimoji="0" sz="728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okuyun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Yukarıdaki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örnek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saat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52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dakika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3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saniye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önce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endParaRPr kumimoji="0" lang="tr-TR" sz="728" b="0" i="0" u="none" strike="noStrike" kern="0" cap="none" spc="-12" normalizeH="0" baseline="0" noProof="0" dirty="0">
              <a:ln>
                <a:noFill/>
              </a:ln>
              <a:solidFill>
                <a:srgbClr val="00146C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12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ünitenin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enjekte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edildiğini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gösterir.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4" name="object 26"/>
          <p:cNvSpPr txBox="1"/>
          <p:nvPr/>
        </p:nvSpPr>
        <p:spPr>
          <a:xfrm>
            <a:off x="3045909" y="3915391"/>
            <a:ext cx="2285203" cy="53055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Dozunuzu</a:t>
            </a:r>
            <a:r>
              <a:rPr kumimoji="0" sz="728" b="1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seçin</a:t>
            </a:r>
            <a:endParaRPr kumimoji="0" sz="72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düğmesini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dışarı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doğru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çekin.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Dozaja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başlamadan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önce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sayacının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0'ı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gösterdiğinden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emin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olun.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İhtiyacınız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olan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seçmek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için doz düğmesini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çevirin.</a:t>
            </a:r>
            <a:endParaRPr kumimoji="0" sz="72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5" name="object 27"/>
          <p:cNvSpPr txBox="1"/>
          <p:nvPr/>
        </p:nvSpPr>
        <p:spPr>
          <a:xfrm>
            <a:off x="5796136" y="4077072"/>
            <a:ext cx="2248752" cy="53055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1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Dozunuzu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enjekte</a:t>
            </a:r>
            <a:r>
              <a:rPr kumimoji="0" sz="728" b="1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1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edin.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7701" marR="3081" lvl="0" indent="0" algn="l" defTabSz="554492" rtl="0" eaLnBrk="1" fontAlgn="auto" latinLnBrk="0" hangingPunct="1">
              <a:lnSpc>
                <a:spcPts val="782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İğneyi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derinize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batırın.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sayacı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0'ı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gösterene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düğmesine basın.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İğneyi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derinizden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çıkarmadan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önce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6'ya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yavaşça sayın.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İğneyi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güvenli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bir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şekilde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çıkarın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atın.</a:t>
            </a:r>
            <a:r>
              <a:rPr kumimoji="0" sz="728" b="0" i="0" u="none" strike="noStrike" kern="0" cap="none" spc="-2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Kalem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kapağını </a:t>
            </a:r>
            <a:r>
              <a:rPr kumimoji="0" sz="728" b="0" i="0" u="none" strike="noStrike" kern="0" cap="none" spc="-1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tekrar</a:t>
            </a:r>
            <a:r>
              <a:rPr kumimoji="0" sz="728" b="0" i="0" u="none" strike="noStrike" kern="0" cap="none" spc="-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728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takın.</a:t>
            </a:r>
            <a:endParaRPr kumimoji="0" sz="72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pic>
        <p:nvPicPr>
          <p:cNvPr id="16" name="object 2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6" y="4903651"/>
            <a:ext cx="1826529" cy="997965"/>
          </a:xfrm>
          <a:prstGeom prst="rect">
            <a:avLst/>
          </a:prstGeom>
        </p:spPr>
      </p:pic>
      <p:sp>
        <p:nvSpPr>
          <p:cNvPr id="17" name="object 30"/>
          <p:cNvSpPr/>
          <p:nvPr/>
        </p:nvSpPr>
        <p:spPr>
          <a:xfrm>
            <a:off x="326510" y="4922068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4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object 3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172" y="4922067"/>
            <a:ext cx="1840107" cy="1001337"/>
          </a:xfrm>
          <a:prstGeom prst="rect">
            <a:avLst/>
          </a:prstGeom>
        </p:spPr>
      </p:pic>
      <p:sp>
        <p:nvSpPr>
          <p:cNvPr id="19" name="object 32"/>
          <p:cNvSpPr/>
          <p:nvPr/>
        </p:nvSpPr>
        <p:spPr>
          <a:xfrm>
            <a:off x="3064169" y="4922068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4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object 3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10" y="5032039"/>
            <a:ext cx="756408" cy="781404"/>
          </a:xfrm>
          <a:prstGeom prst="rect">
            <a:avLst/>
          </a:prstGeom>
        </p:spPr>
      </p:pic>
      <p:sp>
        <p:nvSpPr>
          <p:cNvPr id="21" name="object 34"/>
          <p:cNvSpPr/>
          <p:nvPr/>
        </p:nvSpPr>
        <p:spPr>
          <a:xfrm>
            <a:off x="5648560" y="4922068"/>
            <a:ext cx="2451831" cy="1001553"/>
          </a:xfrm>
          <a:custGeom>
            <a:avLst/>
            <a:gdLst/>
            <a:ahLst/>
            <a:cxnLst/>
            <a:rect l="l" t="t" r="r" b="b"/>
            <a:pathLst>
              <a:path w="3034665" h="1651634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object 3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70" y="1020408"/>
            <a:ext cx="1834551" cy="1001344"/>
          </a:xfrm>
          <a:prstGeom prst="rect">
            <a:avLst/>
          </a:prstGeom>
        </p:spPr>
      </p:pic>
      <p:pic>
        <p:nvPicPr>
          <p:cNvPr id="23" name="object 3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04" y="1020408"/>
            <a:ext cx="1824444" cy="1001344"/>
          </a:xfrm>
          <a:prstGeom prst="rect">
            <a:avLst/>
          </a:prstGeom>
        </p:spPr>
      </p:pic>
      <p:sp>
        <p:nvSpPr>
          <p:cNvPr id="24" name="object 37"/>
          <p:cNvSpPr/>
          <p:nvPr/>
        </p:nvSpPr>
        <p:spPr>
          <a:xfrm>
            <a:off x="3064169" y="1020407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5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object 3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63" y="1020408"/>
            <a:ext cx="2307813" cy="1001344"/>
          </a:xfrm>
          <a:prstGeom prst="rect">
            <a:avLst/>
          </a:prstGeom>
        </p:spPr>
      </p:pic>
      <p:sp>
        <p:nvSpPr>
          <p:cNvPr id="26" name="object 39"/>
          <p:cNvSpPr/>
          <p:nvPr/>
        </p:nvSpPr>
        <p:spPr>
          <a:xfrm>
            <a:off x="5648561" y="1020407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5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object 4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5" y="3928147"/>
            <a:ext cx="77223" cy="67477"/>
          </a:xfrm>
          <a:prstGeom prst="rect">
            <a:avLst/>
          </a:prstGeom>
        </p:spPr>
      </p:pic>
      <p:pic>
        <p:nvPicPr>
          <p:cNvPr id="28" name="object 4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172" y="2855226"/>
            <a:ext cx="1840107" cy="1001350"/>
          </a:xfrm>
          <a:prstGeom prst="rect">
            <a:avLst/>
          </a:prstGeom>
        </p:spPr>
      </p:pic>
      <p:sp>
        <p:nvSpPr>
          <p:cNvPr id="29" name="object 42"/>
          <p:cNvSpPr/>
          <p:nvPr/>
        </p:nvSpPr>
        <p:spPr>
          <a:xfrm>
            <a:off x="3064169" y="2855229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4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object 4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63" y="2855226"/>
            <a:ext cx="1576915" cy="1001350"/>
          </a:xfrm>
          <a:prstGeom prst="rect">
            <a:avLst/>
          </a:prstGeom>
        </p:spPr>
      </p:pic>
      <p:sp>
        <p:nvSpPr>
          <p:cNvPr id="31" name="object 44"/>
          <p:cNvSpPr/>
          <p:nvPr/>
        </p:nvSpPr>
        <p:spPr>
          <a:xfrm>
            <a:off x="5648560" y="2855229"/>
            <a:ext cx="2523839" cy="1001553"/>
          </a:xfrm>
          <a:custGeom>
            <a:avLst/>
            <a:gdLst/>
            <a:ahLst/>
            <a:cxnLst/>
            <a:rect l="l" t="t" r="r" b="b"/>
            <a:pathLst>
              <a:path w="3034665" h="1651634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object 4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76" y="2903727"/>
            <a:ext cx="650493" cy="944356"/>
          </a:xfrm>
          <a:prstGeom prst="rect">
            <a:avLst/>
          </a:prstGeom>
        </p:spPr>
      </p:pic>
      <p:sp>
        <p:nvSpPr>
          <p:cNvPr id="33" name="object 46"/>
          <p:cNvSpPr/>
          <p:nvPr/>
        </p:nvSpPr>
        <p:spPr>
          <a:xfrm>
            <a:off x="323528" y="2852936"/>
            <a:ext cx="864855" cy="1005404"/>
          </a:xfrm>
          <a:custGeom>
            <a:avLst/>
            <a:gdLst/>
            <a:ahLst/>
            <a:cxnLst/>
            <a:rect l="l" t="t" r="r" b="b"/>
            <a:pathLst>
              <a:path w="1426210" h="1657984">
                <a:moveTo>
                  <a:pt x="54396" y="0"/>
                </a:moveTo>
                <a:lnTo>
                  <a:pt x="33142" y="4294"/>
                </a:lnTo>
                <a:lnTo>
                  <a:pt x="15826" y="16006"/>
                </a:lnTo>
                <a:lnTo>
                  <a:pt x="4196" y="33373"/>
                </a:lnTo>
                <a:lnTo>
                  <a:pt x="0" y="54637"/>
                </a:lnTo>
                <a:lnTo>
                  <a:pt x="7015" y="1603134"/>
                </a:lnTo>
                <a:lnTo>
                  <a:pt x="11405" y="1624404"/>
                </a:lnTo>
                <a:lnTo>
                  <a:pt x="23195" y="1641774"/>
                </a:lnTo>
                <a:lnTo>
                  <a:pt x="40620" y="1653486"/>
                </a:lnTo>
                <a:lnTo>
                  <a:pt x="61914" y="1657781"/>
                </a:lnTo>
                <a:lnTo>
                  <a:pt x="1371329" y="1657781"/>
                </a:lnTo>
                <a:lnTo>
                  <a:pt x="1392585" y="1653486"/>
                </a:lnTo>
                <a:lnTo>
                  <a:pt x="1409903" y="1641774"/>
                </a:lnTo>
                <a:lnTo>
                  <a:pt x="1421533" y="1624404"/>
                </a:lnTo>
                <a:lnTo>
                  <a:pt x="1425726" y="1603134"/>
                </a:lnTo>
                <a:lnTo>
                  <a:pt x="1418710" y="54637"/>
                </a:lnTo>
                <a:lnTo>
                  <a:pt x="1414320" y="33373"/>
                </a:lnTo>
                <a:lnTo>
                  <a:pt x="1402530" y="16006"/>
                </a:lnTo>
                <a:lnTo>
                  <a:pt x="1385106" y="4294"/>
                </a:lnTo>
                <a:lnTo>
                  <a:pt x="1363811" y="0"/>
                </a:lnTo>
                <a:lnTo>
                  <a:pt x="54396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object 4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541" y="2852940"/>
            <a:ext cx="727670" cy="1005280"/>
          </a:xfrm>
          <a:prstGeom prst="rect">
            <a:avLst/>
          </a:prstGeom>
        </p:spPr>
      </p:pic>
      <p:sp>
        <p:nvSpPr>
          <p:cNvPr id="35" name="object 48"/>
          <p:cNvSpPr/>
          <p:nvPr/>
        </p:nvSpPr>
        <p:spPr>
          <a:xfrm>
            <a:off x="1306096" y="2852936"/>
            <a:ext cx="864855" cy="1005404"/>
          </a:xfrm>
          <a:custGeom>
            <a:avLst/>
            <a:gdLst/>
            <a:ahLst/>
            <a:cxnLst/>
            <a:rect l="l" t="t" r="r" b="b"/>
            <a:pathLst>
              <a:path w="1426209" h="1657984">
                <a:moveTo>
                  <a:pt x="54396" y="0"/>
                </a:moveTo>
                <a:lnTo>
                  <a:pt x="33142" y="4294"/>
                </a:lnTo>
                <a:lnTo>
                  <a:pt x="15826" y="16006"/>
                </a:lnTo>
                <a:lnTo>
                  <a:pt x="4196" y="33373"/>
                </a:lnTo>
                <a:lnTo>
                  <a:pt x="0" y="54637"/>
                </a:lnTo>
                <a:lnTo>
                  <a:pt x="7015" y="1603134"/>
                </a:lnTo>
                <a:lnTo>
                  <a:pt x="11405" y="1624404"/>
                </a:lnTo>
                <a:lnTo>
                  <a:pt x="23195" y="1641774"/>
                </a:lnTo>
                <a:lnTo>
                  <a:pt x="40620" y="1653486"/>
                </a:lnTo>
                <a:lnTo>
                  <a:pt x="61914" y="1657781"/>
                </a:lnTo>
                <a:lnTo>
                  <a:pt x="1371329" y="1657781"/>
                </a:lnTo>
                <a:lnTo>
                  <a:pt x="1392583" y="1653486"/>
                </a:lnTo>
                <a:lnTo>
                  <a:pt x="1409899" y="1641774"/>
                </a:lnTo>
                <a:lnTo>
                  <a:pt x="1421529" y="1624404"/>
                </a:lnTo>
                <a:lnTo>
                  <a:pt x="1425726" y="1603134"/>
                </a:lnTo>
                <a:lnTo>
                  <a:pt x="1418710" y="54637"/>
                </a:lnTo>
                <a:lnTo>
                  <a:pt x="1414320" y="33373"/>
                </a:lnTo>
                <a:lnTo>
                  <a:pt x="1402530" y="16006"/>
                </a:lnTo>
                <a:lnTo>
                  <a:pt x="1385106" y="4294"/>
                </a:lnTo>
                <a:lnTo>
                  <a:pt x="1363811" y="0"/>
                </a:lnTo>
                <a:lnTo>
                  <a:pt x="54396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49"/>
          <p:cNvSpPr/>
          <p:nvPr/>
        </p:nvSpPr>
        <p:spPr>
          <a:xfrm>
            <a:off x="5942599" y="2880103"/>
            <a:ext cx="1244529" cy="782836"/>
          </a:xfrm>
          <a:custGeom>
            <a:avLst/>
            <a:gdLst/>
            <a:ahLst/>
            <a:cxnLst/>
            <a:rect l="l" t="t" r="r" b="b"/>
            <a:pathLst>
              <a:path w="2052319" h="1290954">
                <a:moveTo>
                  <a:pt x="2051875" y="572706"/>
                </a:moveTo>
                <a:lnTo>
                  <a:pt x="2044966" y="505917"/>
                </a:lnTo>
                <a:lnTo>
                  <a:pt x="2024773" y="441388"/>
                </a:lnTo>
                <a:lnTo>
                  <a:pt x="1992058" y="379552"/>
                </a:lnTo>
                <a:lnTo>
                  <a:pt x="1947595" y="320840"/>
                </a:lnTo>
                <a:lnTo>
                  <a:pt x="1921192" y="292798"/>
                </a:lnTo>
                <a:lnTo>
                  <a:pt x="1892147" y="265684"/>
                </a:lnTo>
                <a:lnTo>
                  <a:pt x="1860537" y="239572"/>
                </a:lnTo>
                <a:lnTo>
                  <a:pt x="1826475" y="214503"/>
                </a:lnTo>
                <a:lnTo>
                  <a:pt x="1790065" y="190550"/>
                </a:lnTo>
                <a:lnTo>
                  <a:pt x="1751380" y="167741"/>
                </a:lnTo>
                <a:lnTo>
                  <a:pt x="1710524" y="146151"/>
                </a:lnTo>
                <a:lnTo>
                  <a:pt x="1667598" y="125818"/>
                </a:lnTo>
                <a:lnTo>
                  <a:pt x="1622704" y="106807"/>
                </a:lnTo>
                <a:lnTo>
                  <a:pt x="1575917" y="89166"/>
                </a:lnTo>
                <a:lnTo>
                  <a:pt x="1527365" y="72948"/>
                </a:lnTo>
                <a:lnTo>
                  <a:pt x="1477111" y="58204"/>
                </a:lnTo>
                <a:lnTo>
                  <a:pt x="1425270" y="45008"/>
                </a:lnTo>
                <a:lnTo>
                  <a:pt x="1371930" y="33388"/>
                </a:lnTo>
                <a:lnTo>
                  <a:pt x="1317205" y="23406"/>
                </a:lnTo>
                <a:lnTo>
                  <a:pt x="1261173" y="15125"/>
                </a:lnTo>
                <a:lnTo>
                  <a:pt x="1203921" y="8585"/>
                </a:lnTo>
                <a:lnTo>
                  <a:pt x="1145578" y="3848"/>
                </a:lnTo>
                <a:lnTo>
                  <a:pt x="1086218" y="965"/>
                </a:lnTo>
                <a:lnTo>
                  <a:pt x="1025931" y="0"/>
                </a:lnTo>
                <a:lnTo>
                  <a:pt x="965644" y="965"/>
                </a:lnTo>
                <a:lnTo>
                  <a:pt x="906284" y="3848"/>
                </a:lnTo>
                <a:lnTo>
                  <a:pt x="847928" y="8585"/>
                </a:lnTo>
                <a:lnTo>
                  <a:pt x="790689" y="15125"/>
                </a:lnTo>
                <a:lnTo>
                  <a:pt x="734656" y="23406"/>
                </a:lnTo>
                <a:lnTo>
                  <a:pt x="679919" y="33388"/>
                </a:lnTo>
                <a:lnTo>
                  <a:pt x="626592" y="45008"/>
                </a:lnTo>
                <a:lnTo>
                  <a:pt x="574751" y="58204"/>
                </a:lnTo>
                <a:lnTo>
                  <a:pt x="524497" y="72948"/>
                </a:lnTo>
                <a:lnTo>
                  <a:pt x="475932" y="89166"/>
                </a:lnTo>
                <a:lnTo>
                  <a:pt x="429158" y="106807"/>
                </a:lnTo>
                <a:lnTo>
                  <a:pt x="384251" y="125818"/>
                </a:lnTo>
                <a:lnTo>
                  <a:pt x="341337" y="146151"/>
                </a:lnTo>
                <a:lnTo>
                  <a:pt x="300482" y="167741"/>
                </a:lnTo>
                <a:lnTo>
                  <a:pt x="261797" y="190550"/>
                </a:lnTo>
                <a:lnTo>
                  <a:pt x="225374" y="214503"/>
                </a:lnTo>
                <a:lnTo>
                  <a:pt x="191325" y="239572"/>
                </a:lnTo>
                <a:lnTo>
                  <a:pt x="159715" y="265684"/>
                </a:lnTo>
                <a:lnTo>
                  <a:pt x="130670" y="292798"/>
                </a:lnTo>
                <a:lnTo>
                  <a:pt x="104267" y="320840"/>
                </a:lnTo>
                <a:lnTo>
                  <a:pt x="59804" y="379552"/>
                </a:lnTo>
                <a:lnTo>
                  <a:pt x="27089" y="441388"/>
                </a:lnTo>
                <a:lnTo>
                  <a:pt x="6896" y="505917"/>
                </a:lnTo>
                <a:lnTo>
                  <a:pt x="0" y="572706"/>
                </a:lnTo>
                <a:lnTo>
                  <a:pt x="1739" y="606361"/>
                </a:lnTo>
                <a:lnTo>
                  <a:pt x="15379" y="672084"/>
                </a:lnTo>
                <a:lnTo>
                  <a:pt x="41935" y="735317"/>
                </a:lnTo>
                <a:lnTo>
                  <a:pt x="80619" y="795642"/>
                </a:lnTo>
                <a:lnTo>
                  <a:pt x="130670" y="852627"/>
                </a:lnTo>
                <a:lnTo>
                  <a:pt x="159715" y="879741"/>
                </a:lnTo>
                <a:lnTo>
                  <a:pt x="191325" y="905852"/>
                </a:lnTo>
                <a:lnTo>
                  <a:pt x="225374" y="930922"/>
                </a:lnTo>
                <a:lnTo>
                  <a:pt x="261797" y="954874"/>
                </a:lnTo>
                <a:lnTo>
                  <a:pt x="300482" y="977684"/>
                </a:lnTo>
                <a:lnTo>
                  <a:pt x="341337" y="999274"/>
                </a:lnTo>
                <a:lnTo>
                  <a:pt x="384251" y="1019606"/>
                </a:lnTo>
                <a:lnTo>
                  <a:pt x="429158" y="1038618"/>
                </a:lnTo>
                <a:lnTo>
                  <a:pt x="475932" y="1056259"/>
                </a:lnTo>
                <a:lnTo>
                  <a:pt x="524497" y="1072476"/>
                </a:lnTo>
                <a:lnTo>
                  <a:pt x="574751" y="1087221"/>
                </a:lnTo>
                <a:lnTo>
                  <a:pt x="626592" y="1100416"/>
                </a:lnTo>
                <a:lnTo>
                  <a:pt x="679919" y="1112037"/>
                </a:lnTo>
                <a:lnTo>
                  <a:pt x="734656" y="1122019"/>
                </a:lnTo>
                <a:lnTo>
                  <a:pt x="790689" y="1130300"/>
                </a:lnTo>
                <a:lnTo>
                  <a:pt x="847928" y="1136840"/>
                </a:lnTo>
                <a:lnTo>
                  <a:pt x="906284" y="1141577"/>
                </a:lnTo>
                <a:lnTo>
                  <a:pt x="965644" y="1144460"/>
                </a:lnTo>
                <a:lnTo>
                  <a:pt x="1025931" y="1145425"/>
                </a:lnTo>
                <a:lnTo>
                  <a:pt x="1077760" y="1144701"/>
                </a:lnTo>
                <a:lnTo>
                  <a:pt x="1128928" y="1142568"/>
                </a:lnTo>
                <a:lnTo>
                  <a:pt x="1179347" y="1139050"/>
                </a:lnTo>
                <a:lnTo>
                  <a:pt x="1228991" y="1134173"/>
                </a:lnTo>
                <a:lnTo>
                  <a:pt x="1277785" y="1127988"/>
                </a:lnTo>
                <a:lnTo>
                  <a:pt x="1325664" y="1120533"/>
                </a:lnTo>
                <a:lnTo>
                  <a:pt x="1333830" y="1119022"/>
                </a:lnTo>
                <a:lnTo>
                  <a:pt x="1540154" y="1290955"/>
                </a:lnTo>
                <a:lnTo>
                  <a:pt x="2043353" y="1290955"/>
                </a:lnTo>
                <a:lnTo>
                  <a:pt x="2043353" y="1099502"/>
                </a:lnTo>
                <a:lnTo>
                  <a:pt x="1860854" y="904798"/>
                </a:lnTo>
                <a:lnTo>
                  <a:pt x="1880438" y="889571"/>
                </a:lnTo>
                <a:lnTo>
                  <a:pt x="1918893" y="854710"/>
                </a:lnTo>
                <a:lnTo>
                  <a:pt x="1952904" y="818261"/>
                </a:lnTo>
                <a:lnTo>
                  <a:pt x="1982266" y="780338"/>
                </a:lnTo>
                <a:lnTo>
                  <a:pt x="2006752" y="741070"/>
                </a:lnTo>
                <a:lnTo>
                  <a:pt x="2026183" y="700544"/>
                </a:lnTo>
                <a:lnTo>
                  <a:pt x="2040305" y="658901"/>
                </a:lnTo>
                <a:lnTo>
                  <a:pt x="2048941" y="616254"/>
                </a:lnTo>
                <a:lnTo>
                  <a:pt x="2051875" y="572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50"/>
          <p:cNvSpPr/>
          <p:nvPr/>
        </p:nvSpPr>
        <p:spPr>
          <a:xfrm>
            <a:off x="5942600" y="2880097"/>
            <a:ext cx="1244529" cy="747025"/>
          </a:xfrm>
          <a:custGeom>
            <a:avLst/>
            <a:gdLst/>
            <a:ahLst/>
            <a:cxnLst/>
            <a:rect l="l" t="t" r="r" b="b"/>
            <a:pathLst>
              <a:path w="2052319" h="1231900">
                <a:moveTo>
                  <a:pt x="2051874" y="572715"/>
                </a:moveTo>
                <a:lnTo>
                  <a:pt x="2044972" y="505924"/>
                </a:lnTo>
                <a:lnTo>
                  <a:pt x="2024778" y="441396"/>
                </a:lnTo>
                <a:lnTo>
                  <a:pt x="1992062" y="379561"/>
                </a:lnTo>
                <a:lnTo>
                  <a:pt x="1947595" y="320848"/>
                </a:lnTo>
                <a:lnTo>
                  <a:pt x="1921195" y="292797"/>
                </a:lnTo>
                <a:lnTo>
                  <a:pt x="1892146" y="265688"/>
                </a:lnTo>
                <a:lnTo>
                  <a:pt x="1860544" y="239574"/>
                </a:lnTo>
                <a:lnTo>
                  <a:pt x="1826484" y="214510"/>
                </a:lnTo>
                <a:lnTo>
                  <a:pt x="1790065" y="190548"/>
                </a:lnTo>
                <a:lnTo>
                  <a:pt x="1751381" y="167743"/>
                </a:lnTo>
                <a:lnTo>
                  <a:pt x="1710529" y="146148"/>
                </a:lnTo>
                <a:lnTo>
                  <a:pt x="1667605" y="125818"/>
                </a:lnTo>
                <a:lnTo>
                  <a:pt x="1622705" y="106805"/>
                </a:lnTo>
                <a:lnTo>
                  <a:pt x="1575926" y="89164"/>
                </a:lnTo>
                <a:lnTo>
                  <a:pt x="1527363" y="72948"/>
                </a:lnTo>
                <a:lnTo>
                  <a:pt x="1477114" y="58211"/>
                </a:lnTo>
                <a:lnTo>
                  <a:pt x="1425274" y="45006"/>
                </a:lnTo>
                <a:lnTo>
                  <a:pt x="1371940" y="33388"/>
                </a:lnTo>
                <a:lnTo>
                  <a:pt x="1317207" y="23410"/>
                </a:lnTo>
                <a:lnTo>
                  <a:pt x="1261172" y="15125"/>
                </a:lnTo>
                <a:lnTo>
                  <a:pt x="1203931" y="8588"/>
                </a:lnTo>
                <a:lnTo>
                  <a:pt x="1145581" y="3853"/>
                </a:lnTo>
                <a:lnTo>
                  <a:pt x="1086218" y="972"/>
                </a:lnTo>
                <a:lnTo>
                  <a:pt x="1025937" y="0"/>
                </a:lnTo>
                <a:lnTo>
                  <a:pt x="965654" y="972"/>
                </a:lnTo>
                <a:lnTo>
                  <a:pt x="906289" y="3853"/>
                </a:lnTo>
                <a:lnTo>
                  <a:pt x="847937" y="8588"/>
                </a:lnTo>
                <a:lnTo>
                  <a:pt x="790695" y="15125"/>
                </a:lnTo>
                <a:lnTo>
                  <a:pt x="734659" y="23410"/>
                </a:lnTo>
                <a:lnTo>
                  <a:pt x="679926" y="33388"/>
                </a:lnTo>
                <a:lnTo>
                  <a:pt x="626591" y="45006"/>
                </a:lnTo>
                <a:lnTo>
                  <a:pt x="574750" y="58211"/>
                </a:lnTo>
                <a:lnTo>
                  <a:pt x="524501" y="72948"/>
                </a:lnTo>
                <a:lnTo>
                  <a:pt x="475939" y="89164"/>
                </a:lnTo>
                <a:lnTo>
                  <a:pt x="429160" y="106805"/>
                </a:lnTo>
                <a:lnTo>
                  <a:pt x="384260" y="125818"/>
                </a:lnTo>
                <a:lnTo>
                  <a:pt x="341337" y="146148"/>
                </a:lnTo>
                <a:lnTo>
                  <a:pt x="300485" y="167743"/>
                </a:lnTo>
                <a:lnTo>
                  <a:pt x="261802" y="190548"/>
                </a:lnTo>
                <a:lnTo>
                  <a:pt x="225383" y="214510"/>
                </a:lnTo>
                <a:lnTo>
                  <a:pt x="191324" y="239574"/>
                </a:lnTo>
                <a:lnTo>
                  <a:pt x="159723" y="265688"/>
                </a:lnTo>
                <a:lnTo>
                  <a:pt x="130674" y="292797"/>
                </a:lnTo>
                <a:lnTo>
                  <a:pt x="104275" y="320848"/>
                </a:lnTo>
                <a:lnTo>
                  <a:pt x="59809" y="379561"/>
                </a:lnTo>
                <a:lnTo>
                  <a:pt x="27095" y="441396"/>
                </a:lnTo>
                <a:lnTo>
                  <a:pt x="6902" y="505924"/>
                </a:lnTo>
                <a:lnTo>
                  <a:pt x="0" y="572715"/>
                </a:lnTo>
                <a:lnTo>
                  <a:pt x="1741" y="606367"/>
                </a:lnTo>
                <a:lnTo>
                  <a:pt x="15385" y="672080"/>
                </a:lnTo>
                <a:lnTo>
                  <a:pt x="41935" y="735315"/>
                </a:lnTo>
                <a:lnTo>
                  <a:pt x="80621" y="795643"/>
                </a:lnTo>
                <a:lnTo>
                  <a:pt x="130674" y="852633"/>
                </a:lnTo>
                <a:lnTo>
                  <a:pt x="159723" y="879742"/>
                </a:lnTo>
                <a:lnTo>
                  <a:pt x="191324" y="905856"/>
                </a:lnTo>
                <a:lnTo>
                  <a:pt x="225383" y="930920"/>
                </a:lnTo>
                <a:lnTo>
                  <a:pt x="261802" y="954882"/>
                </a:lnTo>
                <a:lnTo>
                  <a:pt x="300485" y="977687"/>
                </a:lnTo>
                <a:lnTo>
                  <a:pt x="341337" y="999282"/>
                </a:lnTo>
                <a:lnTo>
                  <a:pt x="384260" y="1019612"/>
                </a:lnTo>
                <a:lnTo>
                  <a:pt x="429160" y="1038625"/>
                </a:lnTo>
                <a:lnTo>
                  <a:pt x="475939" y="1056266"/>
                </a:lnTo>
                <a:lnTo>
                  <a:pt x="524501" y="1072482"/>
                </a:lnTo>
                <a:lnTo>
                  <a:pt x="574750" y="1087220"/>
                </a:lnTo>
                <a:lnTo>
                  <a:pt x="626591" y="1100424"/>
                </a:lnTo>
                <a:lnTo>
                  <a:pt x="679926" y="1112042"/>
                </a:lnTo>
                <a:lnTo>
                  <a:pt x="734659" y="1122020"/>
                </a:lnTo>
                <a:lnTo>
                  <a:pt x="790695" y="1130305"/>
                </a:lnTo>
                <a:lnTo>
                  <a:pt x="847937" y="1136842"/>
                </a:lnTo>
                <a:lnTo>
                  <a:pt x="906289" y="1141578"/>
                </a:lnTo>
                <a:lnTo>
                  <a:pt x="965654" y="1144458"/>
                </a:lnTo>
                <a:lnTo>
                  <a:pt x="1025937" y="1145431"/>
                </a:lnTo>
                <a:lnTo>
                  <a:pt x="1077767" y="1144710"/>
                </a:lnTo>
                <a:lnTo>
                  <a:pt x="1128926" y="1142571"/>
                </a:lnTo>
                <a:lnTo>
                  <a:pt x="1179355" y="1139048"/>
                </a:lnTo>
                <a:lnTo>
                  <a:pt x="1228995" y="1134178"/>
                </a:lnTo>
                <a:lnTo>
                  <a:pt x="1277784" y="1127996"/>
                </a:lnTo>
                <a:lnTo>
                  <a:pt x="1325663" y="1120536"/>
                </a:lnTo>
                <a:lnTo>
                  <a:pt x="1372573" y="1111834"/>
                </a:lnTo>
                <a:lnTo>
                  <a:pt x="1418453" y="1101926"/>
                </a:lnTo>
                <a:lnTo>
                  <a:pt x="1463243" y="1090846"/>
                </a:lnTo>
                <a:lnTo>
                  <a:pt x="1493233" y="1108510"/>
                </a:lnTo>
                <a:lnTo>
                  <a:pt x="1528693" y="1127768"/>
                </a:lnTo>
                <a:lnTo>
                  <a:pt x="1569130" y="1147716"/>
                </a:lnTo>
                <a:lnTo>
                  <a:pt x="1614051" y="1167452"/>
                </a:lnTo>
                <a:lnTo>
                  <a:pt x="1662961" y="1186075"/>
                </a:lnTo>
                <a:lnTo>
                  <a:pt x="1715366" y="1202681"/>
                </a:lnTo>
                <a:lnTo>
                  <a:pt x="1770774" y="1216368"/>
                </a:lnTo>
                <a:lnTo>
                  <a:pt x="1828691" y="1226234"/>
                </a:lnTo>
                <a:lnTo>
                  <a:pt x="1888623" y="1231377"/>
                </a:lnTo>
                <a:lnTo>
                  <a:pt x="1950076" y="1230894"/>
                </a:lnTo>
                <a:lnTo>
                  <a:pt x="1932466" y="1218742"/>
                </a:lnTo>
                <a:lnTo>
                  <a:pt x="1904641" y="1197432"/>
                </a:lnTo>
                <a:lnTo>
                  <a:pt x="1870266" y="1167820"/>
                </a:lnTo>
                <a:lnTo>
                  <a:pt x="1833006" y="1130760"/>
                </a:lnTo>
                <a:lnTo>
                  <a:pt x="1796526" y="1087110"/>
                </a:lnTo>
                <a:lnTo>
                  <a:pt x="1764491" y="1037723"/>
                </a:lnTo>
                <a:lnTo>
                  <a:pt x="1740564" y="983456"/>
                </a:lnTo>
                <a:lnTo>
                  <a:pt x="1791068" y="954061"/>
                </a:lnTo>
                <a:lnTo>
                  <a:pt x="1837766" y="922727"/>
                </a:lnTo>
                <a:lnTo>
                  <a:pt x="1880446" y="889573"/>
                </a:lnTo>
                <a:lnTo>
                  <a:pt x="1918897" y="854714"/>
                </a:lnTo>
                <a:lnTo>
                  <a:pt x="1952908" y="818265"/>
                </a:lnTo>
                <a:lnTo>
                  <a:pt x="1982266" y="780344"/>
                </a:lnTo>
                <a:lnTo>
                  <a:pt x="2006761" y="741067"/>
                </a:lnTo>
                <a:lnTo>
                  <a:pt x="2026181" y="700549"/>
                </a:lnTo>
                <a:lnTo>
                  <a:pt x="2040314" y="658907"/>
                </a:lnTo>
                <a:lnTo>
                  <a:pt x="2048949" y="616257"/>
                </a:lnTo>
                <a:lnTo>
                  <a:pt x="2051874" y="572715"/>
                </a:lnTo>
                <a:close/>
              </a:path>
            </a:pathLst>
          </a:custGeom>
          <a:ln w="34637">
            <a:solidFill>
              <a:srgbClr val="00A1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51"/>
          <p:cNvSpPr txBox="1"/>
          <p:nvPr/>
        </p:nvSpPr>
        <p:spPr>
          <a:xfrm>
            <a:off x="6120510" y="2944911"/>
            <a:ext cx="892580" cy="483828"/>
          </a:xfrm>
          <a:prstGeom prst="rect">
            <a:avLst/>
          </a:prstGeom>
        </p:spPr>
        <p:txBody>
          <a:bodyPr vert="horz" wrap="square" lIns="0" tIns="21949" rIns="0" bIns="0" rtlCol="0">
            <a:spAutoFit/>
          </a:bodyPr>
          <a:lstStyle/>
          <a:p>
            <a:pPr marL="48518" marR="71622" lvl="0" indent="-385" algn="ctr" defTabSz="554492" rtl="0" eaLnBrk="1" fontAlgn="auto" latinLnBrk="0" hangingPunct="1">
              <a:lnSpc>
                <a:spcPts val="994"/>
              </a:lnSpc>
              <a:spcBef>
                <a:spcPts val="1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10" b="1" i="0" u="none" strike="noStrike" kern="0" cap="none" spc="-36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Bekleyin </a:t>
            </a:r>
            <a:r>
              <a:rPr kumimoji="0" sz="910" b="1" i="0" u="none" strike="noStrike" kern="0" cap="none" spc="-15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ve </a:t>
            </a:r>
            <a:r>
              <a:rPr kumimoji="0" sz="910" b="1" i="0" u="none" strike="noStrike" kern="0" cap="none" spc="-36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yavaşça </a:t>
            </a:r>
            <a:r>
              <a:rPr kumimoji="0" sz="910" b="1" i="0" u="none" strike="noStrike" kern="0" cap="none" spc="-42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sayın</a:t>
            </a:r>
            <a:endParaRPr kumimoji="0" sz="91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-Black"/>
              <a:ea typeface="+mn-ea"/>
              <a:cs typeface="Apis-Black"/>
            </a:endParaRPr>
          </a:p>
          <a:p>
            <a:pPr marL="0" marR="0" lvl="0" indent="0" algn="ctr" defTabSz="554492" rtl="0" eaLnBrk="1" fontAlgn="auto" latinLnBrk="0" hangingPunct="1">
              <a:lnSpc>
                <a:spcPts val="16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5" b="1" i="0" u="none" strike="noStrike" kern="0" cap="none" spc="-27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1-2-</a:t>
            </a:r>
            <a:r>
              <a:rPr kumimoji="0" sz="1395" b="1" i="0" u="none" strike="noStrike" kern="0" cap="none" spc="-33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3-4-5-</a:t>
            </a:r>
            <a:r>
              <a:rPr kumimoji="0" sz="1395" b="1" i="0" u="none" strike="noStrike" kern="0" cap="none" spc="-30" normalizeH="0" baseline="0" noProof="0" dirty="0">
                <a:ln>
                  <a:noFill/>
                </a:ln>
                <a:solidFill>
                  <a:srgbClr val="0D2E6A"/>
                </a:solidFill>
                <a:effectLst/>
                <a:uLnTx/>
                <a:uFillTx/>
                <a:latin typeface="Apis-Black"/>
                <a:ea typeface="+mn-ea"/>
                <a:cs typeface="Apis-Black"/>
              </a:rPr>
              <a:t>6</a:t>
            </a:r>
            <a:endParaRPr kumimoji="0" sz="139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-Black"/>
              <a:ea typeface="+mn-ea"/>
              <a:cs typeface="Apis-Black"/>
            </a:endParaRPr>
          </a:p>
        </p:txBody>
      </p:sp>
      <p:sp>
        <p:nvSpPr>
          <p:cNvPr id="39" name="object 52"/>
          <p:cNvSpPr/>
          <p:nvPr/>
        </p:nvSpPr>
        <p:spPr>
          <a:xfrm>
            <a:off x="326510" y="1020407"/>
            <a:ext cx="1840224" cy="1001553"/>
          </a:xfrm>
          <a:custGeom>
            <a:avLst/>
            <a:gdLst/>
            <a:ahLst/>
            <a:cxnLst/>
            <a:rect l="l" t="t" r="r" b="b"/>
            <a:pathLst>
              <a:path w="3034665" h="1651635">
                <a:moveTo>
                  <a:pt x="102279" y="0"/>
                </a:moveTo>
                <a:lnTo>
                  <a:pt x="62466" y="8037"/>
                </a:lnTo>
                <a:lnTo>
                  <a:pt x="29955" y="29955"/>
                </a:lnTo>
                <a:lnTo>
                  <a:pt x="8037" y="62466"/>
                </a:lnTo>
                <a:lnTo>
                  <a:pt x="0" y="102279"/>
                </a:lnTo>
                <a:lnTo>
                  <a:pt x="0" y="1548999"/>
                </a:lnTo>
                <a:lnTo>
                  <a:pt x="8037" y="1588813"/>
                </a:lnTo>
                <a:lnTo>
                  <a:pt x="29955" y="1621323"/>
                </a:lnTo>
                <a:lnTo>
                  <a:pt x="62466" y="1643242"/>
                </a:lnTo>
                <a:lnTo>
                  <a:pt x="102279" y="1651279"/>
                </a:lnTo>
                <a:lnTo>
                  <a:pt x="2932193" y="1651279"/>
                </a:lnTo>
                <a:lnTo>
                  <a:pt x="2972006" y="1643242"/>
                </a:lnTo>
                <a:lnTo>
                  <a:pt x="3004517" y="1621323"/>
                </a:lnTo>
                <a:lnTo>
                  <a:pt x="3026435" y="1588813"/>
                </a:lnTo>
                <a:lnTo>
                  <a:pt x="3034473" y="1548999"/>
                </a:lnTo>
                <a:lnTo>
                  <a:pt x="3034473" y="102279"/>
                </a:lnTo>
                <a:lnTo>
                  <a:pt x="3026435" y="62466"/>
                </a:lnTo>
                <a:lnTo>
                  <a:pt x="3004517" y="29955"/>
                </a:lnTo>
                <a:lnTo>
                  <a:pt x="2972006" y="8037"/>
                </a:lnTo>
                <a:lnTo>
                  <a:pt x="2932193" y="0"/>
                </a:lnTo>
                <a:lnTo>
                  <a:pt x="102279" y="0"/>
                </a:lnTo>
                <a:close/>
              </a:path>
            </a:pathLst>
          </a:custGeom>
          <a:ln w="17318">
            <a:solidFill>
              <a:srgbClr val="0D2E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A32FCCC3-23C3-8894-AFD1-D8871A6FE912}"/>
              </a:ext>
            </a:extLst>
          </p:cNvPr>
          <p:cNvSpPr txBox="1"/>
          <p:nvPr/>
        </p:nvSpPr>
        <p:spPr>
          <a:xfrm>
            <a:off x="286506" y="4676120"/>
            <a:ext cx="6099423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Son</a:t>
            </a:r>
            <a:r>
              <a:rPr kumimoji="0" lang="en-US" sz="1100" b="1" i="0" u="none" strike="noStrike" kern="0" cap="none" spc="5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dozunuzu</a:t>
            </a:r>
            <a:r>
              <a:rPr kumimoji="0" lang="en-US" sz="1100" b="1" i="0" u="none" strike="noStrike" kern="0" cap="none" spc="5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kontrol</a:t>
            </a:r>
            <a:r>
              <a:rPr kumimoji="0" lang="en-US" sz="1100" b="1" i="0" u="none" strike="noStrike" kern="0" cap="none" spc="5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lang="en-US" sz="1100" b="1" i="0" u="none" strike="noStrike" kern="0" cap="none" spc="-12" normalizeH="0" baseline="0" noProof="0" dirty="0" err="1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edin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31</a:t>
            </a:fld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817" t="34043" r="14362" b="30955"/>
          <a:stretch>
            <a:fillRect/>
          </a:stretch>
        </p:blipFill>
        <p:spPr bwMode="auto">
          <a:xfrm>
            <a:off x="359532" y="744811"/>
            <a:ext cx="84249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32</a:t>
            </a:fld>
            <a:endParaRPr lang="tr-TR" dirty="0"/>
          </a:p>
        </p:txBody>
      </p:sp>
      <p:pic>
        <p:nvPicPr>
          <p:cNvPr id="6" name="object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2" t="24497" r="38271" b="56411"/>
          <a:stretch>
            <a:fillRect/>
          </a:stretch>
        </p:blipFill>
        <p:spPr>
          <a:xfrm>
            <a:off x="2123728" y="476672"/>
            <a:ext cx="4248472" cy="864096"/>
          </a:xfrm>
          <a:prstGeom prst="rect">
            <a:avLst/>
          </a:prstGeom>
        </p:spPr>
      </p:pic>
      <p:sp>
        <p:nvSpPr>
          <p:cNvPr id="7" name="object 40"/>
          <p:cNvSpPr txBox="1"/>
          <p:nvPr/>
        </p:nvSpPr>
        <p:spPr>
          <a:xfrm>
            <a:off x="755576" y="1556792"/>
            <a:ext cx="7344816" cy="377130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61610" marR="41587" lvl="0" indent="0" algn="ctr" defTabSz="554492" rtl="0" eaLnBrk="1" fontAlgn="auto" latinLnBrk="0" hangingPunct="1">
              <a:lnSpc>
                <a:spcPct val="2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800</a:t>
            </a:r>
            <a:r>
              <a:rPr kumimoji="0" sz="1425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doza</a:t>
            </a:r>
            <a:r>
              <a:rPr kumimoji="0" sz="1425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kadar</a:t>
            </a:r>
            <a:r>
              <a:rPr kumimoji="0" sz="1425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hafıza</a:t>
            </a:r>
            <a:r>
              <a:rPr kumimoji="0" sz="1425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kapasitesi</a:t>
            </a:r>
            <a:r>
              <a:rPr kumimoji="0" sz="1425" b="0" i="0" u="none" strike="noStrike" kern="0" cap="none" spc="-3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 </a:t>
            </a:r>
            <a:r>
              <a:rPr kumimoji="0" sz="1425" b="0" i="0" u="none" strike="noStrike" kern="0" cap="none" spc="-1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şarj </a:t>
            </a:r>
            <a:r>
              <a:rPr kumimoji="0" sz="1425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gerektirmeyen</a:t>
            </a:r>
            <a:r>
              <a:rPr kumimoji="0" sz="1425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5</a:t>
            </a:r>
            <a:r>
              <a:rPr kumimoji="0" sz="1425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yıl</a:t>
            </a:r>
            <a:r>
              <a:rPr kumimoji="0" sz="1425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kullanım</a:t>
            </a:r>
            <a:r>
              <a:rPr kumimoji="0" sz="1425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25" b="1" i="0" u="none" strike="noStrike" kern="0" cap="none" spc="-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ömrü</a:t>
            </a:r>
            <a:endParaRPr kumimoji="0" sz="1425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61610" marR="244516" lvl="0" indent="0" algn="ctr" defTabSz="554492" rtl="0" eaLnBrk="1" fontAlgn="auto" latinLnBrk="0" hangingPunct="1">
              <a:lnSpc>
                <a:spcPct val="200000"/>
              </a:lnSpc>
              <a:spcBef>
                <a:spcPts val="1713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Son</a:t>
            </a:r>
            <a:r>
              <a:rPr kumimoji="0" sz="1486" b="0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insülin</a:t>
            </a:r>
            <a:r>
              <a:rPr kumimoji="0" sz="1486" b="0" i="0" u="none" strike="noStrike" kern="0" cap="none" spc="-4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dozunu</a:t>
            </a:r>
            <a:r>
              <a:rPr kumimoji="0" sz="1486" b="0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saat,</a:t>
            </a:r>
            <a:r>
              <a:rPr kumimoji="0" sz="1486" b="1" i="0" u="none" strike="noStrike" kern="0" cap="none" spc="-4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dakika</a:t>
            </a:r>
            <a:r>
              <a:rPr kumimoji="0" sz="1486" b="1" i="0" u="none" strike="noStrike" kern="0" cap="none" spc="-4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saniye</a:t>
            </a:r>
            <a:r>
              <a:rPr kumimoji="0" sz="1486" b="1" i="0" u="none" strike="noStrike" kern="0" cap="none" spc="-6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cinsinden</a:t>
            </a:r>
            <a:r>
              <a:rPr kumimoji="0" sz="1486" b="0" i="0" u="none" strike="noStrike" kern="0" cap="none" spc="-5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gösteren</a:t>
            </a:r>
            <a:r>
              <a:rPr kumimoji="0" sz="1486" b="0" i="0" u="none" strike="noStrike" kern="0" cap="none" spc="-58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dijital</a:t>
            </a:r>
            <a:r>
              <a:rPr kumimoji="0" sz="1486" b="1" i="0" u="none" strike="noStrike" kern="0" cap="none" spc="-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ekran</a:t>
            </a:r>
            <a:endParaRPr kumimoji="0" sz="1273" b="0" i="0" u="none" strike="noStrike" kern="0" cap="none" spc="0" normalizeH="0" baseline="31746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61610" marR="501353" lvl="0" indent="0" algn="ctr" defTabSz="554492" rtl="0" eaLnBrk="1" fontAlgn="auto" latinLnBrk="0" hangingPunct="1">
              <a:lnSpc>
                <a:spcPct val="200000"/>
              </a:lnSpc>
              <a:spcBef>
                <a:spcPts val="1701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Uyumlu</a:t>
            </a:r>
            <a:r>
              <a:rPr kumimoji="0" sz="1486" b="0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aplikasyonlara</a:t>
            </a:r>
            <a:r>
              <a:rPr kumimoji="0" sz="1486" b="0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kolay</a:t>
            </a:r>
            <a:r>
              <a:rPr kumimoji="0" sz="1486" b="0" i="0" u="none" strike="noStrike" kern="0" cap="none" spc="-4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aktarımı</a:t>
            </a:r>
            <a:r>
              <a:rPr kumimoji="0" sz="1486" b="1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ve</a:t>
            </a:r>
            <a:r>
              <a:rPr kumimoji="0" sz="1486" b="0" i="0" u="none" strike="noStrike" kern="0" cap="none" spc="-52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hekimle</a:t>
            </a:r>
            <a:r>
              <a:rPr kumimoji="0" sz="1486" b="1" i="0" u="none" strike="noStrike" kern="0" cap="none" spc="-5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dozları </a:t>
            </a:r>
            <a:r>
              <a:rPr kumimoji="0" sz="1486" b="1" i="0" u="none" strike="noStrike" kern="0" cap="none" spc="-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paylaşabilme</a:t>
            </a:r>
            <a:r>
              <a:rPr kumimoji="0" sz="1486" b="1" i="0" u="none" strike="noStrike" kern="0" cap="none" spc="-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-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özelliği</a:t>
            </a:r>
            <a:endParaRPr kumimoji="0" sz="1486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61610" marR="283022" lvl="0" indent="0" algn="ctr" defTabSz="554492" rtl="0" eaLnBrk="1" fontAlgn="auto" latinLnBrk="0" hangingPunct="1">
              <a:lnSpc>
                <a:spcPct val="200000"/>
              </a:lnSpc>
              <a:spcBef>
                <a:spcPts val="1701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Dijital</a:t>
            </a:r>
            <a:r>
              <a:rPr kumimoji="0" sz="1486" b="0" i="0" u="none" strike="noStrike" kern="0" cap="none" spc="-3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tedavi</a:t>
            </a:r>
            <a:r>
              <a:rPr kumimoji="0" sz="1486" b="0" i="0" u="none" strike="noStrike" kern="0" cap="none" spc="-3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takibi</a:t>
            </a:r>
            <a:r>
              <a:rPr kumimoji="0" sz="1486" b="0" i="0" u="none" strike="noStrike" kern="0" cap="none" spc="-3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ile</a:t>
            </a:r>
            <a:r>
              <a:rPr kumimoji="0" sz="1486" b="0" i="0" u="none" strike="noStrike" kern="0" cap="none" spc="-36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daha</a:t>
            </a:r>
            <a:r>
              <a:rPr kumimoji="0" sz="1486" b="0" i="0" u="none" strike="noStrike" kern="0" cap="none" spc="-39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yüksek </a:t>
            </a:r>
            <a:r>
              <a:rPr kumimoji="0" sz="148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tedavi</a:t>
            </a:r>
            <a:r>
              <a:rPr kumimoji="0" sz="1486" b="1" i="0" u="none" strike="noStrike" kern="0" cap="none" spc="-1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uyumu</a:t>
            </a:r>
            <a:endParaRPr kumimoji="0" sz="1273" b="0" i="0" u="none" strike="noStrike" kern="0" cap="none" spc="0" normalizeH="0" baseline="31746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61610" marR="0" lvl="0" indent="0" algn="ctr" defTabSz="554492" rtl="0" eaLnBrk="1" fontAlgn="auto" latinLnBrk="0" hangingPunct="1">
              <a:lnSpc>
                <a:spcPct val="200000"/>
              </a:lnSpc>
              <a:spcBef>
                <a:spcPts val="1789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Daha</a:t>
            </a:r>
            <a:r>
              <a:rPr kumimoji="0" sz="1486" b="1" i="0" u="none" strike="noStrike" kern="0" cap="none" spc="-5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düşük</a:t>
            </a:r>
            <a:r>
              <a:rPr kumimoji="0" sz="1486" b="1" i="0" u="none" strike="noStrike" kern="0" cap="none" spc="-5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hipoglisemi</a:t>
            </a:r>
            <a:r>
              <a:rPr kumimoji="0" sz="1486" b="1" i="0" u="none" strike="noStrike" kern="0" cap="none" spc="-5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riski</a:t>
            </a:r>
            <a:endParaRPr kumimoji="0" sz="1273" b="0" i="0" u="none" strike="noStrike" kern="0" cap="none" spc="0" normalizeH="0" baseline="31746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61610" marR="365811" lvl="0" indent="0" algn="ctr" defTabSz="554492" rtl="0" eaLnBrk="1" fontAlgn="auto" latinLnBrk="0" hangingPunct="1">
              <a:lnSpc>
                <a:spcPct val="200000"/>
              </a:lnSpc>
              <a:spcBef>
                <a:spcPts val="1701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Daha</a:t>
            </a:r>
            <a:r>
              <a:rPr kumimoji="0" sz="1486" b="0" i="0" u="none" strike="noStrike" kern="0" cap="none" spc="-6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düşük</a:t>
            </a:r>
            <a:r>
              <a:rPr kumimoji="0" sz="1486" b="0" i="0" u="none" strike="noStrike" kern="0" cap="none" spc="-6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glukoz</a:t>
            </a:r>
            <a:r>
              <a:rPr kumimoji="0" sz="1486" b="0" i="0" u="none" strike="noStrike" kern="0" cap="none" spc="-6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değişkenliği</a:t>
            </a:r>
            <a:r>
              <a:rPr kumimoji="0" sz="1486" b="0" i="0" u="none" strike="noStrike" kern="0" cap="none" spc="-61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-15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ile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daha</a:t>
            </a:r>
            <a:r>
              <a:rPr kumimoji="0" sz="1486" b="0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0" i="0" u="none" strike="noStrike" kern="0" cap="none" spc="0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iyi</a:t>
            </a:r>
            <a:r>
              <a:rPr kumimoji="0" sz="1486" b="0" i="0" u="none" strike="noStrike" kern="0" cap="none" spc="-24" normalizeH="0" baseline="0" noProof="0" dirty="0">
                <a:ln>
                  <a:noFill/>
                </a:ln>
                <a:solidFill>
                  <a:srgbClr val="00146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glisemik</a:t>
            </a:r>
            <a:r>
              <a:rPr kumimoji="0" sz="1486" b="1" i="0" u="none" strike="noStrike" kern="0" cap="none" spc="-2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sz="1486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kontrol</a:t>
            </a:r>
            <a:endParaRPr kumimoji="0" sz="1273" b="0" i="0" u="none" strike="noStrike" kern="0" cap="none" spc="0" normalizeH="0" baseline="31746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pic>
        <p:nvPicPr>
          <p:cNvPr id="8" name="object 3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5877272"/>
            <a:ext cx="6223058" cy="1152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6318" y="1700807"/>
            <a:ext cx="8800178" cy="3312369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Glukozun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oral yolla alımından sonra </a:t>
            </a:r>
            <a:r>
              <a:rPr lang="el-GR" sz="1900" b="1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 </a:t>
            </a:r>
            <a:r>
              <a:rPr lang="tr-TR" sz="1900" b="1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hücresinden insülin salgılanmasını</a:t>
            </a:r>
            <a:r>
              <a:rPr lang="tr-TR" sz="19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artırırlar.</a:t>
            </a:r>
          </a:p>
          <a:p>
            <a:pPr algn="just">
              <a:lnSpc>
                <a:spcPct val="150000"/>
              </a:lnSpc>
            </a:pPr>
            <a:endParaRPr lang="tr-TR" sz="1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İnkretin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hormonlar </a:t>
            </a: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glukagon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benzeri peptit-1 </a:t>
            </a:r>
            <a:r>
              <a:rPr lang="tr-TR" sz="19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(GLP-l) 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ve </a:t>
            </a: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glukoz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bağımlı </a:t>
            </a: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insülinotropik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peptit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9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(GIP) </a:t>
            </a:r>
            <a:r>
              <a:rPr lang="tr-TR" sz="1900" dirty="0">
                <a:latin typeface="Arial Narrow" panose="020B0606020202030204" pitchFamily="34" charset="0"/>
                <a:cs typeface="Arial" panose="020B0604020202020204" pitchFamily="34" charset="0"/>
              </a:rPr>
              <a:t>olarak adlandırılır.</a:t>
            </a:r>
          </a:p>
          <a:p>
            <a:pPr algn="just">
              <a:lnSpc>
                <a:spcPct val="150000"/>
              </a:lnSpc>
            </a:pP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60000"/>
              </a:lnSpc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60000"/>
              </a:lnSpc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rgbClr val="002060"/>
                </a:solidFill>
              </a:rPr>
              <a:t>İNKRETİN BAZLI GÜNCEL TEDAVİLER</a:t>
            </a:r>
            <a:br>
              <a:rPr lang="tr-TR" b="1" dirty="0">
                <a:solidFill>
                  <a:srgbClr val="002060"/>
                </a:solidFill>
              </a:rPr>
            </a:b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36318" y="6267808"/>
            <a:ext cx="8424936" cy="571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tr-TR" sz="1200" dirty="0"/>
          </a:p>
          <a:p>
            <a:pPr algn="ctr">
              <a:lnSpc>
                <a:spcPct val="150000"/>
              </a:lnSpc>
            </a:pPr>
            <a:r>
              <a:rPr lang="tr-TR" sz="1000" dirty="0"/>
              <a:t>Çolak R.,(2011), </a:t>
            </a:r>
            <a:r>
              <a:rPr lang="en-US" sz="1000" dirty="0"/>
              <a:t>Incretins in the treatment of type</a:t>
            </a:r>
            <a:r>
              <a:rPr lang="tr-TR" sz="1000" dirty="0"/>
              <a:t> </a:t>
            </a:r>
            <a:r>
              <a:rPr lang="en-US" sz="1000" dirty="0"/>
              <a:t>2 diabetes mellitus</a:t>
            </a:r>
            <a:r>
              <a:rPr lang="tr-TR" sz="1000" dirty="0"/>
              <a:t>,</a:t>
            </a:r>
            <a:r>
              <a:rPr lang="en-US" sz="1000" dirty="0"/>
              <a:t> Journal of Experimental and Clinical Medicine </a:t>
            </a:r>
            <a:r>
              <a:rPr lang="en-US" sz="1000" dirty="0" err="1"/>
              <a:t>Deneysel</a:t>
            </a:r>
            <a:r>
              <a:rPr lang="en-US" sz="1000" dirty="0"/>
              <a:t> ve Klinik Tıp </a:t>
            </a:r>
            <a:r>
              <a:rPr lang="en-US" sz="1000" dirty="0" err="1"/>
              <a:t>Dergisi</a:t>
            </a:r>
            <a:endParaRPr lang="tr-TR" sz="1000" dirty="0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80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İNKRETİN BAZLI TEDAVİLER</a:t>
            </a:r>
            <a:b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GLP1 ANALOGLARI-1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marL="0" algn="just">
              <a:lnSpc>
                <a:spcPct val="160000"/>
              </a:lnSpc>
              <a:spcBef>
                <a:spcPts val="0"/>
              </a:spcBef>
            </a:pPr>
            <a:endParaRPr lang="tr-TR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Tip 2 diyabeti olan yetişkinlerde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kan şekeri kontrolünü sağlamak için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enjekte edilerek kullanılan ilaçlardır.</a:t>
            </a:r>
            <a:r>
              <a:rPr lang="tr-TR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tr-TR" sz="2000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Hipergliseminin</a:t>
            </a:r>
            <a:r>
              <a:rPr lang="tr-TR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azaltılmasında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GLP-1’in çoklu etkileri vardır. Bunlar;</a:t>
            </a: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endParaRPr lang="tr-TR" sz="2000" b="1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İnsülin salınımını arttırır,</a:t>
            </a: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el-G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β-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hücre fonksiyonunun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iyileştirilmesine yardımcı olur,</a:t>
            </a:r>
            <a:endParaRPr lang="tr-TR" sz="2000" b="1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tr-TR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Glukagon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tr-TR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sekresyonunu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tr-TR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inhibe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eder,</a:t>
            </a: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Gıda alımını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 iştahı azaltırken, </a:t>
            </a: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Gastrik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boşalmayı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geciktirir, </a:t>
            </a:r>
          </a:p>
          <a:p>
            <a:pPr marL="0" algn="just">
              <a:lnSpc>
                <a:spcPct val="160000"/>
              </a:lnSpc>
              <a:spcBef>
                <a:spcPts val="0"/>
              </a:spcBef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Kilo vermeye YARDIMCI OLUR..</a:t>
            </a:r>
          </a:p>
          <a:p>
            <a:pPr marL="0" algn="just">
              <a:lnSpc>
                <a:spcPct val="170000"/>
              </a:lnSpc>
              <a:spcBef>
                <a:spcPts val="0"/>
              </a:spcBef>
            </a:pPr>
            <a:endParaRPr lang="tr-TR" sz="20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tr-TR" sz="20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endParaRPr lang="tr-TR" sz="2000" dirty="0"/>
          </a:p>
          <a:p>
            <a:pPr algn="ctr">
              <a:lnSpc>
                <a:spcPct val="150000"/>
              </a:lnSpc>
            </a:pPr>
            <a:endParaRPr lang="tr-TR" sz="2800" dirty="0"/>
          </a:p>
          <a:p>
            <a:pPr algn="ctr">
              <a:lnSpc>
                <a:spcPct val="150000"/>
              </a:lnSpc>
            </a:pPr>
            <a:endParaRPr lang="tr-TR" sz="2800" b="1" dirty="0">
              <a:solidFill>
                <a:srgbClr val="00B0F0"/>
              </a:solidFill>
            </a:endParaRPr>
          </a:p>
          <a:p>
            <a:pPr algn="ctr">
              <a:lnSpc>
                <a:spcPct val="150000"/>
              </a:lnSpc>
            </a:pPr>
            <a:endParaRPr lang="tr-TR" sz="2800" b="1" dirty="0">
              <a:solidFill>
                <a:srgbClr val="00B0F0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908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268760"/>
            <a:ext cx="8106694" cy="485740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latin typeface="Arial Narrow" panose="020B0606020202030204" pitchFamily="34" charset="0"/>
              </a:rPr>
              <a:t>Kullanılan formları</a:t>
            </a:r>
            <a:r>
              <a:rPr lang="tr-TR" sz="2000" dirty="0">
                <a:latin typeface="Arial Narrow" panose="020B0606020202030204" pitchFamily="34" charset="0"/>
              </a:rPr>
              <a:t>;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Eksenatid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liraglutid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dulaglutid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albiglutid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ve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liksisenatid'tir</a:t>
            </a:r>
            <a:r>
              <a:rPr lang="tr-TR" sz="2000" b="1" dirty="0">
                <a:solidFill>
                  <a:srgbClr val="00B0F0"/>
                </a:solidFill>
                <a:latin typeface="Arial Narrow" panose="020B060602020203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tr-TR" sz="20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En sık görülen yan etkileri </a:t>
            </a:r>
            <a:r>
              <a:rPr lang="tr-TR" sz="2000" dirty="0">
                <a:latin typeface="Arial Narrow" panose="020B0606020202030204" pitchFamily="34" charset="0"/>
              </a:rPr>
              <a:t>bulantı, kusma, </a:t>
            </a:r>
            <a:r>
              <a:rPr lang="tr-TR" sz="2000" dirty="0" err="1">
                <a:latin typeface="Arial Narrow" panose="020B0606020202030204" pitchFamily="34" charset="0"/>
              </a:rPr>
              <a:t>diyare</a:t>
            </a:r>
            <a:r>
              <a:rPr lang="tr-TR" sz="2000" dirty="0">
                <a:latin typeface="Arial Narrow" panose="020B0606020202030204" pitchFamily="34" charset="0"/>
              </a:rPr>
              <a:t> gibi gastrointestinal sisteme ait yan etkilerdir. </a:t>
            </a:r>
          </a:p>
          <a:p>
            <a:pPr algn="ctr">
              <a:lnSpc>
                <a:spcPct val="150000"/>
              </a:lnSpc>
            </a:pPr>
            <a:endParaRPr lang="tr-TR" sz="20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Bunun dışında lokal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cilt reaksiyonları,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pankreatit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pankreas kanseri,  </a:t>
            </a:r>
            <a:r>
              <a:rPr lang="tr-TR" sz="2000" dirty="0" err="1">
                <a:latin typeface="Arial Narrow" panose="020B0606020202030204" pitchFamily="34" charset="0"/>
              </a:rPr>
              <a:t>nöroendokrin</a:t>
            </a:r>
            <a:r>
              <a:rPr lang="tr-TR" sz="2000" dirty="0">
                <a:latin typeface="Arial Narrow" panose="020B0606020202030204" pitchFamily="34" charset="0"/>
              </a:rPr>
              <a:t> tümör ve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medüller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tiroid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karsinomu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</a:t>
            </a:r>
            <a:r>
              <a:rPr lang="tr-TR" sz="2000" dirty="0">
                <a:latin typeface="Arial Narrow" panose="020B0606020202030204" pitchFamily="34" charset="0"/>
              </a:rPr>
              <a:t>ilaçla  ilişkili olabilecek diğer potansiyel yan etkilerdir.</a:t>
            </a:r>
            <a:br>
              <a:rPr lang="tr-TR" sz="2000" dirty="0">
                <a:latin typeface="Arial Narrow" panose="020B0606020202030204" pitchFamily="34" charset="0"/>
              </a:rPr>
            </a:br>
            <a:endParaRPr lang="tr-TR" sz="2000" dirty="0">
              <a:latin typeface="Arial Narrow" panose="020B0606020202030204" pitchFamily="34" charset="0"/>
            </a:endParaRP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İNKRETİN BAZLI TEDAVİLER</a:t>
            </a:r>
            <a:b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GLP1 ANALOGLARI-2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53353" r="31636" b="15944"/>
          <a:stretch/>
        </p:blipFill>
        <p:spPr bwMode="auto">
          <a:xfrm>
            <a:off x="1000100" y="5786454"/>
            <a:ext cx="6447714" cy="7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398271" y="1196752"/>
            <a:ext cx="8229600" cy="5446958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61360138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1807" y="187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002060"/>
                </a:solidFill>
                <a:latin typeface="+mn-lt"/>
              </a:rPr>
              <a:t/>
            </a:r>
            <a:br>
              <a:rPr lang="tr-TR" b="1" dirty="0">
                <a:solidFill>
                  <a:srgbClr val="002060"/>
                </a:solidFill>
                <a:latin typeface="+mn-lt"/>
              </a:rPr>
            </a:br>
            <a:r>
              <a:rPr lang="tr-TR" b="1" dirty="0">
                <a:solidFill>
                  <a:srgbClr val="002060"/>
                </a:solidFill>
                <a:latin typeface="+mn-lt"/>
              </a:rPr>
              <a:t/>
            </a:r>
            <a:br>
              <a:rPr lang="tr-TR" b="1" dirty="0">
                <a:solidFill>
                  <a:srgbClr val="002060"/>
                </a:solidFill>
                <a:latin typeface="+mn-lt"/>
              </a:rPr>
            </a:br>
            <a:r>
              <a:rPr lang="tr-TR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İNKRETİN BAZLI TEDAVİLER-2 </a:t>
            </a:r>
            <a:br>
              <a:rPr lang="tr-TR" sz="36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tr-TR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EKSENATİDE</a:t>
            </a:r>
            <a:br>
              <a:rPr lang="tr-TR" sz="36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tr-TR" b="1" dirty="0">
                <a:solidFill>
                  <a:srgbClr val="002060"/>
                </a:solidFill>
                <a:latin typeface="+mn-lt"/>
              </a:rPr>
              <a:t/>
            </a:r>
            <a:br>
              <a:rPr lang="tr-TR" b="1" dirty="0">
                <a:solidFill>
                  <a:srgbClr val="002060"/>
                </a:solidFill>
                <a:latin typeface="+mn-lt"/>
              </a:rPr>
            </a:br>
            <a:endParaRPr lang="tr-T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2AC0906A-ED45-4817-AB52-5A31B133A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34" y="1357298"/>
            <a:ext cx="8464454" cy="4768865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İlk GLP-1 reseptör </a:t>
            </a: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agonisti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eksenatid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FDA tarafından 2005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, EMEA tarafından 2007</a:t>
            </a:r>
          </a:p>
          <a:p>
            <a:pPr algn="ctr">
              <a:lnSpc>
                <a:spcPct val="170000"/>
              </a:lnSpc>
              <a:buNone/>
            </a:pP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     yılında onaylanmış ve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ülkemizde 2010 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yılında kullanıma verilmiştir. </a:t>
            </a:r>
          </a:p>
          <a:p>
            <a:pPr algn="ctr">
              <a:lnSpc>
                <a:spcPct val="170000"/>
              </a:lnSpc>
            </a:pP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Eksenatide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(BYETTA),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GLP-1’e % 53 benzerlik 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gösterir. </a:t>
            </a:r>
          </a:p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Günde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iki kez </a:t>
            </a: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subkutan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enjeksiyonla uygulanır. </a:t>
            </a:r>
          </a:p>
          <a:p>
            <a:pPr algn="ctr">
              <a:lnSpc>
                <a:spcPct val="170000"/>
              </a:lnSpc>
            </a:pP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Pik düzeye 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ulaşması 2,1 saat, </a:t>
            </a:r>
          </a:p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Yarılanma ömrü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3,5-4 saattir.</a:t>
            </a:r>
          </a:p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Subkutan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 Narrow" panose="020B0606020202030204" pitchFamily="34" charset="0"/>
                <a:cs typeface="Arial" panose="020B0604020202020204" pitchFamily="34" charset="0"/>
              </a:rPr>
              <a:t>injeksiyondan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 sonra </a:t>
            </a:r>
            <a:r>
              <a:rPr lang="tr-TR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 saate kadar plazmada </a:t>
            </a:r>
            <a:r>
              <a:rPr lang="tr-TR" sz="1800" dirty="0">
                <a:latin typeface="Arial Narrow" panose="020B0606020202030204" pitchFamily="34" charset="0"/>
                <a:cs typeface="Arial" panose="020B0604020202020204" pitchFamily="34" charset="0"/>
              </a:rPr>
              <a:t>saptanabilir.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2400" dirty="0"/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2AC0906A-ED45-4817-AB52-5A31B133AAF0}"/>
              </a:ext>
            </a:extLst>
          </p:cNvPr>
          <p:cNvSpPr txBox="1">
            <a:spLocks/>
          </p:cNvSpPr>
          <p:nvPr/>
        </p:nvSpPr>
        <p:spPr>
          <a:xfrm>
            <a:off x="904877" y="2415322"/>
            <a:ext cx="3451730" cy="2399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 t="33018" r="54649" b="21898"/>
          <a:stretch/>
        </p:blipFill>
        <p:spPr bwMode="auto">
          <a:xfrm>
            <a:off x="4643438" y="5143512"/>
            <a:ext cx="3327276" cy="10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tr-TR" sz="3200" b="1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UZUN SALINIMLI EXENATİD (BYDUREON)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00034" y="720328"/>
            <a:ext cx="8435280" cy="54173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Aft>
                <a:spcPts val="0"/>
              </a:spcAft>
            </a:pPr>
            <a:endParaRPr lang="tr-TR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2012 FDA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onayı 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Haftada bir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günün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herhangi bir saatinde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, yemeklerden bağımsız,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2mg.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uygulanır, bir kutuda 4 kalem bulunmaktadır.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Günde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kez verilen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Exenatide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göre (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Byetta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);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– AKŞ, A1c ↓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– Kilo kaybı ↑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Yan etki açısından </a:t>
            </a:r>
            <a:r>
              <a:rPr lang="tr-TR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Exenatid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 ile benzerlik gösterir,</a:t>
            </a:r>
          </a:p>
        </p:txBody>
      </p:sp>
      <p:sp>
        <p:nvSpPr>
          <p:cNvPr id="7" name="Slayt Numarası Yer Tutucusu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42422" r="37848" b="41752"/>
          <a:stretch/>
        </p:blipFill>
        <p:spPr bwMode="auto">
          <a:xfrm>
            <a:off x="500034" y="4929198"/>
            <a:ext cx="7858180" cy="11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1702156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/>
            </a:r>
            <a:br>
              <a:rPr lang="tr-TR" b="1" dirty="0">
                <a:solidFill>
                  <a:srgbClr val="002060"/>
                </a:solidFill>
              </a:rPr>
            </a:br>
            <a:r>
              <a:rPr lang="tr-TR" b="1" dirty="0">
                <a:solidFill>
                  <a:srgbClr val="002060"/>
                </a:solidFill>
                <a:latin typeface="Arial Narrow" panose="020B0606020202030204" pitchFamily="34" charset="0"/>
              </a:rPr>
              <a:t>LİRAGLUTİDE (SAXENDA,VICTOZA)-1 </a:t>
            </a:r>
            <a:br>
              <a:rPr lang="tr-TR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tr-TR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tr-TR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GLP-1’e % 97 oranında benzerlik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gösteren uzun etkili bir </a:t>
            </a:r>
            <a:r>
              <a:rPr lang="tr-TR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analogtur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Günde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kez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subkutan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uygulanmaktadır.</a:t>
            </a:r>
          </a:p>
          <a:p>
            <a:pPr algn="just">
              <a:lnSpc>
                <a:spcPct val="150000"/>
              </a:lnSpc>
            </a:pPr>
            <a:endParaRPr lang="tr-TR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Tedavi dozu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mg’dır.</a:t>
            </a:r>
          </a:p>
          <a:p>
            <a:pPr algn="just">
              <a:lnSpc>
                <a:spcPct val="150000"/>
              </a:lnSpc>
            </a:pPr>
            <a:endParaRPr lang="tr-TR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Tedavi dozuna kadar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haftalık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titrasyon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gerekmektedir.</a:t>
            </a:r>
          </a:p>
          <a:p>
            <a:pPr algn="just">
              <a:lnSpc>
                <a:spcPct val="150000"/>
              </a:lnSpc>
            </a:pPr>
            <a:endParaRPr lang="tr-TR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Öğünlerden bağımsız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bir şekilde yapılır.</a:t>
            </a:r>
          </a:p>
          <a:p>
            <a:pPr algn="just">
              <a:lnSpc>
                <a:spcPct val="150000"/>
              </a:lnSpc>
            </a:pPr>
            <a:endParaRPr lang="tr-TR" dirty="0"/>
          </a:p>
          <a:p>
            <a:endParaRPr lang="tr-TR" dirty="0"/>
          </a:p>
        </p:txBody>
      </p:sp>
      <p:pic>
        <p:nvPicPr>
          <p:cNvPr id="6" name="Picture 2" descr="C:\Users\acer\Desktop\SAXENDA VICTO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941168"/>
            <a:ext cx="3251143" cy="1415182"/>
          </a:xfrm>
          <a:prstGeom prst="rect">
            <a:avLst/>
          </a:prstGeom>
          <a:noFill/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38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80218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LİRAGLUTİD(SAXENDA,VICTOZA)-2 </a:t>
            </a:r>
            <a:b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96544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endParaRPr lang="tr-TR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Beta hücresi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fonksiyonunda iyileşme sağlamaktadır,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Sistolik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kan basıncında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anlamlı düşüklük sağlayabilmektedir,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Tokluk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hissini arttırır,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Açlık</a:t>
            </a:r>
            <a:r>
              <a:rPr lang="tr-TR" sz="2000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hissini geciktirir,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Kilo kaybı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(10 Hastadan 9’u,hastalar ortalama 8.4 kilo),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Hipoglisemi riskini 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arttırmaz, </a:t>
            </a:r>
          </a:p>
          <a:p>
            <a:pPr algn="ctr">
              <a:lnSpc>
                <a:spcPct val="17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Bulantıya</a:t>
            </a:r>
            <a:r>
              <a:rPr lang="tr-TR" sz="2000" dirty="0">
                <a:latin typeface="Arial Narrow" panose="020B0606020202030204" pitchFamily="34" charset="0"/>
                <a:cs typeface="Arial" panose="020B0604020202020204" pitchFamily="34" charset="0"/>
              </a:rPr>
              <a:t> neden olur, ancak zamanla azalır. </a:t>
            </a:r>
          </a:p>
          <a:p>
            <a:pPr algn="ctr"/>
            <a:endParaRPr lang="tr-TR" sz="2000" dirty="0">
              <a:latin typeface="Arial Narrow" panose="020B0606020202030204" pitchFamily="34" charset="0"/>
            </a:endParaRPr>
          </a:p>
          <a:p>
            <a:pPr algn="ctr"/>
            <a:endParaRPr lang="tr-TR" sz="2000" dirty="0">
              <a:latin typeface="Arial Narrow" panose="020B0606020202030204" pitchFamily="34" charset="0"/>
            </a:endParaRPr>
          </a:p>
          <a:p>
            <a:endParaRPr lang="tr-TR" sz="1200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39</a:t>
            </a:fld>
            <a:endParaRPr lang="tr-TR"/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678560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B6963F4-C354-38EB-2164-3FB515C0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</a:t>
            </a:fld>
            <a:endParaRPr lang="tr-TR" dirty="0"/>
          </a:p>
        </p:txBody>
      </p:sp>
      <p:sp>
        <p:nvSpPr>
          <p:cNvPr id="4" name="1 Slayt Numarası Yer Tutucusu">
            <a:extLst>
              <a:ext uri="{FF2B5EF4-FFF2-40B4-BE49-F238E27FC236}">
                <a16:creationId xmlns:a16="http://schemas.microsoft.com/office/drawing/2014/main" id="{F3428DE5-81AB-D381-5E8D-BC0714EB213F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</a:t>
            </a:fld>
            <a:endParaRPr lang="tr-TR" dirty="0"/>
          </a:p>
        </p:txBody>
      </p:sp>
      <p:sp>
        <p:nvSpPr>
          <p:cNvPr id="5" name="1 Slayt Numarası Yer Tutucusu">
            <a:extLst>
              <a:ext uri="{FF2B5EF4-FFF2-40B4-BE49-F238E27FC236}">
                <a16:creationId xmlns:a16="http://schemas.microsoft.com/office/drawing/2014/main" id="{3B1F49C6-C292-9EF4-8B67-D5EA9E163823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15D2C-99E0-46B1-AAFE-2F2B293A2AD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1 Başlık">
            <a:extLst>
              <a:ext uri="{FF2B5EF4-FFF2-40B4-BE49-F238E27FC236}">
                <a16:creationId xmlns:a16="http://schemas.microsoft.com/office/drawing/2014/main" id="{716AE9E7-32C6-6B1F-9640-5622CF4B1345}"/>
              </a:ext>
            </a:extLst>
          </p:cNvPr>
          <p:cNvSpPr txBox="1">
            <a:spLocks/>
          </p:cNvSpPr>
          <p:nvPr/>
        </p:nvSpPr>
        <p:spPr>
          <a:xfrm>
            <a:off x="652434" y="438128"/>
            <a:ext cx="8358246" cy="18573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tabLst>
                <a:tab pos="1519238" algn="l"/>
              </a:tabLst>
              <a:defRPr/>
            </a:pPr>
            <a:r>
              <a:rPr lang="tr-TR" sz="3200" b="1" dirty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DİYABET YANGINI DÜNYAYI  SARMIŞ DURUMDA</a:t>
            </a:r>
          </a:p>
        </p:txBody>
      </p:sp>
      <p:sp>
        <p:nvSpPr>
          <p:cNvPr id="7" name="2 İçerik Yer Tutucusu">
            <a:extLst>
              <a:ext uri="{FF2B5EF4-FFF2-40B4-BE49-F238E27FC236}">
                <a16:creationId xmlns:a16="http://schemas.microsoft.com/office/drawing/2014/main" id="{246C0DD0-D21C-CF42-2EFA-50588F10E743}"/>
              </a:ext>
            </a:extLst>
          </p:cNvPr>
          <p:cNvSpPr txBox="1">
            <a:spLocks/>
          </p:cNvSpPr>
          <p:nvPr/>
        </p:nvSpPr>
        <p:spPr>
          <a:xfrm>
            <a:off x="609600" y="1509698"/>
            <a:ext cx="8229600" cy="5216540"/>
          </a:xfrm>
          <a:prstGeom prst="rect">
            <a:avLst/>
          </a:prstGeom>
        </p:spPr>
        <p:txBody>
          <a:bodyPr/>
          <a:lstStyle/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002060"/>
              </a:buClr>
              <a:buSzPct val="85000"/>
              <a:defRPr/>
            </a:pPr>
            <a:endParaRPr lang="tr-TR" sz="2000" dirty="0">
              <a:latin typeface="Arial Narrow" pitchFamily="34" charset="0"/>
            </a:endParaRP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00206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latin typeface="Arial Narrow" pitchFamily="34" charset="0"/>
              </a:rPr>
              <a:t>Dünyada </a:t>
            </a:r>
            <a:r>
              <a:rPr lang="tr-TR" sz="2000" b="1" i="1" dirty="0">
                <a:solidFill>
                  <a:srgbClr val="00B0F0"/>
                </a:solidFill>
                <a:latin typeface="Arial Narrow" pitchFamily="34" charset="0"/>
              </a:rPr>
              <a:t>her 10 saniyede bir kişi diyabet </a:t>
            </a:r>
            <a:r>
              <a:rPr lang="tr-TR" sz="2000" dirty="0">
                <a:latin typeface="Arial Narrow" pitchFamily="34" charset="0"/>
              </a:rPr>
              <a:t>ya da diyabetin neden olduğu komplikasyonlar nedeni ile </a:t>
            </a:r>
            <a:r>
              <a:rPr lang="tr-TR" sz="2000" b="1" dirty="0">
                <a:solidFill>
                  <a:srgbClr val="002060"/>
                </a:solidFill>
                <a:latin typeface="Arial Narrow" pitchFamily="34" charset="0"/>
              </a:rPr>
              <a:t>yaşamını yitirmektedir.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002060"/>
              </a:buClr>
              <a:buSzPct val="85000"/>
              <a:buFont typeface="Arial" pitchFamily="34" charset="0"/>
              <a:buChar char="•"/>
              <a:defRPr/>
            </a:pPr>
            <a:endParaRPr lang="tr-TR" sz="2000" dirty="0">
              <a:latin typeface="Arial Narrow" pitchFamily="34" charset="0"/>
            </a:endParaRP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00206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latin typeface="Arial Narrow" pitchFamily="34" charset="0"/>
              </a:rPr>
              <a:t>Yine dünyada her </a:t>
            </a:r>
            <a:r>
              <a:rPr lang="tr-TR" sz="2000" b="1" i="1" dirty="0">
                <a:solidFill>
                  <a:srgbClr val="00B0F0"/>
                </a:solidFill>
                <a:latin typeface="Arial Narrow" pitchFamily="34" charset="0"/>
              </a:rPr>
              <a:t>21 saniyede </a:t>
            </a:r>
            <a:r>
              <a:rPr lang="tr-TR" sz="2000" dirty="0">
                <a:latin typeface="Arial Narrow" pitchFamily="34" charset="0"/>
              </a:rPr>
              <a:t>bir kişi </a:t>
            </a:r>
            <a:r>
              <a:rPr lang="tr-TR" sz="2000" b="1" i="1" dirty="0">
                <a:solidFill>
                  <a:srgbClr val="00B0F0"/>
                </a:solidFill>
                <a:latin typeface="Arial Narrow" pitchFamily="34" charset="0"/>
              </a:rPr>
              <a:t>diyabet hastalığına </a:t>
            </a:r>
            <a:r>
              <a:rPr lang="tr-TR" sz="2000" dirty="0">
                <a:latin typeface="Arial Narrow" pitchFamily="34" charset="0"/>
              </a:rPr>
              <a:t>yakalanmaktadır.</a:t>
            </a:r>
          </a:p>
          <a:p>
            <a:pPr marL="273050" indent="-273050" algn="l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endParaRPr lang="tr-TR" sz="2400" dirty="0">
              <a:latin typeface="Arial Narrow" pitchFamily="34" charset="0"/>
            </a:endParaRPr>
          </a:p>
          <a:p>
            <a:pPr marL="273050" indent="-273050" algn="l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tr-TR" sz="2600" dirty="0">
              <a:latin typeface="+mn-lt"/>
            </a:endParaRPr>
          </a:p>
        </p:txBody>
      </p:sp>
      <p:sp>
        <p:nvSpPr>
          <p:cNvPr id="8" name="Dikdörtgen 6">
            <a:extLst>
              <a:ext uri="{FF2B5EF4-FFF2-40B4-BE49-F238E27FC236}">
                <a16:creationId xmlns:a16="http://schemas.microsoft.com/office/drawing/2014/main" id="{D9F04A14-40C0-4AF1-9A0C-567F0350CC0F}"/>
              </a:ext>
            </a:extLst>
          </p:cNvPr>
          <p:cNvSpPr/>
          <p:nvPr/>
        </p:nvSpPr>
        <p:spPr>
          <a:xfrm>
            <a:off x="723872" y="366690"/>
            <a:ext cx="8072494" cy="5847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endParaRPr lang="tr-TR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2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40</a:t>
            </a:fld>
            <a:endParaRPr lang="tr-TR"/>
          </a:p>
        </p:txBody>
      </p:sp>
      <p:sp>
        <p:nvSpPr>
          <p:cNvPr id="7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40</a:t>
            </a:fld>
            <a:endParaRPr lang="tr-TR"/>
          </a:p>
        </p:txBody>
      </p:sp>
      <p:sp>
        <p:nvSpPr>
          <p:cNvPr id="8" name="Akış Çizelgesi: Öteki İşlem 7"/>
          <p:cNvSpPr/>
          <p:nvPr/>
        </p:nvSpPr>
        <p:spPr>
          <a:xfrm>
            <a:off x="0" y="0"/>
            <a:ext cx="9144000" cy="908720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tr-TR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LİRAGLUTİDE TEDAVİ DOZU</a:t>
            </a:r>
          </a:p>
        </p:txBody>
      </p:sp>
      <p:sp>
        <p:nvSpPr>
          <p:cNvPr id="9" name="Yukarı Bükülü Ok 8"/>
          <p:cNvSpPr/>
          <p:nvPr/>
        </p:nvSpPr>
        <p:spPr>
          <a:xfrm rot="1980629">
            <a:off x="813184" y="3005315"/>
            <a:ext cx="1553320" cy="936104"/>
          </a:xfrm>
          <a:prstGeom prst="curved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Akış Çizelgesi: Öteki İşlem 9"/>
          <p:cNvSpPr/>
          <p:nvPr/>
        </p:nvSpPr>
        <p:spPr>
          <a:xfrm>
            <a:off x="2123728" y="1731692"/>
            <a:ext cx="1584176" cy="1852125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2.HAFTA</a:t>
            </a:r>
          </a:p>
          <a:p>
            <a:pPr algn="ctr"/>
            <a:r>
              <a:rPr lang="tr-TR" sz="2000" b="1" dirty="0"/>
              <a:t>1.2 mg/gün</a:t>
            </a:r>
          </a:p>
        </p:txBody>
      </p:sp>
      <p:sp>
        <p:nvSpPr>
          <p:cNvPr id="11" name="Yukarı Bükülü Ok 10"/>
          <p:cNvSpPr/>
          <p:nvPr/>
        </p:nvSpPr>
        <p:spPr>
          <a:xfrm rot="1980629">
            <a:off x="2479731" y="3836350"/>
            <a:ext cx="1579913" cy="936104"/>
          </a:xfrm>
          <a:prstGeom prst="curved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2" name="Akış Çizelgesi: Öteki İşlem 11"/>
          <p:cNvSpPr/>
          <p:nvPr/>
        </p:nvSpPr>
        <p:spPr>
          <a:xfrm>
            <a:off x="3936280" y="2436856"/>
            <a:ext cx="1553081" cy="1852125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3.HAFTA</a:t>
            </a:r>
          </a:p>
          <a:p>
            <a:pPr algn="ctr"/>
            <a:r>
              <a:rPr lang="tr-TR" sz="2000" b="1" dirty="0"/>
              <a:t>1.8mg/gün</a:t>
            </a:r>
          </a:p>
        </p:txBody>
      </p:sp>
      <p:sp>
        <p:nvSpPr>
          <p:cNvPr id="13" name="Akış Çizelgesi: Öteki İşlem 12"/>
          <p:cNvSpPr/>
          <p:nvPr/>
        </p:nvSpPr>
        <p:spPr>
          <a:xfrm>
            <a:off x="5489361" y="3782017"/>
            <a:ext cx="1549654" cy="1852125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4.HAFTA</a:t>
            </a:r>
          </a:p>
          <a:p>
            <a:pPr algn="ctr"/>
            <a:r>
              <a:rPr lang="tr-TR" sz="2000" b="1" dirty="0"/>
              <a:t>2.4mg/gün</a:t>
            </a:r>
          </a:p>
        </p:txBody>
      </p:sp>
      <p:sp>
        <p:nvSpPr>
          <p:cNvPr id="14" name="Yukarı Bükülü Ok 13"/>
          <p:cNvSpPr/>
          <p:nvPr/>
        </p:nvSpPr>
        <p:spPr>
          <a:xfrm rot="1980629">
            <a:off x="5456906" y="5967654"/>
            <a:ext cx="1579913" cy="936104"/>
          </a:xfrm>
          <a:prstGeom prst="curved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5" name="Akış Çizelgesi: Öteki İşlem 14"/>
          <p:cNvSpPr/>
          <p:nvPr/>
        </p:nvSpPr>
        <p:spPr>
          <a:xfrm>
            <a:off x="395537" y="1268760"/>
            <a:ext cx="1584176" cy="1541394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1.HAFTA</a:t>
            </a:r>
          </a:p>
          <a:p>
            <a:pPr algn="ctr"/>
            <a:r>
              <a:rPr lang="tr-TR" sz="2000" b="1" dirty="0"/>
              <a:t>0.6mg/gün</a:t>
            </a:r>
          </a:p>
          <a:p>
            <a:pPr algn="ctr"/>
            <a:endParaRPr lang="tr-TR" sz="2400" b="1" dirty="0"/>
          </a:p>
        </p:txBody>
      </p:sp>
      <p:sp>
        <p:nvSpPr>
          <p:cNvPr id="16" name="Akış Çizelgesi: Öteki İşlem 15"/>
          <p:cNvSpPr/>
          <p:nvPr/>
        </p:nvSpPr>
        <p:spPr>
          <a:xfrm>
            <a:off x="7164288" y="4686787"/>
            <a:ext cx="1794554" cy="1852125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FF3300"/>
                </a:solidFill>
              </a:rPr>
              <a:t>5.HAFTA VE SONRASI</a:t>
            </a:r>
          </a:p>
          <a:p>
            <a:pPr algn="ctr"/>
            <a:r>
              <a:rPr lang="tr-TR" sz="2400" b="1" u="sng" dirty="0"/>
              <a:t>3.0 mg/gün</a:t>
            </a:r>
          </a:p>
        </p:txBody>
      </p:sp>
      <p:sp>
        <p:nvSpPr>
          <p:cNvPr id="17" name="Yukarı Bükülü Ok 16"/>
          <p:cNvSpPr/>
          <p:nvPr/>
        </p:nvSpPr>
        <p:spPr>
          <a:xfrm rot="1980629">
            <a:off x="4015648" y="4944316"/>
            <a:ext cx="1579913" cy="936104"/>
          </a:xfrm>
          <a:prstGeom prst="curved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9" name="1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60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tr-TR" b="1" dirty="0">
                <a:solidFill>
                  <a:srgbClr val="002060"/>
                </a:solidFill>
              </a:rPr>
              <a:t>TRULICITY (DULAGLUTİDE)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3425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tr-T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Haftalık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 0,75 mg (75 yaş üstü, </a:t>
            </a:r>
            <a:r>
              <a:rPr lang="tr-TR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metformini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tolere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 edemeyen bireylerde)</a:t>
            </a:r>
          </a:p>
          <a:p>
            <a:pPr algn="ctr">
              <a:lnSpc>
                <a:spcPct val="170000"/>
              </a:lnSpc>
            </a:pPr>
            <a:r>
              <a:rPr lang="tr-T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1.5 mg önerilen 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dozudur.</a:t>
            </a:r>
          </a:p>
          <a:p>
            <a:pPr algn="ctr">
              <a:lnSpc>
                <a:spcPct val="170000"/>
              </a:lnSpc>
            </a:pP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SC bölgeye uygulanır,</a:t>
            </a:r>
          </a:p>
          <a:p>
            <a:pPr algn="ctr">
              <a:lnSpc>
                <a:spcPct val="170000"/>
              </a:lnSpc>
            </a:pPr>
            <a:r>
              <a:rPr lang="tr-T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18 yaş altı 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kullanılmaz.</a:t>
            </a:r>
          </a:p>
          <a:p>
            <a:pPr algn="ctr">
              <a:lnSpc>
                <a:spcPct val="170000"/>
              </a:lnSpc>
            </a:pP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Bir kutuda </a:t>
            </a:r>
            <a:r>
              <a:rPr lang="tr-T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 adet 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kalem..</a:t>
            </a:r>
          </a:p>
          <a:p>
            <a:pPr algn="ctr">
              <a:lnSpc>
                <a:spcPct val="170000"/>
              </a:lnSpc>
            </a:pP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Haftada bir, </a:t>
            </a:r>
            <a:r>
              <a:rPr lang="tr-T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yılda toplam 52 doz </a:t>
            </a: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kullanılmaktadır.</a:t>
            </a:r>
          </a:p>
          <a:p>
            <a:pPr algn="ctr">
              <a:lnSpc>
                <a:spcPct val="170000"/>
              </a:lnSpc>
            </a:pPr>
            <a:r>
              <a:rPr lang="tr-TR" sz="2400" dirty="0">
                <a:latin typeface="Arial Narrow" panose="020B0606020202030204" pitchFamily="34" charset="0"/>
                <a:cs typeface="Arial" panose="020B0604020202020204" pitchFamily="34" charset="0"/>
              </a:rPr>
              <a:t>Tek başına şeker izlemi gerektirmez, ancak diğer diyabet ilaçları ile kullanılıyorsa izlem yapılmalıdır.</a:t>
            </a:r>
          </a:p>
          <a:p>
            <a:pPr algn="ctr">
              <a:lnSpc>
                <a:spcPct val="170000"/>
              </a:lnSpc>
              <a:buNone/>
            </a:pPr>
            <a:r>
              <a:rPr lang="tr-TR" sz="2600" dirty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</a:p>
          <a:p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6" name="Picture 2" descr="C:\Users\acer\Desktop\KALEM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30" y="5344168"/>
            <a:ext cx="2600325" cy="1440161"/>
          </a:xfrm>
          <a:prstGeom prst="rect">
            <a:avLst/>
          </a:prstGeom>
          <a:noFill/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b="1" dirty="0">
                <a:solidFill>
                  <a:srgbClr val="002060"/>
                </a:solidFill>
                <a:latin typeface="Arial Narrow" panose="020B0606020202030204" pitchFamily="34" charset="0"/>
              </a:rPr>
              <a:t>LİXİSENATİDE (LYXUMİA)</a:t>
            </a:r>
          </a:p>
        </p:txBody>
      </p:sp>
      <p:sp>
        <p:nvSpPr>
          <p:cNvPr id="6" name="Slayt Numarası Yer Tutucusu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42</a:t>
            </a:fld>
            <a:endParaRPr lang="tr-T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t="44252" r="57454" b="28007"/>
          <a:stretch/>
        </p:blipFill>
        <p:spPr bwMode="auto">
          <a:xfrm>
            <a:off x="4211960" y="3789040"/>
            <a:ext cx="4032448" cy="190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611560" y="1417638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2013 EMEA </a:t>
            </a:r>
            <a:r>
              <a:rPr lang="tr-TR" sz="2000" dirty="0">
                <a:latin typeface="Arial Narrow" panose="020B0606020202030204" pitchFamily="34" charset="0"/>
              </a:rPr>
              <a:t>onayı alınmıştır.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– Günde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1 kez 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– Etkili glikoz düşüşü sağlıyor (</a:t>
            </a:r>
            <a:r>
              <a:rPr lang="tr-TR" sz="2000" dirty="0" err="1">
                <a:latin typeface="Arial Narrow" panose="020B0606020202030204" pitchFamily="34" charset="0"/>
              </a:rPr>
              <a:t>monoterapi</a:t>
            </a:r>
            <a:r>
              <a:rPr lang="tr-TR" sz="2000" dirty="0">
                <a:latin typeface="Arial Narrow" panose="020B0606020202030204" pitchFamily="34" charset="0"/>
              </a:rPr>
              <a:t>, kombine) 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–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İyi </a:t>
            </a:r>
            <a:r>
              <a:rPr lang="tr-TR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tolere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>
                <a:latin typeface="Arial Narrow" panose="020B0606020202030204" pitchFamily="34" charset="0"/>
              </a:rPr>
              <a:t>ediliyor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 –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Kilo kaybı </a:t>
            </a:r>
            <a:r>
              <a:rPr lang="tr-TR" sz="2000" dirty="0">
                <a:latin typeface="Arial Narrow" panose="020B0606020202030204" pitchFamily="34" charset="0"/>
              </a:rPr>
              <a:t>sağlıyor 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–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Hipoglisemi riski </a:t>
            </a:r>
            <a:r>
              <a:rPr lang="tr-TR" sz="2000" dirty="0">
                <a:latin typeface="Arial Narrow" panose="020B0606020202030204" pitchFamily="34" charset="0"/>
              </a:rPr>
              <a:t>düşük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42</a:t>
            </a:fld>
            <a:endParaRPr lang="tr-TR"/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59699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2"/>
                </a:solidFill>
                <a:latin typeface="Arial Narrow" panose="020B0606020202030204" pitchFamily="34" charset="0"/>
              </a:rPr>
              <a:t>Haftalık </a:t>
            </a:r>
            <a:r>
              <a:rPr lang="tr-TR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Enjektabl</a:t>
            </a:r>
            <a:r>
              <a:rPr lang="tr-TR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Semaglutide</a:t>
            </a:r>
            <a:r>
              <a:rPr lang="tr-TR" b="1" dirty="0">
                <a:solidFill>
                  <a:schemeClr val="tx2"/>
                </a:solidFill>
                <a:latin typeface="Arial Narrow" panose="020B0606020202030204" pitchFamily="34" charset="0"/>
              </a:rPr>
              <a:t> (OZEMPİC)</a:t>
            </a:r>
            <a:endParaRPr lang="tr-TR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000" dirty="0" err="1">
                <a:latin typeface="Arial Narrow" panose="020B0606020202030204" pitchFamily="34" charset="0"/>
              </a:rPr>
              <a:t>Semaglutide</a:t>
            </a:r>
            <a:r>
              <a:rPr lang="tr-TR" sz="2000" dirty="0">
                <a:latin typeface="Arial Narrow" panose="020B0606020202030204" pitchFamily="34" charset="0"/>
              </a:rPr>
              <a:t> bir GLP-1 analoğudur ve bir GLP-1 </a:t>
            </a:r>
            <a:r>
              <a:rPr lang="tr-TR" sz="2000" dirty="0" err="1">
                <a:latin typeface="Arial Narrow" panose="020B0606020202030204" pitchFamily="34" charset="0"/>
              </a:rPr>
              <a:t>agonisti</a:t>
            </a:r>
            <a:r>
              <a:rPr lang="tr-TR" sz="2000" dirty="0">
                <a:latin typeface="Arial Narrow" panose="020B0606020202030204" pitchFamily="34" charset="0"/>
              </a:rPr>
              <a:t> olarak işlev görür.</a:t>
            </a:r>
            <a:endParaRPr lang="tr-TR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 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5 Aralık 2017'de</a:t>
            </a:r>
            <a:r>
              <a:rPr lang="tr-T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tr-TR" sz="2000" dirty="0" err="1">
                <a:latin typeface="Arial Narrow" panose="020B0606020202030204" pitchFamily="34" charset="0"/>
              </a:rPr>
              <a:t>semaglutide</a:t>
            </a:r>
            <a:r>
              <a:rPr lang="tr-TR" sz="2000" dirty="0">
                <a:latin typeface="Arial Narrow" panose="020B0606020202030204" pitchFamily="34" charset="0"/>
              </a:rPr>
              <a:t> FDA tarafından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onaylanmıştır.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Hem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enjeksiyon tipi hem de oral tip </a:t>
            </a:r>
            <a:r>
              <a:rPr lang="tr-TR" sz="2000" dirty="0">
                <a:latin typeface="Arial Narrow" panose="020B0606020202030204" pitchFamily="34" charset="0"/>
              </a:rPr>
              <a:t>ilaç olarak kullanılabilir.</a:t>
            </a:r>
          </a:p>
          <a:p>
            <a:pPr algn="ctr">
              <a:lnSpc>
                <a:spcPct val="150000"/>
              </a:lnSpc>
            </a:pPr>
            <a:endParaRPr lang="tr-TR" sz="2000" baseline="300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Amerika Birleşik Devletleri’nde pazarlama izni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8 Şubat 2018’de </a:t>
            </a:r>
            <a:r>
              <a:rPr lang="tr-TR" sz="2000" dirty="0">
                <a:latin typeface="Arial Narrow" panose="020B0606020202030204" pitchFamily="34" charset="0"/>
              </a:rPr>
              <a:t>verilmiştir.</a:t>
            </a:r>
          </a:p>
          <a:p>
            <a:pPr algn="ctr">
              <a:lnSpc>
                <a:spcPct val="150000"/>
              </a:lnSpc>
            </a:pPr>
            <a:endParaRPr lang="tr-TR" sz="2000" baseline="300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Arial Narrow" panose="020B0606020202030204" pitchFamily="34" charset="0"/>
              </a:rPr>
              <a:t> Japonya’daki düzenleyici otoriteler tarafından hala incelenmekte ve onay beklemektedir.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50000" r="46084" b="33984"/>
          <a:stretch/>
        </p:blipFill>
        <p:spPr bwMode="auto">
          <a:xfrm>
            <a:off x="1714480" y="5786454"/>
            <a:ext cx="6480720" cy="52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43</a:t>
            </a:fld>
            <a:endParaRPr lang="tr-TR"/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E00F2CD2-526A-4A7B-98FA-2B37858870B8}"/>
              </a:ext>
            </a:extLst>
          </p:cNvPr>
          <p:cNvSpPr/>
          <p:nvPr/>
        </p:nvSpPr>
        <p:spPr>
          <a:xfrm>
            <a:off x="1714480" y="2780928"/>
            <a:ext cx="4081656" cy="115212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2060"/>
                </a:solidFill>
              </a:rPr>
              <a:t>ALBİGLUTİD (TANZEUM)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44855" r="50679" b="31323"/>
          <a:stretch/>
        </p:blipFill>
        <p:spPr bwMode="auto">
          <a:xfrm>
            <a:off x="4427984" y="1500933"/>
            <a:ext cx="4146914" cy="174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611560" y="1484784"/>
            <a:ext cx="8064896" cy="372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Haftada bir kez </a:t>
            </a:r>
            <a:r>
              <a:rPr lang="tr-TR" sz="2000" dirty="0">
                <a:latin typeface="Arial Narrow" panose="020B0606020202030204" pitchFamily="34" charset="0"/>
              </a:rPr>
              <a:t>SC enjeksiyon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latin typeface="Arial Narrow" panose="020B0606020202030204" pitchFamily="34" charset="0"/>
              </a:rPr>
              <a:t>Başlangıç dozu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30 mg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latin typeface="Arial Narrow" panose="020B0606020202030204" pitchFamily="34" charset="0"/>
              </a:rPr>
              <a:t>İlave </a:t>
            </a:r>
            <a:r>
              <a:rPr lang="tr-TR" sz="2000" dirty="0" err="1">
                <a:latin typeface="Arial Narrow" panose="020B0606020202030204" pitchFamily="34" charset="0"/>
              </a:rPr>
              <a:t>glisemik</a:t>
            </a:r>
            <a:r>
              <a:rPr lang="tr-TR" sz="2000" dirty="0">
                <a:latin typeface="Arial Narrow" panose="020B0606020202030204" pitchFamily="34" charset="0"/>
              </a:rPr>
              <a:t> kontrol gerektiren hastalarda doz haftada bir kez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50 mg'a </a:t>
            </a:r>
            <a:r>
              <a:rPr lang="tr-TR" sz="2000" dirty="0">
                <a:latin typeface="Arial Narrow" panose="020B0606020202030204" pitchFamily="34" charset="0"/>
              </a:rPr>
              <a:t>yükseltilebilir.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Atlatılan doz 3 gün </a:t>
            </a:r>
            <a:r>
              <a:rPr lang="tr-TR" sz="2000" dirty="0">
                <a:latin typeface="Arial Narrow" panose="020B0606020202030204" pitchFamily="34" charset="0"/>
              </a:rPr>
              <a:t>içinde uygulanabilir.. </a:t>
            </a: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44</a:t>
            </a:fld>
            <a:endParaRPr lang="tr-TR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FDCE9E79-0A0F-4159-8A4D-74669938C2CB}"/>
              </a:ext>
            </a:extLst>
          </p:cNvPr>
          <p:cNvSpPr/>
          <p:nvPr/>
        </p:nvSpPr>
        <p:spPr>
          <a:xfrm>
            <a:off x="785786" y="1196752"/>
            <a:ext cx="3071834" cy="129614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939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rgbClr val="002060"/>
                </a:solidFill>
              </a:rPr>
              <a:t>İNSÜLİN GLARGİN/LİXENATİDE (SOLİQUA 100/33)</a:t>
            </a:r>
            <a:br>
              <a:rPr lang="tr-TR" b="1" dirty="0">
                <a:solidFill>
                  <a:srgbClr val="002060"/>
                </a:solidFill>
              </a:rPr>
            </a:b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dirty="0">
                <a:latin typeface="Arial Narrow" panose="020B0606020202030204" pitchFamily="34" charset="0"/>
              </a:rPr>
              <a:t>İlk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yemekten önceki 1 saat </a:t>
            </a:r>
            <a:r>
              <a:rPr lang="tr-TR" sz="2000" dirty="0">
                <a:latin typeface="Arial Narrow" panose="020B0606020202030204" pitchFamily="34" charset="0"/>
              </a:rPr>
              <a:t>içinde.</a:t>
            </a:r>
          </a:p>
          <a:p>
            <a:pPr marL="4572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dirty="0">
                <a:latin typeface="Arial Narrow" panose="020B0606020202030204" pitchFamily="34" charset="0"/>
              </a:rPr>
              <a:t>1 kutuda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 kalem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30 ünitenin altında </a:t>
            </a:r>
            <a:r>
              <a:rPr lang="tr-TR" sz="2000" dirty="0">
                <a:latin typeface="Arial Narrow" panose="020B0606020202030204" pitchFamily="34" charset="0"/>
              </a:rPr>
              <a:t>insülin alıyorsa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15</a:t>
            </a:r>
            <a:r>
              <a:rPr lang="tr-TR" sz="2000" dirty="0">
                <a:latin typeface="Arial Narrow" panose="020B0606020202030204" pitchFamily="34" charset="0"/>
              </a:rPr>
              <a:t> ünite,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30 ve üstü </a:t>
            </a:r>
            <a:r>
              <a:rPr lang="tr-TR" sz="2000" dirty="0">
                <a:latin typeface="Arial Narrow" panose="020B0606020202030204" pitchFamily="34" charset="0"/>
              </a:rPr>
              <a:t>alıyorsa 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30 ü</a:t>
            </a:r>
            <a:r>
              <a:rPr lang="tr-TR" sz="2000" dirty="0">
                <a:latin typeface="Arial Narrow" panose="020B0606020202030204" pitchFamily="34" charset="0"/>
              </a:rPr>
              <a:t> ile başlanır. 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Maksimum 60 ünite </a:t>
            </a:r>
            <a:r>
              <a:rPr lang="tr-TR" sz="2000" dirty="0">
                <a:latin typeface="Arial Narrow" panose="020B0606020202030204" pitchFamily="34" charset="0"/>
              </a:rPr>
              <a:t>kullanılır</a:t>
            </a:r>
            <a:r>
              <a:rPr lang="tr-TR" sz="2000" b="1" dirty="0">
                <a:latin typeface="Arial Narrow" panose="020B0606020202030204" pitchFamily="34" charset="0"/>
              </a:rPr>
              <a:t>.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T.C Sağlık Bakanlığı Aktif Ürünler</a:t>
            </a:r>
            <a:r>
              <a:rPr lang="tr-TR" sz="2000" dirty="0">
                <a:latin typeface="Arial Narrow" panose="020B0606020202030204" pitchFamily="34" charset="0"/>
              </a:rPr>
              <a:t> Listesinde bulunmaktadır.</a:t>
            </a:r>
            <a:endParaRPr lang="tr-TR" sz="2000" b="1" dirty="0">
              <a:latin typeface="Arial Narrow" panose="020B0606020202030204" pitchFamily="34" charset="0"/>
            </a:endParaRPr>
          </a:p>
        </p:txBody>
      </p:sp>
      <p:sp>
        <p:nvSpPr>
          <p:cNvPr id="8" name="Slayt Numarası Yer Tutucusu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pic>
        <p:nvPicPr>
          <p:cNvPr id="10" name="Picture 2" descr="C:\Users\acer\Desktop\soliqua-100-33-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437112"/>
            <a:ext cx="6552728" cy="1052736"/>
          </a:xfrm>
          <a:prstGeom prst="rect">
            <a:avLst/>
          </a:prstGeom>
          <a:noFill/>
        </p:spPr>
      </p:pic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8271" y="119675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956894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0" y="0"/>
            <a:ext cx="9144249" cy="1108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rgbClr val="002060"/>
                </a:solidFill>
                <a:latin typeface="Arial Narrow" panose="020B0606020202030204" pitchFamily="34" charset="0"/>
              </a:rPr>
              <a:t>İNSÜLİN DEGLUDEC/LİRAGLUTİDE (XULTOPY 100/3,6)</a:t>
            </a:r>
            <a:br>
              <a:rPr lang="tr-TR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tr-TR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dirty="0" err="1">
                <a:latin typeface="Arial Narrow" panose="020B0606020202030204" pitchFamily="34" charset="0"/>
              </a:rPr>
              <a:t>Xultophy</a:t>
            </a:r>
            <a:r>
              <a:rPr lang="tr-TR" sz="2000" dirty="0">
                <a:latin typeface="Arial Narrow" panose="020B0606020202030204" pitchFamily="34" charset="0"/>
              </a:rPr>
              <a:t>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günde bir kez, </a:t>
            </a:r>
            <a:r>
              <a:rPr lang="tr-TR" sz="2000" dirty="0">
                <a:latin typeface="Arial Narrow" panose="020B0606020202030204" pitchFamily="34" charset="0"/>
              </a:rPr>
              <a:t>tercihen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her gün aynı </a:t>
            </a:r>
            <a:r>
              <a:rPr lang="tr-TR" sz="2000" dirty="0">
                <a:latin typeface="Arial Narrow" panose="020B0606020202030204" pitchFamily="34" charset="0"/>
              </a:rPr>
              <a:t>saatte verilir. 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endParaRPr lang="tr-TR" sz="2000" dirty="0">
              <a:latin typeface="Arial Narrow" panose="020B0606020202030204" pitchFamily="34" charset="0"/>
            </a:endParaRP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dirty="0">
                <a:latin typeface="Arial Narrow" panose="020B0606020202030204" pitchFamily="34" charset="0"/>
              </a:rPr>
              <a:t>Doz, </a:t>
            </a:r>
            <a:r>
              <a:rPr lang="tr-T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her hasta için ayrı ayrı </a:t>
            </a:r>
            <a:r>
              <a:rPr lang="tr-TR" sz="2000" dirty="0">
                <a:latin typeface="Arial Narrow" panose="020B0606020202030204" pitchFamily="34" charset="0"/>
              </a:rPr>
              <a:t>ayarlanır ve en düşük etkili dozu bulmak için hastanın </a:t>
            </a:r>
            <a:r>
              <a:rPr lang="tr-T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kan glikozu düzenli olarak test</a:t>
            </a:r>
            <a:r>
              <a:rPr lang="tr-TR" sz="2000" dirty="0">
                <a:latin typeface="Arial Narrow" panose="020B0606020202030204" pitchFamily="34" charset="0"/>
              </a:rPr>
              <a:t> edilmelidir.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endParaRPr lang="tr-TR" sz="2000" dirty="0">
              <a:latin typeface="Arial Narrow" panose="020B0606020202030204" pitchFamily="34" charset="0"/>
            </a:endParaRP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16 ünite </a:t>
            </a:r>
            <a:r>
              <a:rPr lang="tr-TR" sz="2000" dirty="0">
                <a:latin typeface="Arial Narrow" panose="020B0606020202030204" pitchFamily="34" charset="0"/>
              </a:rPr>
              <a:t>ile başlanır.</a:t>
            </a:r>
          </a:p>
          <a:p>
            <a:pPr indent="-228600" algn="ctr" fontAlgn="auto">
              <a:lnSpc>
                <a:spcPct val="150000"/>
              </a:lnSpc>
              <a:spcAft>
                <a:spcPts val="0"/>
              </a:spcAft>
            </a:pPr>
            <a:r>
              <a:rPr lang="tr-TR" sz="2000" dirty="0">
                <a:latin typeface="Arial Narrow" panose="020B0606020202030204" pitchFamily="34" charset="0"/>
              </a:rPr>
              <a:t>Maximum </a:t>
            </a:r>
            <a:r>
              <a:rPr lang="tr-T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günlük doz 50 </a:t>
            </a:r>
            <a:endParaRPr lang="en-US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Slayt Numarası Yer Tutucusu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48395" r="39275" b="36523"/>
          <a:stretch/>
        </p:blipFill>
        <p:spPr bwMode="auto">
          <a:xfrm>
            <a:off x="1763688" y="4941168"/>
            <a:ext cx="5720233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>
          <a:xfrm>
            <a:off x="457200" y="119211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16137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53E861-F19D-45D4-8A87-1E64125B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756"/>
            <a:ext cx="8229600" cy="475903"/>
          </a:xfrm>
        </p:spPr>
        <p:txBody>
          <a:bodyPr>
            <a:normAutofit fontScale="90000"/>
          </a:bodyPr>
          <a:lstStyle/>
          <a:p>
            <a:r>
              <a:rPr lang="tr-TR" dirty="0"/>
              <a:t>	</a:t>
            </a:r>
            <a:r>
              <a:rPr lang="tr-TR" b="1" dirty="0">
                <a:solidFill>
                  <a:schemeClr val="tx2"/>
                </a:solidFill>
              </a:rPr>
              <a:t>İNSÜLİN</a:t>
            </a:r>
            <a:r>
              <a:rPr lang="tr-TR" dirty="0"/>
              <a:t> </a:t>
            </a:r>
            <a:r>
              <a:rPr lang="tr-TR" b="1" dirty="0">
                <a:solidFill>
                  <a:schemeClr val="tx2"/>
                </a:solidFill>
              </a:rPr>
              <a:t>İCODEC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B16CA6-CD61-4594-AA32-588E2A281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7821"/>
            <a:ext cx="8229600" cy="557748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endParaRPr lang="tr-TR" sz="1800" b="1" i="0" dirty="0">
              <a:solidFill>
                <a:srgbClr val="FF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18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Haftalık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 enjeksiyon, </a:t>
            </a: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ultra uzun etkili bazal insülin</a:t>
            </a:r>
          </a:p>
          <a:p>
            <a:pPr algn="ctr">
              <a:lnSpc>
                <a:spcPct val="150000"/>
              </a:lnSpc>
            </a:pPr>
            <a:endParaRPr lang="tr-TR" sz="1800" b="1" i="0" dirty="0">
              <a:solidFill>
                <a:srgbClr val="FF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Yarılanma ömrü </a:t>
            </a:r>
            <a:r>
              <a:rPr lang="tr-TR" sz="18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hafta (196 saat)</a:t>
            </a:r>
          </a:p>
          <a:p>
            <a:pPr algn="ctr">
              <a:lnSpc>
                <a:spcPct val="150000"/>
              </a:lnSpc>
            </a:pPr>
            <a:endParaRPr lang="tr-TR" sz="18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Enjekte edildiğinde, geri dönüşümlü olarak albümine güçlü bir şekilde bağlanır. </a:t>
            </a:r>
            <a:r>
              <a:rPr lang="tr-TR" sz="1800" dirty="0">
                <a:solidFill>
                  <a:srgbClr val="333333"/>
                </a:solidFill>
                <a:latin typeface="Arial Narrow" panose="020B0606020202030204" pitchFamily="34" charset="0"/>
              </a:rPr>
              <a:t>H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afta boyunca kan şekerini etkili bir şekilde düşürerek </a:t>
            </a: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sürekli, yavaş ve istikrarlı 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bir şekilde salınır.</a:t>
            </a:r>
          </a:p>
          <a:p>
            <a:pPr algn="ctr">
              <a:lnSpc>
                <a:spcPct val="150000"/>
              </a:lnSpc>
            </a:pPr>
            <a:endParaRPr lang="tr-TR" sz="18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23 Eylül </a:t>
            </a: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2020  EASD 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Faz 2 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çalışmaları sunulmuş, </a:t>
            </a:r>
          </a:p>
          <a:p>
            <a:pPr algn="ctr">
              <a:lnSpc>
                <a:spcPct val="150000"/>
              </a:lnSpc>
            </a:pP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Günlük bazal insülin+ OAD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1800" b="0" i="0" dirty="0">
              <a:solidFill>
                <a:srgbClr val="0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22F0FB5-DF12-46AA-B175-3A750635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47</a:t>
            </a:fld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4DE8EB-82C7-4FBB-B5A9-1EB44FCE2E10}"/>
              </a:ext>
            </a:extLst>
          </p:cNvPr>
          <p:cNvSpPr txBox="1"/>
          <p:nvPr/>
        </p:nvSpPr>
        <p:spPr>
          <a:xfrm>
            <a:off x="107504" y="6440389"/>
            <a:ext cx="8928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 err="1"/>
              <a:t>Bajaj</a:t>
            </a:r>
            <a:r>
              <a:rPr lang="tr-TR" sz="1000" dirty="0"/>
              <a:t> HS, </a:t>
            </a:r>
            <a:r>
              <a:rPr lang="tr-TR" sz="1000" dirty="0" err="1"/>
              <a:t>Bergenstal</a:t>
            </a:r>
            <a:r>
              <a:rPr lang="tr-TR" sz="1000" dirty="0"/>
              <a:t> RM, </a:t>
            </a:r>
            <a:r>
              <a:rPr lang="tr-TR" sz="1000" dirty="0" err="1"/>
              <a:t>Christoffersen</a:t>
            </a:r>
            <a:r>
              <a:rPr lang="tr-TR" sz="1000" dirty="0"/>
              <a:t> A, et al. </a:t>
            </a:r>
            <a:r>
              <a:rPr lang="tr-TR" sz="1000" dirty="0" err="1"/>
              <a:t>Switching</a:t>
            </a:r>
            <a:r>
              <a:rPr lang="tr-TR" sz="1000" dirty="0"/>
              <a:t> </a:t>
            </a:r>
            <a:r>
              <a:rPr lang="tr-TR" sz="1000" dirty="0" err="1"/>
              <a:t>to</a:t>
            </a:r>
            <a:r>
              <a:rPr lang="tr-TR" sz="1000" dirty="0"/>
              <a:t> </a:t>
            </a:r>
            <a:r>
              <a:rPr lang="tr-TR" sz="1000" dirty="0" err="1"/>
              <a:t>onceweekly</a:t>
            </a:r>
            <a:r>
              <a:rPr lang="tr-TR" sz="1000" dirty="0"/>
              <a:t> </a:t>
            </a:r>
            <a:r>
              <a:rPr lang="tr-TR" sz="1000" dirty="0" err="1"/>
              <a:t>insulin</a:t>
            </a:r>
            <a:r>
              <a:rPr lang="tr-TR" sz="1000" dirty="0"/>
              <a:t> </a:t>
            </a:r>
            <a:r>
              <a:rPr lang="tr-TR" sz="1000" dirty="0" err="1"/>
              <a:t>icodec</a:t>
            </a:r>
            <a:r>
              <a:rPr lang="tr-TR" sz="1000" dirty="0"/>
              <a:t> </a:t>
            </a:r>
            <a:r>
              <a:rPr lang="tr-TR" sz="1000" dirty="0" err="1"/>
              <a:t>versus</a:t>
            </a:r>
            <a:r>
              <a:rPr lang="tr-TR" sz="1000" dirty="0"/>
              <a:t> </a:t>
            </a:r>
            <a:r>
              <a:rPr lang="tr-TR" sz="1000" dirty="0" err="1"/>
              <a:t>once-daily</a:t>
            </a:r>
            <a:r>
              <a:rPr lang="tr-TR" sz="1000" dirty="0"/>
              <a:t> </a:t>
            </a:r>
            <a:r>
              <a:rPr lang="tr-TR" sz="1000" dirty="0" err="1"/>
              <a:t>insulin</a:t>
            </a:r>
            <a:r>
              <a:rPr lang="tr-TR" sz="1000" dirty="0"/>
              <a:t> </a:t>
            </a:r>
            <a:r>
              <a:rPr lang="tr-TR" sz="1000" dirty="0" err="1"/>
              <a:t>glargine</a:t>
            </a:r>
            <a:r>
              <a:rPr lang="tr-TR" sz="1000" dirty="0"/>
              <a:t> U100 in </a:t>
            </a:r>
            <a:r>
              <a:rPr lang="tr-TR" sz="1000" dirty="0" err="1"/>
              <a:t>type</a:t>
            </a:r>
            <a:r>
              <a:rPr lang="tr-TR" sz="1000" dirty="0"/>
              <a:t> 2 </a:t>
            </a:r>
            <a:r>
              <a:rPr lang="tr-TR" sz="1000" dirty="0" err="1"/>
              <a:t>diabetes</a:t>
            </a:r>
            <a:r>
              <a:rPr lang="tr-TR" sz="1000" dirty="0"/>
              <a:t> </a:t>
            </a:r>
            <a:r>
              <a:rPr lang="tr-TR" sz="1000" dirty="0" err="1"/>
              <a:t>inadequately</a:t>
            </a:r>
            <a:r>
              <a:rPr lang="tr-TR" sz="1000" dirty="0"/>
              <a:t> </a:t>
            </a:r>
            <a:r>
              <a:rPr lang="tr-TR" sz="1000" dirty="0" err="1"/>
              <a:t>controlled</a:t>
            </a:r>
            <a:r>
              <a:rPr lang="tr-TR" sz="1000" dirty="0"/>
              <a:t> on </a:t>
            </a:r>
            <a:r>
              <a:rPr lang="tr-TR" sz="1000" dirty="0" err="1"/>
              <a:t>daily</a:t>
            </a:r>
            <a:r>
              <a:rPr lang="tr-TR" sz="1000" dirty="0"/>
              <a:t> </a:t>
            </a:r>
            <a:r>
              <a:rPr lang="tr-TR" sz="1000" dirty="0" err="1"/>
              <a:t>basal</a:t>
            </a:r>
            <a:r>
              <a:rPr lang="tr-TR" sz="1000" dirty="0"/>
              <a:t> </a:t>
            </a:r>
            <a:r>
              <a:rPr lang="tr-TR" sz="1000" dirty="0" err="1"/>
              <a:t>insulin</a:t>
            </a:r>
            <a:r>
              <a:rPr lang="tr-TR" sz="1000" dirty="0"/>
              <a:t>: a </a:t>
            </a:r>
            <a:r>
              <a:rPr lang="tr-TR" sz="1000" dirty="0" err="1"/>
              <a:t>phase</a:t>
            </a:r>
            <a:r>
              <a:rPr lang="tr-TR" sz="1000" dirty="0"/>
              <a:t> 2 </a:t>
            </a:r>
            <a:r>
              <a:rPr lang="tr-TR" sz="1000" dirty="0" err="1"/>
              <a:t>randomized</a:t>
            </a:r>
            <a:r>
              <a:rPr lang="tr-TR" sz="1000" dirty="0"/>
              <a:t> </a:t>
            </a:r>
            <a:r>
              <a:rPr lang="tr-TR" sz="1000" dirty="0" err="1"/>
              <a:t>controlled</a:t>
            </a:r>
            <a:r>
              <a:rPr lang="tr-TR" sz="1000" dirty="0"/>
              <a:t> </a:t>
            </a:r>
            <a:r>
              <a:rPr lang="tr-TR" sz="1000" dirty="0" err="1"/>
              <a:t>trial</a:t>
            </a:r>
            <a:r>
              <a:rPr lang="tr-TR" sz="1000" dirty="0"/>
              <a:t>. </a:t>
            </a:r>
            <a:r>
              <a:rPr lang="tr-TR" sz="1000" dirty="0" err="1"/>
              <a:t>Diabetes</a:t>
            </a:r>
            <a:r>
              <a:rPr lang="tr-TR" sz="1000" dirty="0"/>
              <a:t> Care 2021. doi:10.2337/dc20- 2877</a:t>
            </a: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DD4F274E-062A-4562-B6D6-54905FA7BA23}"/>
              </a:ext>
            </a:extLst>
          </p:cNvPr>
          <p:cNvSpPr txBox="1">
            <a:spLocks/>
          </p:cNvSpPr>
          <p:nvPr/>
        </p:nvSpPr>
        <p:spPr>
          <a:xfrm>
            <a:off x="457200" y="119211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B512F5A-AED8-4A17-8D35-9C03D6E9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7875" t="17801" r="6688" b="38800"/>
          <a:stretch/>
        </p:blipFill>
        <p:spPr>
          <a:xfrm>
            <a:off x="7092280" y="1412776"/>
            <a:ext cx="1368152" cy="17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E7DA84-90D3-4263-B913-6F19AD3E3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Haftada bir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İcodec'e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geçiş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iyi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tolere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Etkili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glisemik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kontrol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Haftada bir kez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ICODEC'e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geçilirken </a:t>
            </a: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yükleme dozu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kullanımı,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hipoglisemi riskini arttırmıyor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bazal insülin ile karşılaştırıldığında 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daha uzun kan şekeri düzeylerini koruma 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(%73'e karşı %65)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Yükleme dozu olmadan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insülin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icodec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alan katılımcılar, günlük bazal insüline benzer bir glisemik titre ( %66'ya karşı %65).</a:t>
            </a:r>
          </a:p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D8EA266-098B-4354-BB18-27D2403A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48</a:t>
            </a:fld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37595B6-89B4-48BA-AB36-C8B497E6A1A8}"/>
              </a:ext>
            </a:extLst>
          </p:cNvPr>
          <p:cNvSpPr txBox="1"/>
          <p:nvPr/>
        </p:nvSpPr>
        <p:spPr>
          <a:xfrm>
            <a:off x="107504" y="6126163"/>
            <a:ext cx="6012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dirty="0"/>
              <a:t>https://clinicaltrials.gov/ct2/show/record/NCT04848480</a:t>
            </a: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3BF8DC5B-81A9-4AAC-ACC7-ECE9796B0DA5}"/>
              </a:ext>
            </a:extLst>
          </p:cNvPr>
          <p:cNvSpPr txBox="1">
            <a:spLocks/>
          </p:cNvSpPr>
          <p:nvPr/>
        </p:nvSpPr>
        <p:spPr>
          <a:xfrm>
            <a:off x="457200" y="119211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A2367521-B32B-493B-87BC-15912EB8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/>
              <a:t>	</a:t>
            </a:r>
            <a:r>
              <a:rPr lang="tr-TR" b="1" dirty="0">
                <a:solidFill>
                  <a:schemeClr val="tx2"/>
                </a:solidFill>
              </a:rPr>
              <a:t>İNSÜLİN</a:t>
            </a:r>
            <a:r>
              <a:rPr lang="tr-TR" dirty="0"/>
              <a:t> </a:t>
            </a:r>
            <a:r>
              <a:rPr lang="tr-TR" b="1" dirty="0">
                <a:solidFill>
                  <a:schemeClr val="tx2"/>
                </a:solidFill>
              </a:rPr>
              <a:t>İCODEC</a:t>
            </a:r>
          </a:p>
        </p:txBody>
      </p:sp>
    </p:spTree>
    <p:extLst>
      <p:ext uri="{BB962C8B-B14F-4D97-AF65-F5344CB8AC3E}">
        <p14:creationId xmlns:p14="http://schemas.microsoft.com/office/powerpoint/2010/main" val="32967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BE2134-6C76-4AA8-A30B-4E660052B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Şu anda ülkemiz ve dünyanın birçok hastanesinde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insülin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Icodec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“tip-1 diyabetliler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tarafından” deneniyor…(Faz 3 çalışmaları)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ONWARDS 6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adı verilen araştırma programına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30 Nisan 2021’de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başlanmış. Dünya geneli ve ülkemizdeki tip-1 diyabetlilerle beraber yapılan bu araştırma programına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Adana Çukurova Üniversitesi Hastanesi, Malatya Turgut Özal Tıp Merkezi, Aydın, İstanbul ve Kayseri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hastane/hastaneler katılmıştır.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1F524AB-7EA9-4994-BEF9-67A1049A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49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2D8D9A4F-D9F4-424A-BE2A-BDC8FB51EB0D}"/>
              </a:ext>
            </a:extLst>
          </p:cNvPr>
          <p:cNvSpPr txBox="1">
            <a:spLocks/>
          </p:cNvSpPr>
          <p:nvPr/>
        </p:nvSpPr>
        <p:spPr>
          <a:xfrm>
            <a:off x="457200" y="119211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D19E6EB-4223-46D1-8B99-613EBC3D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/>
              <a:t>	</a:t>
            </a:r>
            <a:r>
              <a:rPr lang="tr-TR" b="1" dirty="0">
                <a:solidFill>
                  <a:schemeClr val="tx2"/>
                </a:solidFill>
              </a:rPr>
              <a:t>İNSÜLİN</a:t>
            </a:r>
            <a:r>
              <a:rPr lang="tr-TR" dirty="0"/>
              <a:t> </a:t>
            </a:r>
            <a:r>
              <a:rPr lang="tr-TR" b="1" dirty="0">
                <a:solidFill>
                  <a:schemeClr val="tx2"/>
                </a:solidFill>
              </a:rPr>
              <a:t>İCODEC</a:t>
            </a:r>
          </a:p>
        </p:txBody>
      </p:sp>
    </p:spTree>
    <p:extLst>
      <p:ext uri="{BB962C8B-B14F-4D97-AF65-F5344CB8AC3E}">
        <p14:creationId xmlns:p14="http://schemas.microsoft.com/office/powerpoint/2010/main" val="1572464567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E164C51D-2FA2-E06A-9196-BA79B5B5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8D80F8B-C40E-6536-C68D-43441E1E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5</a:t>
            </a:fld>
            <a:endParaRPr lang="tr-TR" dirty="0"/>
          </a:p>
        </p:txBody>
      </p:sp>
      <p:sp>
        <p:nvSpPr>
          <p:cNvPr id="4" name="1 Slayt Numarası Yer Tutucusu">
            <a:extLst>
              <a:ext uri="{FF2B5EF4-FFF2-40B4-BE49-F238E27FC236}">
                <a16:creationId xmlns:a16="http://schemas.microsoft.com/office/drawing/2014/main" id="{A30CF0FD-B695-713A-13EC-9E85A40A5940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eaLnBrk="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1pPr>
            <a:lvl2pPr marL="457200" algn="l" rtl="0" eaLnBrk="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2pPr>
            <a:lvl3pPr marL="914400" algn="l" rtl="0" eaLnBrk="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3pPr>
            <a:lvl4pPr marL="1371600" algn="l" rtl="0" eaLnBrk="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4pPr>
            <a:lvl5pPr marL="1828800" algn="l" rtl="0" eaLnBrk="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5pPr>
            <a:lvl6pPr marL="2280994" indent="-207363" algn="l" defTabSz="407526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6pPr>
            <a:lvl7pPr marL="2695720" indent="-207363" algn="l" defTabSz="407526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7pPr>
            <a:lvl8pPr marL="3110446" indent="-207363" algn="l" defTabSz="407526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8pPr>
            <a:lvl9pPr marL="3525172" indent="-207363" algn="l" defTabSz="407526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56650" algn="l"/>
                <a:tab pos="1313299" algn="l"/>
                <a:tab pos="1969949" algn="l"/>
              </a:tabLst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charset="0"/>
              </a:defRPr>
            </a:lvl9pPr>
          </a:lstStyle>
          <a:p>
            <a:pPr eaLnBrk="1"/>
            <a:fld id="{9B6A13DD-21E2-40E1-BA2B-B9137BB4C08B}" type="slidenum">
              <a:rPr lang="en-US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5</a:t>
            </a:fld>
            <a:endParaRPr lang="en-US" altLang="en-US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İçerik Yer Tutucusu 5">
            <a:extLst>
              <a:ext uri="{FF2B5EF4-FFF2-40B4-BE49-F238E27FC236}">
                <a16:creationId xmlns:a16="http://schemas.microsoft.com/office/drawing/2014/main" id="{3806471C-B4F0-0BB9-07A6-AD540BA52616}"/>
              </a:ext>
            </a:extLst>
          </p:cNvPr>
          <p:cNvGraphicFramePr>
            <a:graphicFrameLocks/>
          </p:cNvGraphicFramePr>
          <p:nvPr/>
        </p:nvGraphicFramePr>
        <p:xfrm>
          <a:off x="303465" y="924302"/>
          <a:ext cx="8421464" cy="530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aşlık 1">
            <a:extLst>
              <a:ext uri="{FF2B5EF4-FFF2-40B4-BE49-F238E27FC236}">
                <a16:creationId xmlns:a16="http://schemas.microsoft.com/office/drawing/2014/main" id="{2599ACD8-A546-916F-0536-4C1E65E76EA5}"/>
              </a:ext>
            </a:extLst>
          </p:cNvPr>
          <p:cNvSpPr txBox="1">
            <a:spLocks/>
          </p:cNvSpPr>
          <p:nvPr/>
        </p:nvSpPr>
        <p:spPr>
          <a:xfrm>
            <a:off x="706800" y="276253"/>
            <a:ext cx="7764480" cy="518454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eaLnBrk="0">
              <a:defRPr/>
            </a:pPr>
            <a:endParaRPr lang="tr-TR" altLang="tr-TR" sz="4000" b="1" kern="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6 Dikdörtgen">
            <a:extLst>
              <a:ext uri="{FF2B5EF4-FFF2-40B4-BE49-F238E27FC236}">
                <a16:creationId xmlns:a16="http://schemas.microsoft.com/office/drawing/2014/main" id="{AF73EBA1-182E-D105-843B-1BD05E2216EA}"/>
              </a:ext>
            </a:extLst>
          </p:cNvPr>
          <p:cNvSpPr/>
          <p:nvPr/>
        </p:nvSpPr>
        <p:spPr>
          <a:xfrm>
            <a:off x="382769" y="405845"/>
            <a:ext cx="8229658" cy="109941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tr-TR" sz="3300" b="1" dirty="0">
                <a:solidFill>
                  <a:srgbClr val="0070C0"/>
                </a:solidFill>
                <a:latin typeface="+mn-lt"/>
              </a:rPr>
              <a:t>Kan Şekeri Ölçüm Sonuçlarına Göre </a:t>
            </a:r>
          </a:p>
          <a:p>
            <a:pPr algn="ctr">
              <a:lnSpc>
                <a:spcPct val="100000"/>
              </a:lnSpc>
              <a:defRPr/>
            </a:pPr>
            <a:r>
              <a:rPr lang="tr-TR" sz="3300" b="1" dirty="0">
                <a:solidFill>
                  <a:srgbClr val="0070C0"/>
                </a:solidFill>
                <a:latin typeface="+mn-lt"/>
              </a:rPr>
              <a:t>Glikozun Hemostaz Evreleri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6064D91-5239-CC10-5F49-8A257FAE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280" t="37250" r="42423" b="28025"/>
          <a:stretch>
            <a:fillRect/>
          </a:stretch>
        </p:blipFill>
        <p:spPr bwMode="auto">
          <a:xfrm>
            <a:off x="2261982" y="6162121"/>
            <a:ext cx="5248837" cy="84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260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62BFCC-0D45-477E-AB69-1A18A5AC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Dahil Edilme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9F7ADA-2E15-492B-94BD-AE09A710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18 yaş ve üstü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, cinsiyet </a:t>
            </a:r>
            <a:r>
              <a:rPr lang="tr-TR" sz="2000" b="0" i="0" dirty="0" err="1">
                <a:solidFill>
                  <a:srgbClr val="4B4B4B"/>
                </a:solidFill>
                <a:effectLst/>
                <a:latin typeface="Helvetica Neue"/>
              </a:rPr>
              <a:t>farketmeksizin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, </a:t>
            </a: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tip-1 diyabetliler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,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b="0" i="0" dirty="0">
              <a:solidFill>
                <a:srgbClr val="4B4B4B"/>
              </a:solidFill>
              <a:effectLst/>
              <a:latin typeface="Helvetica Neue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i="0" dirty="0" err="1">
                <a:solidFill>
                  <a:srgbClr val="FF3300"/>
                </a:solidFill>
                <a:effectLst/>
                <a:latin typeface="Helvetica Neue"/>
              </a:rPr>
              <a:t>Sensör</a:t>
            </a: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 kullanan/kullanabilecekler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,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b="0" i="0" dirty="0">
              <a:solidFill>
                <a:srgbClr val="4B4B4B"/>
              </a:solidFill>
              <a:effectLst/>
              <a:latin typeface="Helvetica Neue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Tip-1 diyabet teşhisini </a:t>
            </a: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1 yıl veya daha öncesinde 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almış olanlar,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b="0" i="0" dirty="0">
              <a:solidFill>
                <a:srgbClr val="4B4B4B"/>
              </a:solidFill>
              <a:effectLst/>
              <a:latin typeface="Helvetica Neue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İnsülin kalemi 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kullananlar,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b="0" i="0" dirty="0">
              <a:solidFill>
                <a:srgbClr val="4B4B4B"/>
              </a:solidFill>
              <a:effectLst/>
              <a:latin typeface="Helvetica Neue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i="0" dirty="0">
                <a:solidFill>
                  <a:srgbClr val="FF3300"/>
                </a:solidFill>
                <a:effectLst/>
                <a:latin typeface="Helvetica Neue"/>
              </a:rPr>
              <a:t>HbA1c’si 10’un </a:t>
            </a:r>
            <a:r>
              <a:rPr lang="tr-TR" sz="2000" b="0" i="0" dirty="0">
                <a:solidFill>
                  <a:srgbClr val="4B4B4B"/>
                </a:solidFill>
                <a:effectLst/>
                <a:latin typeface="Helvetica Neue"/>
              </a:rPr>
              <a:t>altında olanlar.</a:t>
            </a:r>
          </a:p>
          <a:p>
            <a:pPr algn="just">
              <a:lnSpc>
                <a:spcPct val="150000"/>
              </a:lnSpc>
            </a:pPr>
            <a:endParaRPr lang="tr-TR" sz="20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83319F5-6015-4A67-971A-D313C199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50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AC3D0753-7A15-4C66-9EB2-A5872314ACBA}"/>
              </a:ext>
            </a:extLst>
          </p:cNvPr>
          <p:cNvSpPr txBox="1">
            <a:spLocks/>
          </p:cNvSpPr>
          <p:nvPr/>
        </p:nvSpPr>
        <p:spPr>
          <a:xfrm>
            <a:off x="457200" y="1192112"/>
            <a:ext cx="8229600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333581145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330591-6107-4BE8-9CCE-C7DFBE80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Dahil Edilmeme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6B9AD7-6708-492B-835E-75E04EAC1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073427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</a:rPr>
              <a:t>Programa katılmadan 180 gün içinde 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MI, inme , AP veya geçici 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iskemik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atak </a:t>
            </a:r>
            <a:r>
              <a:rPr lang="tr-TR" sz="1800" dirty="0">
                <a:latin typeface="Arial Narrow" panose="020B0606020202030204" pitchFamily="34" charset="0"/>
              </a:rPr>
              <a:t>öyküsü olanlar,</a:t>
            </a:r>
          </a:p>
          <a:p>
            <a:pPr algn="ctr">
              <a:lnSpc>
                <a:spcPct val="170000"/>
              </a:lnSpc>
            </a:pPr>
            <a:endParaRPr lang="tr-TR" sz="1800" dirty="0">
              <a:latin typeface="Arial Narrow" panose="020B060602020203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</a:rPr>
              <a:t>New York Kalp Derneği’nin (NYHA) sınıf IV olarak sınıflandırdığı 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kronik kalp yetmezliği olanlar,</a:t>
            </a:r>
          </a:p>
          <a:p>
            <a:pPr algn="ctr">
              <a:lnSpc>
                <a:spcPct val="170000"/>
              </a:lnSpc>
            </a:pPr>
            <a:endParaRPr lang="tr-TR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tr-TR" sz="1800" dirty="0">
                <a:latin typeface="Arial Narrow" panose="020B0606020202030204" pitchFamily="34" charset="0"/>
              </a:rPr>
              <a:t>Kilo veya glikoz metabolizmasını etkilediği bilinen rahatsızlıklar (</a:t>
            </a:r>
            <a:r>
              <a:rPr lang="tr-TR" sz="1800" dirty="0" err="1">
                <a:latin typeface="Arial Narrow" panose="020B0606020202030204" pitchFamily="34" charset="0"/>
              </a:rPr>
              <a:t>Örnek: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Orlistat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tiroid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hormonları veya 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kortikosteroidler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tedavisi</a:t>
            </a:r>
            <a:r>
              <a:rPr lang="tr-TR" sz="1800" dirty="0">
                <a:latin typeface="Arial Narrow" panose="020B0606020202030204" pitchFamily="34" charset="0"/>
              </a:rPr>
              <a:t> alanlar.) sebebiyle ilaç kullananlar ve/veya dozlarında 14 gün süresinde değişiklik olanlar,</a:t>
            </a:r>
          </a:p>
          <a:p>
            <a:pPr algn="ctr">
              <a:lnSpc>
                <a:spcPct val="170000"/>
              </a:lnSpc>
            </a:pPr>
            <a:endParaRPr lang="tr-TR" sz="1800" dirty="0">
              <a:latin typeface="Arial Narrow" panose="020B060602020203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Retinopati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veya 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makülopatisi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tr-TR" sz="1800" dirty="0">
                <a:latin typeface="Arial Narrow" panose="020B0606020202030204" pitchFamily="34" charset="0"/>
              </a:rPr>
              <a:t>olup kontrol altına alınmamış veya bu rahatsızlıkları değişken olan kişiler.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0DE5511-B647-4F7C-8436-10A8AC08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51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95370226-6BC5-46A9-80C4-4C445DD14A24}"/>
              </a:ext>
            </a:extLst>
          </p:cNvPr>
          <p:cNvSpPr txBox="1">
            <a:spLocks/>
          </p:cNvSpPr>
          <p:nvPr/>
        </p:nvSpPr>
        <p:spPr>
          <a:xfrm>
            <a:off x="251520" y="1192111"/>
            <a:ext cx="8712968" cy="5529363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09017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5668EF-03B4-43C9-9060-0765990D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LYUMJEV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91EE75-BE79-43B1-8B4D-E9E87BA1B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tr-TR" sz="1800" dirty="0">
                <a:latin typeface="Arial Narrow" panose="020B0606020202030204" pitchFamily="34" charset="0"/>
              </a:rPr>
              <a:t>Yemekten </a:t>
            </a:r>
            <a:r>
              <a:rPr lang="tr-T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0-2 </a:t>
            </a:r>
            <a:r>
              <a:rPr lang="tr-TR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dk</a:t>
            </a:r>
            <a:r>
              <a:rPr lang="tr-T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 önce yapılan ultra hızlı etkili </a:t>
            </a:r>
            <a:r>
              <a:rPr lang="tr-TR" sz="1800" dirty="0">
                <a:latin typeface="Arial Narrow" panose="020B0606020202030204" pitchFamily="34" charset="0"/>
              </a:rPr>
              <a:t>insülin</a:t>
            </a:r>
          </a:p>
          <a:p>
            <a:pPr algn="ctr">
              <a:lnSpc>
                <a:spcPct val="150000"/>
              </a:lnSpc>
            </a:pPr>
            <a:r>
              <a:rPr lang="tr-TR" sz="1800" b="0" i="0" dirty="0">
                <a:solidFill>
                  <a:srgbClr val="4B4B4B"/>
                </a:solidFill>
                <a:effectLst/>
                <a:latin typeface="Arial Narrow" panose="020B0606020202030204" pitchFamily="34" charset="0"/>
              </a:rPr>
              <a:t>Yemek yemeye başlamadan 2 dakika önce veya yemekle eş zamanlı yapılabilmekte. Aynı zamanda yemeğe başladıktan </a:t>
            </a: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20 dakika sonra da yapılabilme </a:t>
            </a:r>
            <a:r>
              <a:rPr lang="tr-TR" sz="1800" b="0" i="0" dirty="0">
                <a:solidFill>
                  <a:srgbClr val="4B4B4B"/>
                </a:solidFill>
                <a:effectLst/>
                <a:latin typeface="Arial Narrow" panose="020B0606020202030204" pitchFamily="34" charset="0"/>
              </a:rPr>
              <a:t>olanağı sağlıyor.</a:t>
            </a:r>
            <a:endParaRPr lang="tr-TR" sz="18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dirty="0" err="1">
                <a:latin typeface="Arial Narrow" panose="020B0606020202030204" pitchFamily="34" charset="0"/>
              </a:rPr>
              <a:t>İnsulin</a:t>
            </a:r>
            <a:r>
              <a:rPr lang="tr-TR" sz="1800" dirty="0">
                <a:latin typeface="Arial Narrow" panose="020B0606020202030204" pitchFamily="34" charset="0"/>
              </a:rPr>
              <a:t> </a:t>
            </a:r>
            <a:r>
              <a:rPr lang="tr-T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lispro</a:t>
            </a:r>
            <a:endParaRPr lang="tr-TR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FDA </a:t>
            </a:r>
            <a:r>
              <a:rPr lang="tr-TR" sz="1800" dirty="0">
                <a:latin typeface="Arial Narrow" panose="020B0606020202030204" pitchFamily="34" charset="0"/>
              </a:rPr>
              <a:t>onayı alınmıştır,</a:t>
            </a:r>
          </a:p>
          <a:p>
            <a:pPr algn="ctr">
              <a:lnSpc>
                <a:spcPct val="150000"/>
              </a:lnSpc>
            </a:pP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Buçuklu kalemler </a:t>
            </a:r>
            <a:r>
              <a:rPr lang="tr-TR" sz="1800" dirty="0">
                <a:latin typeface="Arial Narrow" panose="020B0606020202030204" pitchFamily="34" charset="0"/>
              </a:rPr>
              <a:t>ve 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insülin pompası </a:t>
            </a:r>
            <a:r>
              <a:rPr lang="tr-TR" sz="1800" dirty="0">
                <a:latin typeface="Arial Narrow" panose="020B0606020202030204" pitchFamily="34" charset="0"/>
              </a:rPr>
              <a:t>ile kullanılabiliyor</a:t>
            </a:r>
          </a:p>
          <a:p>
            <a:pPr algn="ctr">
              <a:lnSpc>
                <a:spcPct val="150000"/>
              </a:lnSpc>
            </a:pPr>
            <a:r>
              <a:rPr lang="tr-TR" sz="1800" dirty="0">
                <a:latin typeface="Arial Narrow" panose="020B0606020202030204" pitchFamily="34" charset="0"/>
              </a:rPr>
              <a:t>Kullanımı 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18 yaş  ve üstü</a:t>
            </a:r>
          </a:p>
          <a:p>
            <a:pPr algn="ctr">
              <a:lnSpc>
                <a:spcPct val="150000"/>
              </a:lnSpc>
            </a:pPr>
            <a:r>
              <a:rPr lang="tr-TR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Berrak,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renksiz, sulu çözelti.</a:t>
            </a:r>
          </a:p>
          <a:p>
            <a:pPr algn="ctr">
              <a:lnSpc>
                <a:spcPct val="150000"/>
              </a:lnSpc>
            </a:pP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Gebelik ve emzirme </a:t>
            </a:r>
            <a:r>
              <a:rPr lang="tr-T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döneminde kullanılabilir.</a:t>
            </a:r>
          </a:p>
          <a:p>
            <a:pPr algn="ctr">
              <a:lnSpc>
                <a:spcPct val="150000"/>
              </a:lnSpc>
            </a:pPr>
            <a:r>
              <a:rPr lang="tr-T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Humolog’a</a:t>
            </a:r>
            <a:r>
              <a:rPr lang="tr-T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göre </a:t>
            </a:r>
            <a:r>
              <a:rPr lang="tr-T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daha hızlı etki.</a:t>
            </a:r>
          </a:p>
          <a:p>
            <a:pPr algn="just">
              <a:lnSpc>
                <a:spcPct val="150000"/>
              </a:lnSpc>
            </a:pPr>
            <a:endParaRPr lang="tr-TR" sz="18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Arial Narrow" panose="020B0606020202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ECCACD0-DB5A-426A-B6A5-BC152501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52</a:t>
            </a:fld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8C17191-4893-4CC6-B1F7-72CDAE864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25" t="43000" r="35038" b="29001"/>
          <a:stretch/>
        </p:blipFill>
        <p:spPr>
          <a:xfrm>
            <a:off x="6215370" y="0"/>
            <a:ext cx="2664296" cy="168544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2669F1B-4575-4258-A74A-54ABB49F5B40}"/>
              </a:ext>
            </a:extLst>
          </p:cNvPr>
          <p:cNvSpPr txBox="1"/>
          <p:nvPr/>
        </p:nvSpPr>
        <p:spPr>
          <a:xfrm>
            <a:off x="457200" y="6538912"/>
            <a:ext cx="67790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/>
              <a:t>https://www.medicines.org.uk/emc/product/11538/smpc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EAD5030-ECF8-4D62-B995-5073F33D0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299" t="58400" r="57087" b="14444"/>
          <a:stretch/>
        </p:blipFill>
        <p:spPr>
          <a:xfrm>
            <a:off x="6775661" y="4149080"/>
            <a:ext cx="2133601" cy="2326174"/>
          </a:xfrm>
          <a:prstGeom prst="rect">
            <a:avLst/>
          </a:prstGeom>
        </p:spPr>
      </p:pic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FAD2A941-3870-4994-8A8D-D7F8083B571B}"/>
              </a:ext>
            </a:extLst>
          </p:cNvPr>
          <p:cNvSpPr txBox="1">
            <a:spLocks/>
          </p:cNvSpPr>
          <p:nvPr/>
        </p:nvSpPr>
        <p:spPr>
          <a:xfrm>
            <a:off x="457200" y="1685442"/>
            <a:ext cx="8229600" cy="4692849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39494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91EE75-BE79-43B1-8B4D-E9E87BA1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02" y="1352732"/>
            <a:ext cx="8448598" cy="5186180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Ağustos 2006’da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inhale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hızlı etkili insülin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tr-T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Exebera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piyasaya sürülmüş, ancak hastalar ve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klinisyenler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tarafından için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Ekim 2007’de piyasadan çekilmiş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  çoğu firma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inhale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insülinle ilgili araştırmaları askıya almıştır.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2014’de yeni formül olan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inhale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insülin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tr-T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Afrezza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FDA tarafından onaylanıp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kullanıma girdi, çalışmalar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inhale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edildikten sonra serum insülin konsantrasyonunu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insülin </a:t>
            </a:r>
            <a:r>
              <a:rPr kumimoji="0" lang="tr-T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lispro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kumimoji="0" lang="tr-T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aspart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ile benzer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insülin </a:t>
            </a:r>
            <a:r>
              <a:rPr kumimoji="0" lang="tr-T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regülere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göre ise daha hızlı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olduğunu gösterdi.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Afrezza’da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kullanılan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teknosfer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platform kuru toz içinde bulunan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rekombinant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insan insülini içermektedir.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 2 Diyabet Tedavisinde Güncel Yaklaşımlar Okmeydanı Tıp Dergisi :86-94, 2015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Arial Narrow" panose="020B0606020202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ECCACD0-DB5A-426A-B6A5-BC152501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53</a:t>
            </a:fld>
            <a:endParaRPr lang="tr-TR" dirty="0"/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FAD2A941-3870-4994-8A8D-D7F8083B571B}"/>
              </a:ext>
            </a:extLst>
          </p:cNvPr>
          <p:cNvSpPr txBox="1">
            <a:spLocks/>
          </p:cNvSpPr>
          <p:nvPr/>
        </p:nvSpPr>
        <p:spPr>
          <a:xfrm>
            <a:off x="238202" y="1352732"/>
            <a:ext cx="8798293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CDEA7F31-C1A3-4EB6-BE4E-E827A4157F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sz="3600" b="1" dirty="0">
                <a:solidFill>
                  <a:schemeClr val="bg1"/>
                </a:solidFill>
              </a:rPr>
              <a:t>İNHALER İNSÜLİN AFREZZA-1</a:t>
            </a:r>
          </a:p>
        </p:txBody>
      </p:sp>
    </p:spTree>
    <p:extLst>
      <p:ext uri="{BB962C8B-B14F-4D97-AF65-F5344CB8AC3E}">
        <p14:creationId xmlns:p14="http://schemas.microsoft.com/office/powerpoint/2010/main" val="5634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91EE75-BE79-43B1-8B4D-E9E87BA1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02" y="1352732"/>
            <a:ext cx="8798292" cy="5186180"/>
          </a:xfrm>
        </p:spPr>
        <p:txBody>
          <a:bodyPr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İnhalasyonla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hızlıca akciğerde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emilmektedir.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Absorbsiyonu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sigara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içenlerde kronik akciğer hastalığı (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astım, KOAH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olanlarda azalmaktadır.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Kullanımı daha çok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 2 diyabetli hastalarda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önerilmektedir.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Ciddi hipoglisemi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açısından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subkutan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hızlı etkililere göre göre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farklılık yoktur.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Amerika’da Haziran 2015’te kullanıma girdi. </a:t>
            </a:r>
            <a:endParaRPr lang="tr-TR" sz="1800" dirty="0">
              <a:latin typeface="Arial Narrow" panose="020B0606020202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ECCACD0-DB5A-426A-B6A5-BC152501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54</a:t>
            </a:fld>
            <a:endParaRPr lang="tr-TR" dirty="0"/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FAD2A941-3870-4994-8A8D-D7F8083B571B}"/>
              </a:ext>
            </a:extLst>
          </p:cNvPr>
          <p:cNvSpPr txBox="1">
            <a:spLocks/>
          </p:cNvSpPr>
          <p:nvPr/>
        </p:nvSpPr>
        <p:spPr>
          <a:xfrm>
            <a:off x="238202" y="1352732"/>
            <a:ext cx="8798293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42288ADC-DE05-445A-A37E-3659CC3FD2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sz="3600" b="1" dirty="0">
                <a:solidFill>
                  <a:schemeClr val="bg1"/>
                </a:solidFill>
              </a:rPr>
              <a:t>İNHALER İNSÜLİN AFREZZA-2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6A3CCE9-E558-4CE0-97E5-B638654232F4}"/>
              </a:ext>
            </a:extLst>
          </p:cNvPr>
          <p:cNvSpPr txBox="1"/>
          <p:nvPr/>
        </p:nvSpPr>
        <p:spPr>
          <a:xfrm>
            <a:off x="539552" y="6442935"/>
            <a:ext cx="6619799" cy="86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 2 Diyabet Tedavisinde Güncel Yaklaşımlar Okmeydanı Tıp Dergisi :86-94, 2015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91EE75-BE79-43B1-8B4D-E9E87BA1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02" y="1196752"/>
            <a:ext cx="8798292" cy="5342160"/>
          </a:xfrm>
        </p:spPr>
        <p:txBody>
          <a:bodyPr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tr-TR" sz="1800" b="1" dirty="0">
                <a:solidFill>
                  <a:schemeClr val="tx2"/>
                </a:solidFill>
              </a:rPr>
              <a:t>Yavaş salınımlı cilt altı insülin </a:t>
            </a:r>
            <a:r>
              <a:rPr lang="tr-TR" sz="1800" b="1" dirty="0" err="1">
                <a:solidFill>
                  <a:schemeClr val="tx2"/>
                </a:solidFill>
              </a:rPr>
              <a:t>implantlarının</a:t>
            </a:r>
            <a:r>
              <a:rPr lang="tr-TR" sz="1800" b="1" dirty="0">
                <a:solidFill>
                  <a:schemeClr val="tx2"/>
                </a:solidFill>
              </a:rPr>
              <a:t> </a:t>
            </a:r>
            <a:r>
              <a:rPr lang="tr-TR" sz="1800" dirty="0"/>
              <a:t>hayvan deneyleri sürmektedir.</a:t>
            </a:r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endParaRPr lang="tr-TR" sz="1800" dirty="0"/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r>
              <a:rPr lang="tr-TR" sz="1800" b="1" dirty="0" err="1">
                <a:solidFill>
                  <a:schemeClr val="tx2"/>
                </a:solidFill>
              </a:rPr>
              <a:t>İntranazal</a:t>
            </a:r>
            <a:r>
              <a:rPr lang="tr-TR" sz="1800" b="1" dirty="0">
                <a:solidFill>
                  <a:schemeClr val="tx2"/>
                </a:solidFill>
              </a:rPr>
              <a:t> insülin uygulamasında </a:t>
            </a:r>
            <a:r>
              <a:rPr lang="tr-TR" sz="1800" dirty="0"/>
              <a:t>emilimin hızlı olmasına rağmen SC uygulamaya göre daha </a:t>
            </a:r>
            <a:r>
              <a:rPr lang="tr-TR" sz="1800" b="1" dirty="0">
                <a:solidFill>
                  <a:srgbClr val="FF0000"/>
                </a:solidFill>
              </a:rPr>
              <a:t>yüksek dozda insülin kullanmak </a:t>
            </a:r>
            <a:r>
              <a:rPr lang="tr-TR" sz="1800" dirty="0"/>
              <a:t>gerekir ve </a:t>
            </a:r>
            <a:r>
              <a:rPr lang="tr-TR" sz="1800" b="1" dirty="0">
                <a:solidFill>
                  <a:schemeClr val="tx2"/>
                </a:solidFill>
              </a:rPr>
              <a:t>burun mukozasında tahrişe</a:t>
            </a:r>
            <a:r>
              <a:rPr lang="tr-TR" sz="1800" dirty="0"/>
              <a:t> sebep olur. Bu nedenlerle </a:t>
            </a:r>
            <a:r>
              <a:rPr lang="tr-TR" sz="1800" b="1" dirty="0">
                <a:solidFill>
                  <a:srgbClr val="FF0000"/>
                </a:solidFill>
              </a:rPr>
              <a:t>henüz uygulamada kullanılamamaktadır</a:t>
            </a:r>
            <a:r>
              <a:rPr lang="tr-TR" sz="1800" dirty="0">
                <a:solidFill>
                  <a:srgbClr val="FF0000"/>
                </a:solidFill>
              </a:rPr>
              <a:t>. </a:t>
            </a:r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endParaRPr lang="tr-TR" sz="1800" dirty="0"/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r>
              <a:rPr lang="tr-TR" sz="1800" dirty="0"/>
              <a:t>Oral insülinler ise </a:t>
            </a:r>
            <a:r>
              <a:rPr lang="tr-TR" sz="1800" b="1" dirty="0">
                <a:solidFill>
                  <a:schemeClr val="tx2"/>
                </a:solidFill>
              </a:rPr>
              <a:t>mide ve </a:t>
            </a:r>
            <a:r>
              <a:rPr lang="tr-TR" sz="1800" b="1" dirty="0" err="1">
                <a:solidFill>
                  <a:schemeClr val="tx2"/>
                </a:solidFill>
              </a:rPr>
              <a:t>duodenumda</a:t>
            </a:r>
            <a:r>
              <a:rPr lang="tr-TR" sz="1800" b="1" dirty="0">
                <a:solidFill>
                  <a:schemeClr val="tx2"/>
                </a:solidFill>
              </a:rPr>
              <a:t> parçalanarak etkisiz hale </a:t>
            </a:r>
            <a:r>
              <a:rPr lang="tr-TR" sz="1800" dirty="0"/>
              <a:t>gelmektedir. </a:t>
            </a:r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endParaRPr lang="tr-TR" sz="1800" dirty="0"/>
          </a:p>
          <a:p>
            <a:pPr algn="ctr" fontAlgn="auto">
              <a:lnSpc>
                <a:spcPct val="170000"/>
              </a:lnSpc>
              <a:spcAft>
                <a:spcPts val="0"/>
              </a:spcAft>
            </a:pPr>
            <a:r>
              <a:rPr lang="tr-TR" sz="1800" dirty="0"/>
              <a:t>İnsülinin </a:t>
            </a:r>
            <a:r>
              <a:rPr lang="tr-TR" sz="1800" b="1" dirty="0" err="1">
                <a:solidFill>
                  <a:schemeClr val="tx2"/>
                </a:solidFill>
              </a:rPr>
              <a:t>vaginal</a:t>
            </a:r>
            <a:r>
              <a:rPr lang="tr-TR" sz="1800" b="1" dirty="0">
                <a:solidFill>
                  <a:schemeClr val="tx2"/>
                </a:solidFill>
              </a:rPr>
              <a:t> ve </a:t>
            </a:r>
            <a:r>
              <a:rPr lang="tr-TR" sz="1800" b="1" dirty="0" err="1">
                <a:solidFill>
                  <a:schemeClr val="tx2"/>
                </a:solidFill>
              </a:rPr>
              <a:t>rektal</a:t>
            </a:r>
            <a:r>
              <a:rPr lang="tr-TR" sz="1800" b="1" dirty="0">
                <a:solidFill>
                  <a:schemeClr val="tx2"/>
                </a:solidFill>
              </a:rPr>
              <a:t> </a:t>
            </a:r>
            <a:r>
              <a:rPr lang="tr-TR" sz="1800" dirty="0"/>
              <a:t>uygulamaları da denenmektedir.  Tedavide kullanıma girmemiş olan bu yöntemlerle ilgili çalışmalar sürmektedir. </a:t>
            </a:r>
            <a:endParaRPr lang="tr-TR" sz="1100" dirty="0"/>
          </a:p>
          <a:p>
            <a:pPr marL="342900" marR="0" lvl="0" indent="-34290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tr-TR" sz="1800" dirty="0">
              <a:latin typeface="Arial Narrow" panose="020B0606020202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ECCACD0-DB5A-426A-B6A5-BC152501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FD1A7-BC2F-4826-9D7E-C66DA019494F}" type="slidenum">
              <a:rPr lang="tr-TR" smtClean="0"/>
              <a:pPr>
                <a:defRPr/>
              </a:pPr>
              <a:t>55</a:t>
            </a:fld>
            <a:endParaRPr lang="tr-TR" dirty="0"/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FAD2A941-3870-4994-8A8D-D7F8083B571B}"/>
              </a:ext>
            </a:extLst>
          </p:cNvPr>
          <p:cNvSpPr txBox="1">
            <a:spLocks/>
          </p:cNvSpPr>
          <p:nvPr/>
        </p:nvSpPr>
        <p:spPr>
          <a:xfrm>
            <a:off x="238202" y="1352732"/>
            <a:ext cx="8798293" cy="518618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dirty="0"/>
              <a:t>     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CDEA7F31-C1A3-4EB6-BE4E-E827A4157F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r-TR" sz="2400" dirty="0">
                <a:solidFill>
                  <a:schemeClr val="bg1"/>
                </a:solidFill>
              </a:rPr>
              <a:t>Yavaş salınımlı </a:t>
            </a:r>
            <a:r>
              <a:rPr lang="tr-TR" sz="2400" b="1" dirty="0">
                <a:solidFill>
                  <a:schemeClr val="bg1"/>
                </a:solidFill>
              </a:rPr>
              <a:t>cilt altı insülin </a:t>
            </a:r>
            <a:r>
              <a:rPr lang="tr-TR" sz="2400" b="1" dirty="0" err="1">
                <a:solidFill>
                  <a:schemeClr val="bg1"/>
                </a:solidFill>
              </a:rPr>
              <a:t>implantları</a:t>
            </a:r>
            <a:r>
              <a:rPr lang="tr-TR" sz="2400" b="1" dirty="0">
                <a:solidFill>
                  <a:schemeClr val="bg1"/>
                </a:solidFill>
              </a:rPr>
              <a:t>, </a:t>
            </a:r>
            <a:r>
              <a:rPr lang="tr-TR" sz="2400" b="1" dirty="0" err="1">
                <a:solidFill>
                  <a:schemeClr val="bg1"/>
                </a:solidFill>
              </a:rPr>
              <a:t>intranazal</a:t>
            </a:r>
            <a:r>
              <a:rPr lang="tr-TR" sz="2400" b="1" dirty="0">
                <a:solidFill>
                  <a:schemeClr val="bg1"/>
                </a:solidFill>
              </a:rPr>
              <a:t> insülin ve oral insülin </a:t>
            </a:r>
            <a:r>
              <a:rPr lang="tr-TR" sz="2400" dirty="0">
                <a:solidFill>
                  <a:schemeClr val="bg1"/>
                </a:solidFill>
              </a:rPr>
              <a:t>uygulamaları...</a:t>
            </a:r>
            <a:br>
              <a:rPr lang="tr-TR" sz="2400" dirty="0">
                <a:solidFill>
                  <a:schemeClr val="bg1"/>
                </a:solidFill>
              </a:rPr>
            </a:b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A02B4F9-FF23-421B-82EE-2EB427B4A7E3}"/>
              </a:ext>
            </a:extLst>
          </p:cNvPr>
          <p:cNvSpPr txBox="1"/>
          <p:nvPr/>
        </p:nvSpPr>
        <p:spPr>
          <a:xfrm>
            <a:off x="539552" y="6442935"/>
            <a:ext cx="6619799" cy="86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 2 Diyabet Tedavisinde Güncel Yaklaşımlar Okmeydanı Tıp Dergisi :86-94, 2015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2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E40BF898-5AE5-4C67-B961-46C3FC30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DC37E18-ADC1-42D7-8F3D-F222A4AE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56</a:t>
            </a:fld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8FCCA1-DC11-4F1F-9ABD-E8B15AB4BE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912"/>
            <a:ext cx="9144000" cy="6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4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765CA83A-F9E5-7AE5-A17E-07AB04A2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D43F5187-EE74-3DC5-F698-13CB82EE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6</a:t>
            </a:fld>
            <a:endParaRPr lang="tr-TR" dirty="0"/>
          </a:p>
        </p:txBody>
      </p:sp>
      <p:sp>
        <p:nvSpPr>
          <p:cNvPr id="4" name="1 İçerik Yer Tutucusu">
            <a:extLst>
              <a:ext uri="{FF2B5EF4-FFF2-40B4-BE49-F238E27FC236}">
                <a16:creationId xmlns:a16="http://schemas.microsoft.com/office/drawing/2014/main" id="{A910D496-3593-3BEB-9BC9-5FB0E83A5430}"/>
              </a:ext>
            </a:extLst>
          </p:cNvPr>
          <p:cNvSpPr txBox="1">
            <a:spLocks/>
          </p:cNvSpPr>
          <p:nvPr/>
        </p:nvSpPr>
        <p:spPr>
          <a:xfrm>
            <a:off x="403225" y="1152508"/>
            <a:ext cx="8435975" cy="53578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Diyabetüs mellitusun sık görüldüğü etnik gruba mensup olma (Afrika veya asya kökenli Amerikalılar)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Ailede tip 2 DM öyküsü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BKI 25 ‘in üstü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GDM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Makrozomili bebek (4kg den büyük bebek)doğurma öyküsü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Sedanter yaşam 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HT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Kardiovasküler hastalık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HDL≤40   Trg≥150 olması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dirty="0">
                <a:latin typeface="Arial Narrow" pitchFamily="34" charset="0"/>
                <a:cs typeface="Arial" pitchFamily="34" charset="0"/>
              </a:rPr>
              <a:t>PCOS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Reaktif Hipoglisemisi </a:t>
            </a:r>
            <a:r>
              <a:rPr lang="tr-TR" sz="1600" dirty="0">
                <a:latin typeface="Arial Narrow" pitchFamily="34" charset="0"/>
                <a:cs typeface="Arial" pitchFamily="34" charset="0"/>
              </a:rPr>
              <a:t>Olan Bireyler</a:t>
            </a:r>
          </a:p>
          <a:p>
            <a:pPr marL="273050" indent="-273050" algn="ctr">
              <a:lnSpc>
                <a:spcPct val="150000"/>
              </a:lnSpc>
              <a:spcBef>
                <a:spcPts val="575"/>
              </a:spcBef>
              <a:buClr>
                <a:srgbClr val="7030A0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1600" b="1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İnsülin Direnci varlığı </a:t>
            </a:r>
            <a:r>
              <a:rPr lang="tr-TR" sz="1600" dirty="0">
                <a:latin typeface="Arial Narrow" pitchFamily="34" charset="0"/>
                <a:cs typeface="Arial" pitchFamily="34" charset="0"/>
              </a:rPr>
              <a:t>saptananlar</a:t>
            </a:r>
          </a:p>
          <a:p>
            <a:pPr marL="273050" indent="-273050" algn="just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tr-TR" sz="1600" dirty="0">
              <a:latin typeface="Arial Narrow" pitchFamily="34" charset="0"/>
            </a:endParaRPr>
          </a:p>
        </p:txBody>
      </p:sp>
      <p:sp>
        <p:nvSpPr>
          <p:cNvPr id="5" name="2 Başlık">
            <a:extLst>
              <a:ext uri="{FF2B5EF4-FFF2-40B4-BE49-F238E27FC236}">
                <a16:creationId xmlns:a16="http://schemas.microsoft.com/office/drawing/2014/main" id="{A95618AA-6583-2B3C-C1AA-9D15F51821B1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3999" cy="5714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tr-TR" sz="2400" b="1" dirty="0">
                <a:solidFill>
                  <a:srgbClr val="002060"/>
                </a:solidFill>
                <a:ea typeface="+mj-ea"/>
                <a:cs typeface="Arial" pitchFamily="34" charset="0"/>
              </a:rPr>
              <a:t>DM risk faktörleri;</a:t>
            </a:r>
            <a:r>
              <a:rPr lang="tr-TR" sz="2400" b="1" dirty="0">
                <a:solidFill>
                  <a:srgbClr val="002060"/>
                </a:solidFill>
                <a:ea typeface="+mj-ea"/>
                <a:cs typeface="+mj-cs"/>
              </a:rPr>
              <a:t>	</a:t>
            </a:r>
          </a:p>
        </p:txBody>
      </p:sp>
      <p:sp>
        <p:nvSpPr>
          <p:cNvPr id="6" name="Slayt Numarası Yer Tutucusu 3">
            <a:extLst>
              <a:ext uri="{FF2B5EF4-FFF2-40B4-BE49-F238E27FC236}">
                <a16:creationId xmlns:a16="http://schemas.microsoft.com/office/drawing/2014/main" id="{8FAC3B54-A013-0ED3-FEC7-8DE6D6E4F76A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8DF4C7C-E067-462A-A2D0-DDD782AC1882}" type="slidenum">
              <a:rPr lang="tr-TR" smtClean="0"/>
              <a:pPr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24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27D634C0-A8E1-F777-1473-6BCE776A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E72928A-E2E6-5699-14A8-CE8D76E4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7</a:t>
            </a:fld>
            <a:endParaRPr lang="tr-TR" dirty="0"/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F8B240B4-E630-DF37-D11C-066B3674D688}"/>
              </a:ext>
            </a:extLst>
          </p:cNvPr>
          <p:cNvSpPr/>
          <p:nvPr/>
        </p:nvSpPr>
        <p:spPr>
          <a:xfrm>
            <a:off x="785786" y="1196752"/>
            <a:ext cx="7858180" cy="464347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4000" dirty="0"/>
              <a:t>DİYABETTE GÜNCEL TEDAVİ SEÇENEKLERİ</a:t>
            </a:r>
          </a:p>
        </p:txBody>
      </p:sp>
    </p:spTree>
    <p:extLst>
      <p:ext uri="{BB962C8B-B14F-4D97-AF65-F5344CB8AC3E}">
        <p14:creationId xmlns:p14="http://schemas.microsoft.com/office/powerpoint/2010/main" val="260895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sz="140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z="1400" smtClean="0"/>
              <a:pPr>
                <a:defRPr/>
              </a:pPr>
              <a:t>8</a:t>
            </a:fld>
            <a:endParaRPr lang="tr-TR" sz="140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2844" y="142853"/>
            <a:ext cx="8892480" cy="5715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632" fontAlgn="auto">
              <a:spcAft>
                <a:spcPts val="0"/>
              </a:spcAft>
              <a:defRPr/>
            </a:pPr>
            <a:r>
              <a:rPr lang="tr-TR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Diyabetes Mellitus’ta Tedavi Seçeneklerinin Amacı</a:t>
            </a:r>
          </a:p>
        </p:txBody>
      </p:sp>
      <p:graphicFrame>
        <p:nvGraphicFramePr>
          <p:cNvPr id="5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582247"/>
              </p:ext>
            </p:extLst>
          </p:nvPr>
        </p:nvGraphicFramePr>
        <p:xfrm>
          <a:off x="152401" y="857232"/>
          <a:ext cx="8964487" cy="6042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ayt Numarası Yer Tutucusu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2AEEE9-A1B6-4608-A795-89509D6CDBA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35238" y="2987675"/>
            <a:ext cx="1987550" cy="1485900"/>
          </a:xfrm>
          <a:prstGeom prst="roundRect">
            <a:avLst>
              <a:gd name="adj" fmla="val 33088"/>
            </a:avLst>
          </a:prstGeom>
          <a:gradFill rotWithShape="0">
            <a:gsLst>
              <a:gs pos="0">
                <a:srgbClr val="FF9933"/>
              </a:gs>
              <a:gs pos="50000">
                <a:schemeClr val="bg1"/>
              </a:gs>
              <a:gs pos="100000">
                <a:srgbClr val="FF9933"/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76525" y="3022600"/>
            <a:ext cx="16002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tr-TR" altLang="tr-TR" sz="2500" dirty="0">
                <a:solidFill>
                  <a:schemeClr val="tx1"/>
                </a:solidFill>
                <a:latin typeface="Tahoma" pitchFamily="34" charset="0"/>
              </a:rPr>
              <a:t>BESLENME</a:t>
            </a:r>
          </a:p>
          <a:p>
            <a:pPr algn="ctr"/>
            <a:r>
              <a:rPr lang="tr-TR" altLang="tr-TR" sz="2500" dirty="0">
                <a:solidFill>
                  <a:schemeClr val="tx1"/>
                </a:solidFill>
                <a:latin typeface="Tahoma" pitchFamily="34" charset="0"/>
              </a:rPr>
              <a:t>TEDAVİSİ</a:t>
            </a:r>
            <a:endParaRPr lang="en-US" altLang="tr-TR" sz="25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691063" y="2987675"/>
            <a:ext cx="1882775" cy="1514475"/>
          </a:xfrm>
          <a:prstGeom prst="roundRect">
            <a:avLst>
              <a:gd name="adj" fmla="val 33088"/>
            </a:avLst>
          </a:prstGeom>
          <a:gradFill rotWithShape="0">
            <a:gsLst>
              <a:gs pos="0">
                <a:srgbClr val="FF9933"/>
              </a:gs>
              <a:gs pos="50000">
                <a:schemeClr val="bg1"/>
              </a:gs>
              <a:gs pos="100000">
                <a:srgbClr val="FF9933"/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19650" y="3022600"/>
            <a:ext cx="16002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tr-TR" sz="2500" dirty="0">
                <a:solidFill>
                  <a:schemeClr val="tx1"/>
                </a:solidFill>
                <a:latin typeface="Tahoma" pitchFamily="34" charset="0"/>
              </a:rPr>
              <a:t>EGZERSİZ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831013" y="2987675"/>
            <a:ext cx="2166937" cy="1485900"/>
          </a:xfrm>
          <a:prstGeom prst="roundRect">
            <a:avLst>
              <a:gd name="adj" fmla="val 33088"/>
            </a:avLst>
          </a:prstGeom>
          <a:gradFill rotWithShape="0">
            <a:gsLst>
              <a:gs pos="0">
                <a:srgbClr val="FF9933"/>
              </a:gs>
              <a:gs pos="50000">
                <a:schemeClr val="bg1"/>
              </a:gs>
              <a:gs pos="100000">
                <a:srgbClr val="FF9933"/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21513" y="3036888"/>
            <a:ext cx="16002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tr-TR" sz="2500" dirty="0">
                <a:solidFill>
                  <a:schemeClr val="tx1"/>
                </a:solidFill>
                <a:latin typeface="Tahoma" pitchFamily="34" charset="0"/>
              </a:rPr>
              <a:t>İLAÇ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23850" y="2997200"/>
            <a:ext cx="2038350" cy="1457325"/>
          </a:xfrm>
          <a:prstGeom prst="roundRect">
            <a:avLst>
              <a:gd name="adj" fmla="val 33088"/>
            </a:avLst>
          </a:prstGeom>
          <a:gradFill rotWithShape="0">
            <a:gsLst>
              <a:gs pos="0">
                <a:srgbClr val="FF9933"/>
              </a:gs>
              <a:gs pos="50000">
                <a:schemeClr val="bg1"/>
              </a:gs>
              <a:gs pos="100000">
                <a:srgbClr val="FF9933"/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1013" y="3027363"/>
            <a:ext cx="16002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tr-TR" sz="2500" dirty="0">
                <a:solidFill>
                  <a:schemeClr val="tx1"/>
                </a:solidFill>
                <a:latin typeface="Tahoma" pitchFamily="34" charset="0"/>
              </a:rPr>
              <a:t>EĞİTİM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" y="15874"/>
            <a:ext cx="9144000" cy="12528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tr-TR" sz="3700" b="1" i="1" dirty="0">
                <a:solidFill>
                  <a:schemeClr val="bg1"/>
                </a:solidFill>
                <a:latin typeface="Tahoma" pitchFamily="34" charset="0"/>
              </a:rPr>
              <a:t>DİYABET TEDAVİ PLANI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173163" y="1395413"/>
            <a:ext cx="6889750" cy="0"/>
          </a:xfrm>
          <a:prstGeom prst="line">
            <a:avLst/>
          </a:prstGeom>
          <a:noFill/>
          <a:ln w="76200" cmpd="tri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200150" y="1397000"/>
            <a:ext cx="0" cy="1103313"/>
          </a:xfrm>
          <a:prstGeom prst="line">
            <a:avLst/>
          </a:prstGeom>
          <a:noFill/>
          <a:ln w="76200" cmpd="tri">
            <a:solidFill>
              <a:schemeClr val="tx1">
                <a:alpha val="50195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3554413" y="1463675"/>
            <a:ext cx="0" cy="1103313"/>
          </a:xfrm>
          <a:prstGeom prst="line">
            <a:avLst/>
          </a:prstGeom>
          <a:noFill/>
          <a:ln w="76200" cmpd="tri">
            <a:solidFill>
              <a:schemeClr val="tx1">
                <a:alpha val="50195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546725" y="1457325"/>
            <a:ext cx="0" cy="1103313"/>
          </a:xfrm>
          <a:prstGeom prst="line">
            <a:avLst/>
          </a:prstGeom>
          <a:noFill/>
          <a:ln w="76200" cmpd="tri">
            <a:solidFill>
              <a:schemeClr val="tx1">
                <a:alpha val="50195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8056563" y="1433513"/>
            <a:ext cx="0" cy="1103312"/>
          </a:xfrm>
          <a:prstGeom prst="line">
            <a:avLst/>
          </a:prstGeom>
          <a:noFill/>
          <a:ln w="76200" cmpd="tri">
            <a:solidFill>
              <a:schemeClr val="tx1">
                <a:alpha val="50195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5D2C-99E0-46B1-AAFE-2F2B293A2AD4}" type="slidenum">
              <a:rPr lang="tr-TR" smtClean="0"/>
              <a:pPr>
                <a:defRPr/>
              </a:pPr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7" grpId="0" build="p" autoUpdateAnimBg="0" advAuto="0"/>
      <p:bldP spid="9" grpId="0" build="p" autoUpdateAnimBg="0" advAuto="0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8067</TotalTime>
  <Words>2497</Words>
  <Application>Microsoft Office PowerPoint</Application>
  <PresentationFormat>Ekran Gösterisi (4:3)</PresentationFormat>
  <Paragraphs>591</Paragraphs>
  <Slides>56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9" baseType="lpstr">
      <vt:lpstr>Apis</vt:lpstr>
      <vt:lpstr>Apis For Office</vt:lpstr>
      <vt:lpstr>Apis-Black</vt:lpstr>
      <vt:lpstr>Arial</vt:lpstr>
      <vt:lpstr>Arial Narrow</vt:lpstr>
      <vt:lpstr>Calibri</vt:lpstr>
      <vt:lpstr>Century Gothic</vt:lpstr>
      <vt:lpstr>Helvetica Neue</vt:lpstr>
      <vt:lpstr>Tahoma</vt:lpstr>
      <vt:lpstr>Times New Roman</vt:lpstr>
      <vt:lpstr>Wingdings</vt:lpstr>
      <vt:lpstr>Wingdings 2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İNSÜLİN GLARJİN U 300 (TOUJEO)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ETKİ SÜRESİ</vt:lpstr>
      <vt:lpstr>UYGULAMA ZAMANI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İNKRETİN BAZLI GÜNCEL TEDAVİLER </vt:lpstr>
      <vt:lpstr>İNKRETİN BAZLI TEDAVİLER GLP1 ANALOGLARI-1</vt:lpstr>
      <vt:lpstr>İNKRETİN BAZLI TEDAVİLER GLP1 ANALOGLARI-2</vt:lpstr>
      <vt:lpstr>  İNKRETİN BAZLI TEDAVİLER-2  EKSENATİDE  </vt:lpstr>
      <vt:lpstr>PowerPoint Sunusu</vt:lpstr>
      <vt:lpstr> LİRAGLUTİDE (SAXENDA,VICTOZA)-1  </vt:lpstr>
      <vt:lpstr>LİRAGLUTİD(SAXENDA,VICTOZA)-2   </vt:lpstr>
      <vt:lpstr>PowerPoint Sunusu</vt:lpstr>
      <vt:lpstr>TRULICITY (DULAGLUTİDE)</vt:lpstr>
      <vt:lpstr>PowerPoint Sunusu</vt:lpstr>
      <vt:lpstr>Haftalık Enjektabl Semaglutide (OZEMPİC)</vt:lpstr>
      <vt:lpstr>ALBİGLUTİD (TANZEUM)</vt:lpstr>
      <vt:lpstr>PowerPoint Sunusu</vt:lpstr>
      <vt:lpstr>PowerPoint Sunusu</vt:lpstr>
      <vt:lpstr> İNSÜLİN İCODEC</vt:lpstr>
      <vt:lpstr> İNSÜLİN İCODEC</vt:lpstr>
      <vt:lpstr> İNSÜLİN İCODEC</vt:lpstr>
      <vt:lpstr>Dahil Edilme Kriterleri</vt:lpstr>
      <vt:lpstr>Dahil Edilmeme Kriterleri</vt:lpstr>
      <vt:lpstr>LYUMJEV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İNSÜLİN UYGULAMA</dc:title>
  <dc:creator>EXPER</dc:creator>
  <cp:lastModifiedBy>Ayşe Tekçam</cp:lastModifiedBy>
  <cp:revision>647</cp:revision>
  <dcterms:created xsi:type="dcterms:W3CDTF">2010-09-14T07:30:11Z</dcterms:created>
  <dcterms:modified xsi:type="dcterms:W3CDTF">2023-11-17T06:07:57Z</dcterms:modified>
</cp:coreProperties>
</file>