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4"/>
  </p:notesMasterIdLst>
  <p:handoutMasterIdLst>
    <p:handoutMasterId r:id="rId55"/>
  </p:handoutMasterIdLst>
  <p:sldIdLst>
    <p:sldId id="308" r:id="rId2"/>
    <p:sldId id="477" r:id="rId3"/>
    <p:sldId id="1061" r:id="rId4"/>
    <p:sldId id="1063" r:id="rId5"/>
    <p:sldId id="1064" r:id="rId6"/>
    <p:sldId id="1065" r:id="rId7"/>
    <p:sldId id="1066" r:id="rId8"/>
    <p:sldId id="1146" r:id="rId9"/>
    <p:sldId id="1070" r:id="rId10"/>
    <p:sldId id="1071" r:id="rId11"/>
    <p:sldId id="1072" r:id="rId12"/>
    <p:sldId id="1073" r:id="rId13"/>
    <p:sldId id="1074" r:id="rId14"/>
    <p:sldId id="1075" r:id="rId15"/>
    <p:sldId id="1076" r:id="rId16"/>
    <p:sldId id="1077" r:id="rId17"/>
    <p:sldId id="1078" r:id="rId18"/>
    <p:sldId id="1079" r:id="rId19"/>
    <p:sldId id="1080" r:id="rId20"/>
    <p:sldId id="1082" r:id="rId21"/>
    <p:sldId id="1095" r:id="rId22"/>
    <p:sldId id="1096" r:id="rId23"/>
    <p:sldId id="1099" r:id="rId24"/>
    <p:sldId id="1100" r:id="rId25"/>
    <p:sldId id="1101" r:id="rId26"/>
    <p:sldId id="1102" r:id="rId27"/>
    <p:sldId id="1148" r:id="rId28"/>
    <p:sldId id="1105" r:id="rId29"/>
    <p:sldId id="1147" r:id="rId30"/>
    <p:sldId id="1123" r:id="rId31"/>
    <p:sldId id="1149" r:id="rId32"/>
    <p:sldId id="429" r:id="rId33"/>
    <p:sldId id="430" r:id="rId34"/>
    <p:sldId id="431" r:id="rId35"/>
    <p:sldId id="432" r:id="rId36"/>
    <p:sldId id="433" r:id="rId37"/>
    <p:sldId id="434" r:id="rId38"/>
    <p:sldId id="435" r:id="rId39"/>
    <p:sldId id="436" r:id="rId40"/>
    <p:sldId id="452" r:id="rId41"/>
    <p:sldId id="438" r:id="rId42"/>
    <p:sldId id="439" r:id="rId43"/>
    <p:sldId id="440" r:id="rId44"/>
    <p:sldId id="441" r:id="rId45"/>
    <p:sldId id="442" r:id="rId46"/>
    <p:sldId id="443" r:id="rId47"/>
    <p:sldId id="444" r:id="rId48"/>
    <p:sldId id="1150" r:id="rId49"/>
    <p:sldId id="1151" r:id="rId50"/>
    <p:sldId id="1152" r:id="rId51"/>
    <p:sldId id="469" r:id="rId52"/>
    <p:sldId id="476" r:id="rId5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Açık Stil 2 - Vurgu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8908" autoAdjust="0"/>
  </p:normalViewPr>
  <p:slideViewPr>
    <p:cSldViewPr>
      <p:cViewPr>
        <p:scale>
          <a:sx n="65" d="100"/>
          <a:sy n="65" d="100"/>
        </p:scale>
        <p:origin x="1232" y="-68"/>
      </p:cViewPr>
      <p:guideLst>
        <p:guide orient="horz" pos="2160"/>
        <p:guide pos="2880"/>
      </p:guideLst>
    </p:cSldViewPr>
  </p:slideViewPr>
  <p:notesTextViewPr>
    <p:cViewPr>
      <p:scale>
        <a:sx n="1" d="1"/>
        <a:sy n="1" d="1"/>
      </p:scale>
      <p:origin x="0" y="0"/>
    </p:cViewPr>
  </p:notesTextViewPr>
  <p:sorterViewPr>
    <p:cViewPr>
      <p:scale>
        <a:sx n="86" d="100"/>
        <a:sy n="86" d="100"/>
      </p:scale>
      <p:origin x="0" y="36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B2313C-C88B-4357-882C-BA9CDE9AEA23}"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tr-TR"/>
        </a:p>
      </dgm:t>
    </dgm:pt>
    <dgm:pt modelId="{45E1109A-0D5A-4879-9527-2A41EDE056C0}">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3200" b="1" dirty="0">
              <a:solidFill>
                <a:schemeClr val="accent2"/>
              </a:solidFill>
            </a:rPr>
            <a:t>DİYABET TİPLERİ</a:t>
          </a:r>
        </a:p>
      </dgm:t>
    </dgm:pt>
    <dgm:pt modelId="{C90D56D1-5B8B-45E6-8B82-7AF140721A8D}" type="parTrans" cxnId="{0664734A-4FD6-4529-AF05-09E102CDDE45}">
      <dgm:prSet/>
      <dgm:spPr/>
      <dgm:t>
        <a:bodyPr/>
        <a:lstStyle/>
        <a:p>
          <a:endParaRPr lang="tr-TR"/>
        </a:p>
      </dgm:t>
    </dgm:pt>
    <dgm:pt modelId="{3F2EB2DE-D64E-4536-90A1-33288D21E47E}" type="sibTrans" cxnId="{0664734A-4FD6-4529-AF05-09E102CDDE45}">
      <dgm:prSet/>
      <dgm:spPr/>
      <dgm:t>
        <a:bodyPr/>
        <a:lstStyle/>
        <a:p>
          <a:endParaRPr lang="tr-TR"/>
        </a:p>
      </dgm:t>
    </dgm:pt>
    <dgm:pt modelId="{64F4E343-2BCB-4F87-B333-CAAE03FD1A96}">
      <dgm:prSet phldrT="[Metin]"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tr-TR" sz="2800" b="1" dirty="0"/>
            <a:t>TİP 2 DİYABET</a:t>
          </a:r>
        </a:p>
        <a:p>
          <a:r>
            <a:rPr lang="tr-TR" sz="2400" dirty="0">
              <a:latin typeface="+mj-lt"/>
            </a:rPr>
            <a:t>(insülin </a:t>
          </a:r>
          <a:r>
            <a:rPr lang="tr-TR" sz="2400" dirty="0" err="1">
              <a:latin typeface="+mj-lt"/>
            </a:rPr>
            <a:t>resistansı</a:t>
          </a:r>
          <a:r>
            <a:rPr lang="tr-TR" sz="2400" dirty="0">
              <a:latin typeface="+mj-lt"/>
            </a:rPr>
            <a:t> </a:t>
          </a:r>
          <a:r>
            <a:rPr lang="tr-TR" sz="2400" dirty="0" err="1">
              <a:latin typeface="+mj-lt"/>
            </a:rPr>
            <a:t>relatif</a:t>
          </a:r>
          <a:r>
            <a:rPr lang="tr-TR" sz="2400" dirty="0">
              <a:latin typeface="+mj-lt"/>
            </a:rPr>
            <a:t> insülin eksikliği veya insülin salgı </a:t>
          </a:r>
          <a:r>
            <a:rPr lang="tr-TR" sz="2400" dirty="0" err="1">
              <a:latin typeface="+mj-lt"/>
            </a:rPr>
            <a:t>bozukluğu+insülin</a:t>
          </a:r>
          <a:r>
            <a:rPr lang="tr-TR" sz="2400" dirty="0">
              <a:latin typeface="+mj-lt"/>
            </a:rPr>
            <a:t> direnci)</a:t>
          </a:r>
          <a:endParaRPr lang="tr-TR" sz="2400" b="1" dirty="0"/>
        </a:p>
      </dgm:t>
    </dgm:pt>
    <dgm:pt modelId="{9FEC4593-D68E-4C27-A21E-6581E8847AFD}" type="parTrans" cxnId="{FD99B308-097E-4D40-B67D-4C1235EEE118}">
      <dgm:prSet/>
      <dgm:spPr/>
      <dgm:t>
        <a:bodyPr/>
        <a:lstStyle/>
        <a:p>
          <a:endParaRPr lang="tr-TR"/>
        </a:p>
      </dgm:t>
    </dgm:pt>
    <dgm:pt modelId="{DB6DC4B5-48DE-4D39-9B74-D4EDA46E7C41}" type="sibTrans" cxnId="{FD99B308-097E-4D40-B67D-4C1235EEE118}">
      <dgm:prSet/>
      <dgm:spPr/>
      <dgm:t>
        <a:bodyPr/>
        <a:lstStyle/>
        <a:p>
          <a:endParaRPr lang="tr-TR"/>
        </a:p>
      </dgm:t>
    </dgm:pt>
    <dgm:pt modelId="{578E8317-2AC1-4A9C-A84D-BEA140E15CDB}">
      <dgm:prSet phldrT="[Metin]"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tr-TR" sz="2800" b="1" dirty="0"/>
            <a:t>GESTASYONEL (GEBELİK) DİYABETİ</a:t>
          </a:r>
        </a:p>
      </dgm:t>
    </dgm:pt>
    <dgm:pt modelId="{639C0AF5-1EBF-40AD-9925-1C9B1ABF4211}" type="parTrans" cxnId="{8A990C9A-C678-4AD0-A189-66FFEB0385D8}">
      <dgm:prSet/>
      <dgm:spPr/>
      <dgm:t>
        <a:bodyPr/>
        <a:lstStyle/>
        <a:p>
          <a:endParaRPr lang="tr-TR"/>
        </a:p>
      </dgm:t>
    </dgm:pt>
    <dgm:pt modelId="{EA935820-C566-4B5E-804D-B3B501D76B8E}" type="sibTrans" cxnId="{8A990C9A-C678-4AD0-A189-66FFEB0385D8}">
      <dgm:prSet/>
      <dgm:spPr/>
      <dgm:t>
        <a:bodyPr/>
        <a:lstStyle/>
        <a:p>
          <a:endParaRPr lang="tr-TR"/>
        </a:p>
      </dgm:t>
    </dgm:pt>
    <dgm:pt modelId="{A4970D0B-7DBC-42F0-B1F4-911E018E0B14}">
      <dgm:prSet phldrT="[Metin]"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tr-TR" sz="2800" b="1" dirty="0"/>
            <a:t>DİĞER TİPLER</a:t>
          </a:r>
        </a:p>
        <a:p>
          <a:r>
            <a:rPr lang="tr-TR" sz="2100" dirty="0"/>
            <a:t> (Pankreas Hastalıkları,endokrin Hastalıkları, İlaçlar Ve Kimyasal Maddeler)</a:t>
          </a:r>
        </a:p>
      </dgm:t>
    </dgm:pt>
    <dgm:pt modelId="{BAC7962C-6808-4D8F-9A04-B3420FBBB0A0}" type="parTrans" cxnId="{CEA99F4A-637F-497F-A05B-E2E66FA0C465}">
      <dgm:prSet/>
      <dgm:spPr/>
      <dgm:t>
        <a:bodyPr/>
        <a:lstStyle/>
        <a:p>
          <a:endParaRPr lang="tr-TR"/>
        </a:p>
      </dgm:t>
    </dgm:pt>
    <dgm:pt modelId="{989EFA1B-0872-4E0E-A44C-0B1CA531A7FD}" type="sibTrans" cxnId="{CEA99F4A-637F-497F-A05B-E2E66FA0C465}">
      <dgm:prSet/>
      <dgm:spPr/>
      <dgm:t>
        <a:bodyPr/>
        <a:lstStyle/>
        <a:p>
          <a:endParaRPr lang="tr-TR"/>
        </a:p>
      </dgm:t>
    </dgm:pt>
    <dgm:pt modelId="{862B7CFA-41D6-4D39-B190-85E927E0417A}">
      <dgm:prSet phldrT="[Metin]"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tr-TR" sz="2800" b="1" dirty="0"/>
            <a:t>TİP 1 DİYABET</a:t>
          </a:r>
        </a:p>
        <a:p>
          <a:r>
            <a:rPr lang="tr-TR" sz="2800" dirty="0">
              <a:latin typeface="+mj-lt"/>
            </a:rPr>
            <a:t>(</a:t>
          </a:r>
          <a:r>
            <a:rPr lang="en-US" sz="2800" dirty="0">
              <a:latin typeface="+mj-lt"/>
            </a:rPr>
            <a:t>ß</a:t>
          </a:r>
          <a:r>
            <a:rPr lang="tr-TR" sz="2800" dirty="0">
              <a:latin typeface="+mj-lt"/>
            </a:rPr>
            <a:t> hücre harabiyeti insülin eksikliği)</a:t>
          </a:r>
          <a:endParaRPr lang="tr-TR" sz="2800" b="1" dirty="0"/>
        </a:p>
      </dgm:t>
    </dgm:pt>
    <dgm:pt modelId="{AF438D4F-6458-41DA-B0BB-F5F1BB707903}" type="sibTrans" cxnId="{8046E8AC-D64F-4E4F-A6B0-138409F381B6}">
      <dgm:prSet/>
      <dgm:spPr/>
      <dgm:t>
        <a:bodyPr/>
        <a:lstStyle/>
        <a:p>
          <a:endParaRPr lang="tr-TR"/>
        </a:p>
      </dgm:t>
    </dgm:pt>
    <dgm:pt modelId="{0C040254-6BD2-4F5A-A6C3-D3A7ED138D25}" type="parTrans" cxnId="{8046E8AC-D64F-4E4F-A6B0-138409F381B6}">
      <dgm:prSet/>
      <dgm:spPr/>
      <dgm:t>
        <a:bodyPr/>
        <a:lstStyle/>
        <a:p>
          <a:endParaRPr lang="tr-TR"/>
        </a:p>
      </dgm:t>
    </dgm:pt>
    <dgm:pt modelId="{FB09FA8D-0268-4E49-86C1-611A1BE225BA}" type="pres">
      <dgm:prSet presAssocID="{48B2313C-C88B-4357-882C-BA9CDE9AEA23}" presName="diagram" presStyleCnt="0">
        <dgm:presLayoutVars>
          <dgm:chMax val="1"/>
          <dgm:dir/>
          <dgm:animLvl val="ctr"/>
          <dgm:resizeHandles val="exact"/>
        </dgm:presLayoutVars>
      </dgm:prSet>
      <dgm:spPr/>
    </dgm:pt>
    <dgm:pt modelId="{835502F9-065E-412E-8370-6AD1B780E5CC}" type="pres">
      <dgm:prSet presAssocID="{48B2313C-C88B-4357-882C-BA9CDE9AEA23}" presName="matrix" presStyleCnt="0"/>
      <dgm:spPr/>
    </dgm:pt>
    <dgm:pt modelId="{CB09A50B-EC0D-4253-9649-A204D56E262C}" type="pres">
      <dgm:prSet presAssocID="{48B2313C-C88B-4357-882C-BA9CDE9AEA23}" presName="tile1" presStyleLbl="node1" presStyleIdx="0" presStyleCnt="4" custLinFactNeighborX="-766" custLinFactNeighborY="-7036"/>
      <dgm:spPr/>
    </dgm:pt>
    <dgm:pt modelId="{A6D81AAC-6235-4954-8BF9-F4C2C60FC345}" type="pres">
      <dgm:prSet presAssocID="{48B2313C-C88B-4357-882C-BA9CDE9AEA23}" presName="tile1text" presStyleLbl="node1" presStyleIdx="0" presStyleCnt="4">
        <dgm:presLayoutVars>
          <dgm:chMax val="0"/>
          <dgm:chPref val="0"/>
          <dgm:bulletEnabled val="1"/>
        </dgm:presLayoutVars>
      </dgm:prSet>
      <dgm:spPr/>
    </dgm:pt>
    <dgm:pt modelId="{1FA9A44E-32CF-46CC-9792-06D0CD386DBC}" type="pres">
      <dgm:prSet presAssocID="{48B2313C-C88B-4357-882C-BA9CDE9AEA23}" presName="tile2" presStyleLbl="node1" presStyleIdx="1" presStyleCnt="4"/>
      <dgm:spPr/>
    </dgm:pt>
    <dgm:pt modelId="{F08C2A73-42F3-4521-827A-E3DC52728908}" type="pres">
      <dgm:prSet presAssocID="{48B2313C-C88B-4357-882C-BA9CDE9AEA23}" presName="tile2text" presStyleLbl="node1" presStyleIdx="1" presStyleCnt="4">
        <dgm:presLayoutVars>
          <dgm:chMax val="0"/>
          <dgm:chPref val="0"/>
          <dgm:bulletEnabled val="1"/>
        </dgm:presLayoutVars>
      </dgm:prSet>
      <dgm:spPr/>
    </dgm:pt>
    <dgm:pt modelId="{1E7D4247-202B-4638-88C2-F0CC723BF649}" type="pres">
      <dgm:prSet presAssocID="{48B2313C-C88B-4357-882C-BA9CDE9AEA23}" presName="tile3" presStyleLbl="node1" presStyleIdx="2" presStyleCnt="4"/>
      <dgm:spPr/>
    </dgm:pt>
    <dgm:pt modelId="{80E1F5ED-1D59-47B8-8A26-64D2C7A15BEF}" type="pres">
      <dgm:prSet presAssocID="{48B2313C-C88B-4357-882C-BA9CDE9AEA23}" presName="tile3text" presStyleLbl="node1" presStyleIdx="2" presStyleCnt="4">
        <dgm:presLayoutVars>
          <dgm:chMax val="0"/>
          <dgm:chPref val="0"/>
          <dgm:bulletEnabled val="1"/>
        </dgm:presLayoutVars>
      </dgm:prSet>
      <dgm:spPr/>
    </dgm:pt>
    <dgm:pt modelId="{EB0F11EC-0B1C-4718-AAFF-E9050A83720A}" type="pres">
      <dgm:prSet presAssocID="{48B2313C-C88B-4357-882C-BA9CDE9AEA23}" presName="tile4" presStyleLbl="node1" presStyleIdx="3" presStyleCnt="4"/>
      <dgm:spPr/>
    </dgm:pt>
    <dgm:pt modelId="{2BD896B3-6E14-4995-876D-F63C98A3D3D9}" type="pres">
      <dgm:prSet presAssocID="{48B2313C-C88B-4357-882C-BA9CDE9AEA23}" presName="tile4text" presStyleLbl="node1" presStyleIdx="3" presStyleCnt="4">
        <dgm:presLayoutVars>
          <dgm:chMax val="0"/>
          <dgm:chPref val="0"/>
          <dgm:bulletEnabled val="1"/>
        </dgm:presLayoutVars>
      </dgm:prSet>
      <dgm:spPr/>
    </dgm:pt>
    <dgm:pt modelId="{3CA0BDDE-256C-48BC-81AA-97CA410ACA47}" type="pres">
      <dgm:prSet presAssocID="{48B2313C-C88B-4357-882C-BA9CDE9AEA23}" presName="centerTile" presStyleLbl="fgShp" presStyleIdx="0" presStyleCnt="1" custScaleX="117584">
        <dgm:presLayoutVars>
          <dgm:chMax val="0"/>
          <dgm:chPref val="0"/>
        </dgm:presLayoutVars>
      </dgm:prSet>
      <dgm:spPr/>
    </dgm:pt>
  </dgm:ptLst>
  <dgm:cxnLst>
    <dgm:cxn modelId="{FD99B308-097E-4D40-B67D-4C1235EEE118}" srcId="{45E1109A-0D5A-4879-9527-2A41EDE056C0}" destId="{64F4E343-2BCB-4F87-B333-CAAE03FD1A96}" srcOrd="1" destOrd="0" parTransId="{9FEC4593-D68E-4C27-A21E-6581E8847AFD}" sibTransId="{DB6DC4B5-48DE-4D39-9B74-D4EDA46E7C41}"/>
    <dgm:cxn modelId="{4F2CFF08-4A02-44EF-9354-758F76FF744B}" type="presOf" srcId="{64F4E343-2BCB-4F87-B333-CAAE03FD1A96}" destId="{1FA9A44E-32CF-46CC-9792-06D0CD386DBC}" srcOrd="0" destOrd="0" presId="urn:microsoft.com/office/officeart/2005/8/layout/matrix1"/>
    <dgm:cxn modelId="{1CF8910F-0C55-4D01-8668-432E40446C9E}" type="presOf" srcId="{862B7CFA-41D6-4D39-B190-85E927E0417A}" destId="{A6D81AAC-6235-4954-8BF9-F4C2C60FC345}" srcOrd="1" destOrd="0" presId="urn:microsoft.com/office/officeart/2005/8/layout/matrix1"/>
    <dgm:cxn modelId="{094F0736-C8F9-4070-91D7-D3F11B39ED72}" type="presOf" srcId="{578E8317-2AC1-4A9C-A84D-BEA140E15CDB}" destId="{1E7D4247-202B-4638-88C2-F0CC723BF649}" srcOrd="0" destOrd="0" presId="urn:microsoft.com/office/officeart/2005/8/layout/matrix1"/>
    <dgm:cxn modelId="{5342593A-8198-4982-835A-D8DA1108E063}" type="presOf" srcId="{578E8317-2AC1-4A9C-A84D-BEA140E15CDB}" destId="{80E1F5ED-1D59-47B8-8A26-64D2C7A15BEF}" srcOrd="1" destOrd="0" presId="urn:microsoft.com/office/officeart/2005/8/layout/matrix1"/>
    <dgm:cxn modelId="{D362393C-E7E3-4C48-A39A-F285146F6D1C}" type="presOf" srcId="{A4970D0B-7DBC-42F0-B1F4-911E018E0B14}" destId="{EB0F11EC-0B1C-4718-AAFF-E9050A83720A}" srcOrd="0" destOrd="0" presId="urn:microsoft.com/office/officeart/2005/8/layout/matrix1"/>
    <dgm:cxn modelId="{69291965-8235-4B23-A1B8-E1757CE8F769}" type="presOf" srcId="{64F4E343-2BCB-4F87-B333-CAAE03FD1A96}" destId="{F08C2A73-42F3-4521-827A-E3DC52728908}" srcOrd="1" destOrd="0" presId="urn:microsoft.com/office/officeart/2005/8/layout/matrix1"/>
    <dgm:cxn modelId="{00F1DD69-227B-4BDD-9A21-1C793A4240EB}" type="presOf" srcId="{48B2313C-C88B-4357-882C-BA9CDE9AEA23}" destId="{FB09FA8D-0268-4E49-86C1-611A1BE225BA}" srcOrd="0" destOrd="0" presId="urn:microsoft.com/office/officeart/2005/8/layout/matrix1"/>
    <dgm:cxn modelId="{0664734A-4FD6-4529-AF05-09E102CDDE45}" srcId="{48B2313C-C88B-4357-882C-BA9CDE9AEA23}" destId="{45E1109A-0D5A-4879-9527-2A41EDE056C0}" srcOrd="0" destOrd="0" parTransId="{C90D56D1-5B8B-45E6-8B82-7AF140721A8D}" sibTransId="{3F2EB2DE-D64E-4536-90A1-33288D21E47E}"/>
    <dgm:cxn modelId="{CEA99F4A-637F-497F-A05B-E2E66FA0C465}" srcId="{45E1109A-0D5A-4879-9527-2A41EDE056C0}" destId="{A4970D0B-7DBC-42F0-B1F4-911E018E0B14}" srcOrd="3" destOrd="0" parTransId="{BAC7962C-6808-4D8F-9A04-B3420FBBB0A0}" sibTransId="{989EFA1B-0872-4E0E-A44C-0B1CA531A7FD}"/>
    <dgm:cxn modelId="{3B8A8658-90DD-43F8-90CC-FBA26CEE8452}" type="presOf" srcId="{862B7CFA-41D6-4D39-B190-85E927E0417A}" destId="{CB09A50B-EC0D-4253-9649-A204D56E262C}" srcOrd="0" destOrd="0" presId="urn:microsoft.com/office/officeart/2005/8/layout/matrix1"/>
    <dgm:cxn modelId="{8A990C9A-C678-4AD0-A189-66FFEB0385D8}" srcId="{45E1109A-0D5A-4879-9527-2A41EDE056C0}" destId="{578E8317-2AC1-4A9C-A84D-BEA140E15CDB}" srcOrd="2" destOrd="0" parTransId="{639C0AF5-1EBF-40AD-9925-1C9B1ABF4211}" sibTransId="{EA935820-C566-4B5E-804D-B3B501D76B8E}"/>
    <dgm:cxn modelId="{8046E8AC-D64F-4E4F-A6B0-138409F381B6}" srcId="{45E1109A-0D5A-4879-9527-2A41EDE056C0}" destId="{862B7CFA-41D6-4D39-B190-85E927E0417A}" srcOrd="0" destOrd="0" parTransId="{0C040254-6BD2-4F5A-A6C3-D3A7ED138D25}" sibTransId="{AF438D4F-6458-41DA-B0BB-F5F1BB707903}"/>
    <dgm:cxn modelId="{6E9D5CC6-187D-4492-A560-713755EAE397}" type="presOf" srcId="{A4970D0B-7DBC-42F0-B1F4-911E018E0B14}" destId="{2BD896B3-6E14-4995-876D-F63C98A3D3D9}" srcOrd="1" destOrd="0" presId="urn:microsoft.com/office/officeart/2005/8/layout/matrix1"/>
    <dgm:cxn modelId="{B3542CF8-1C2D-4B05-829B-9B391B53D720}" type="presOf" srcId="{45E1109A-0D5A-4879-9527-2A41EDE056C0}" destId="{3CA0BDDE-256C-48BC-81AA-97CA410ACA47}" srcOrd="0" destOrd="0" presId="urn:microsoft.com/office/officeart/2005/8/layout/matrix1"/>
    <dgm:cxn modelId="{95293DAB-3D81-41AE-8E92-9452613B6C48}" type="presParOf" srcId="{FB09FA8D-0268-4E49-86C1-611A1BE225BA}" destId="{835502F9-065E-412E-8370-6AD1B780E5CC}" srcOrd="0" destOrd="0" presId="urn:microsoft.com/office/officeart/2005/8/layout/matrix1"/>
    <dgm:cxn modelId="{0862F77C-E84D-498B-BDC5-1044CA9F5978}" type="presParOf" srcId="{835502F9-065E-412E-8370-6AD1B780E5CC}" destId="{CB09A50B-EC0D-4253-9649-A204D56E262C}" srcOrd="0" destOrd="0" presId="urn:microsoft.com/office/officeart/2005/8/layout/matrix1"/>
    <dgm:cxn modelId="{AE1A2B36-25BF-4368-9C2A-C55C1ADA8461}" type="presParOf" srcId="{835502F9-065E-412E-8370-6AD1B780E5CC}" destId="{A6D81AAC-6235-4954-8BF9-F4C2C60FC345}" srcOrd="1" destOrd="0" presId="urn:microsoft.com/office/officeart/2005/8/layout/matrix1"/>
    <dgm:cxn modelId="{604351E9-2C5E-497D-BED1-7977C98F6A7A}" type="presParOf" srcId="{835502F9-065E-412E-8370-6AD1B780E5CC}" destId="{1FA9A44E-32CF-46CC-9792-06D0CD386DBC}" srcOrd="2" destOrd="0" presId="urn:microsoft.com/office/officeart/2005/8/layout/matrix1"/>
    <dgm:cxn modelId="{DE3CF16B-00A3-402E-8304-F435A970F919}" type="presParOf" srcId="{835502F9-065E-412E-8370-6AD1B780E5CC}" destId="{F08C2A73-42F3-4521-827A-E3DC52728908}" srcOrd="3" destOrd="0" presId="urn:microsoft.com/office/officeart/2005/8/layout/matrix1"/>
    <dgm:cxn modelId="{055C5948-66F9-4F53-9716-45CB27C22EB4}" type="presParOf" srcId="{835502F9-065E-412E-8370-6AD1B780E5CC}" destId="{1E7D4247-202B-4638-88C2-F0CC723BF649}" srcOrd="4" destOrd="0" presId="urn:microsoft.com/office/officeart/2005/8/layout/matrix1"/>
    <dgm:cxn modelId="{D37A93B0-DFF7-463A-BF4C-E5ABD601F3D6}" type="presParOf" srcId="{835502F9-065E-412E-8370-6AD1B780E5CC}" destId="{80E1F5ED-1D59-47B8-8A26-64D2C7A15BEF}" srcOrd="5" destOrd="0" presId="urn:microsoft.com/office/officeart/2005/8/layout/matrix1"/>
    <dgm:cxn modelId="{B073713A-DD73-4D97-9796-77720CF9465C}" type="presParOf" srcId="{835502F9-065E-412E-8370-6AD1B780E5CC}" destId="{EB0F11EC-0B1C-4718-AAFF-E9050A83720A}" srcOrd="6" destOrd="0" presId="urn:microsoft.com/office/officeart/2005/8/layout/matrix1"/>
    <dgm:cxn modelId="{C3ED2E6C-02DC-4B34-A383-3A1C8ABE910D}" type="presParOf" srcId="{835502F9-065E-412E-8370-6AD1B780E5CC}" destId="{2BD896B3-6E14-4995-876D-F63C98A3D3D9}" srcOrd="7" destOrd="0" presId="urn:microsoft.com/office/officeart/2005/8/layout/matrix1"/>
    <dgm:cxn modelId="{B8AAF468-856E-4635-B4F4-DFFA7BF46E8C}" type="presParOf" srcId="{FB09FA8D-0268-4E49-86C1-611A1BE225BA}" destId="{3CA0BDDE-256C-48BC-81AA-97CA410ACA4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9A50B-EC0D-4253-9649-A204D56E262C}">
      <dsp:nvSpPr>
        <dsp:cNvPr id="0" name=""/>
        <dsp:cNvSpPr/>
      </dsp:nvSpPr>
      <dsp:spPr>
        <a:xfrm rot="16200000">
          <a:off x="702078" y="-702078"/>
          <a:ext cx="2772306" cy="4176464"/>
        </a:xfrm>
        <a:prstGeom prst="round1Rect">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t>TİP 1 DİYABET</a:t>
          </a:r>
        </a:p>
        <a:p>
          <a:pPr marL="0" lvl="0" indent="0" algn="ctr" defTabSz="1244600">
            <a:lnSpc>
              <a:spcPct val="90000"/>
            </a:lnSpc>
            <a:spcBef>
              <a:spcPct val="0"/>
            </a:spcBef>
            <a:spcAft>
              <a:spcPct val="35000"/>
            </a:spcAft>
            <a:buNone/>
          </a:pPr>
          <a:r>
            <a:rPr lang="tr-TR" sz="2800" kern="1200" dirty="0">
              <a:latin typeface="+mj-lt"/>
            </a:rPr>
            <a:t>(</a:t>
          </a:r>
          <a:r>
            <a:rPr lang="en-US" sz="2800" kern="1200" dirty="0">
              <a:latin typeface="+mj-lt"/>
            </a:rPr>
            <a:t>ß</a:t>
          </a:r>
          <a:r>
            <a:rPr lang="tr-TR" sz="2800" kern="1200" dirty="0">
              <a:latin typeface="+mj-lt"/>
            </a:rPr>
            <a:t> hücre harabiyeti insülin eksikliği)</a:t>
          </a:r>
          <a:endParaRPr lang="tr-TR" sz="2800" b="1" kern="1200" dirty="0"/>
        </a:p>
      </dsp:txBody>
      <dsp:txXfrm rot="5400000">
        <a:off x="-1" y="1"/>
        <a:ext cx="4176464" cy="2079230"/>
      </dsp:txXfrm>
    </dsp:sp>
    <dsp:sp modelId="{1FA9A44E-32CF-46CC-9792-06D0CD386DBC}">
      <dsp:nvSpPr>
        <dsp:cNvPr id="0" name=""/>
        <dsp:cNvSpPr/>
      </dsp:nvSpPr>
      <dsp:spPr>
        <a:xfrm>
          <a:off x="4176464" y="0"/>
          <a:ext cx="4176464" cy="2772306"/>
        </a:xfrm>
        <a:prstGeom prst="round1Rect">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t>TİP 2 DİYABET</a:t>
          </a:r>
        </a:p>
        <a:p>
          <a:pPr marL="0" lvl="0" indent="0" algn="ctr" defTabSz="1244600">
            <a:lnSpc>
              <a:spcPct val="90000"/>
            </a:lnSpc>
            <a:spcBef>
              <a:spcPct val="0"/>
            </a:spcBef>
            <a:spcAft>
              <a:spcPct val="35000"/>
            </a:spcAft>
            <a:buNone/>
          </a:pPr>
          <a:r>
            <a:rPr lang="tr-TR" sz="2400" kern="1200" dirty="0">
              <a:latin typeface="+mj-lt"/>
            </a:rPr>
            <a:t>(insülin </a:t>
          </a:r>
          <a:r>
            <a:rPr lang="tr-TR" sz="2400" kern="1200" dirty="0" err="1">
              <a:latin typeface="+mj-lt"/>
            </a:rPr>
            <a:t>resistansı</a:t>
          </a:r>
          <a:r>
            <a:rPr lang="tr-TR" sz="2400" kern="1200" dirty="0">
              <a:latin typeface="+mj-lt"/>
            </a:rPr>
            <a:t> </a:t>
          </a:r>
          <a:r>
            <a:rPr lang="tr-TR" sz="2400" kern="1200" dirty="0" err="1">
              <a:latin typeface="+mj-lt"/>
            </a:rPr>
            <a:t>relatif</a:t>
          </a:r>
          <a:r>
            <a:rPr lang="tr-TR" sz="2400" kern="1200" dirty="0">
              <a:latin typeface="+mj-lt"/>
            </a:rPr>
            <a:t> insülin eksikliği veya insülin salgı </a:t>
          </a:r>
          <a:r>
            <a:rPr lang="tr-TR" sz="2400" kern="1200" dirty="0" err="1">
              <a:latin typeface="+mj-lt"/>
            </a:rPr>
            <a:t>bozukluğu+insülin</a:t>
          </a:r>
          <a:r>
            <a:rPr lang="tr-TR" sz="2400" kern="1200" dirty="0">
              <a:latin typeface="+mj-lt"/>
            </a:rPr>
            <a:t> direnci)</a:t>
          </a:r>
          <a:endParaRPr lang="tr-TR" sz="2400" b="1" kern="1200" dirty="0"/>
        </a:p>
      </dsp:txBody>
      <dsp:txXfrm>
        <a:off x="4176464" y="0"/>
        <a:ext cx="4176464" cy="2079230"/>
      </dsp:txXfrm>
    </dsp:sp>
    <dsp:sp modelId="{1E7D4247-202B-4638-88C2-F0CC723BF649}">
      <dsp:nvSpPr>
        <dsp:cNvPr id="0" name=""/>
        <dsp:cNvSpPr/>
      </dsp:nvSpPr>
      <dsp:spPr>
        <a:xfrm rot="10800000">
          <a:off x="0" y="2772306"/>
          <a:ext cx="4176464" cy="2772306"/>
        </a:xfrm>
        <a:prstGeom prst="round1Rect">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t>GESTASYONEL (GEBELİK) DİYABETİ</a:t>
          </a:r>
        </a:p>
      </dsp:txBody>
      <dsp:txXfrm rot="10800000">
        <a:off x="0" y="3465383"/>
        <a:ext cx="4176464" cy="2079230"/>
      </dsp:txXfrm>
    </dsp:sp>
    <dsp:sp modelId="{EB0F11EC-0B1C-4718-AAFF-E9050A83720A}">
      <dsp:nvSpPr>
        <dsp:cNvPr id="0" name=""/>
        <dsp:cNvSpPr/>
      </dsp:nvSpPr>
      <dsp:spPr>
        <a:xfrm rot="5400000">
          <a:off x="4878542" y="2070228"/>
          <a:ext cx="2772306" cy="4176464"/>
        </a:xfrm>
        <a:prstGeom prst="round1Rect">
          <a:avLst/>
        </a:prstGeom>
        <a:solidFill>
          <a:schemeClr val="accent1"/>
        </a:solidFill>
        <a:ln w="127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kern="1200" dirty="0"/>
            <a:t>DİĞER TİPLER</a:t>
          </a:r>
        </a:p>
        <a:p>
          <a:pPr marL="0" lvl="0" indent="0" algn="ctr" defTabSz="1244600">
            <a:lnSpc>
              <a:spcPct val="90000"/>
            </a:lnSpc>
            <a:spcBef>
              <a:spcPct val="0"/>
            </a:spcBef>
            <a:spcAft>
              <a:spcPct val="35000"/>
            </a:spcAft>
            <a:buNone/>
          </a:pPr>
          <a:r>
            <a:rPr lang="tr-TR" sz="2100" kern="1200" dirty="0"/>
            <a:t> (Pankreas Hastalıkları,endokrin Hastalıkları, İlaçlar Ve Kimyasal Maddeler)</a:t>
          </a:r>
        </a:p>
      </dsp:txBody>
      <dsp:txXfrm rot="-5400000">
        <a:off x="4176463" y="3465383"/>
        <a:ext cx="4176464" cy="2079230"/>
      </dsp:txXfrm>
    </dsp:sp>
    <dsp:sp modelId="{3CA0BDDE-256C-48BC-81AA-97CA410ACA47}">
      <dsp:nvSpPr>
        <dsp:cNvPr id="0" name=""/>
        <dsp:cNvSpPr/>
      </dsp:nvSpPr>
      <dsp:spPr>
        <a:xfrm>
          <a:off x="2703207" y="2079230"/>
          <a:ext cx="2946512" cy="1386153"/>
        </a:xfrm>
        <a:prstGeom prst="roundRect">
          <a:avLst/>
        </a:prstGeom>
        <a:blipFill>
          <a:blip xmlns:r="http://schemas.openxmlformats.org/officeDocument/2006/relationships" r:embed="rId1">
            <a:duotone>
              <a:schemeClr val="accent1">
                <a:tint val="30000"/>
                <a:satMod val="300000"/>
              </a:schemeClr>
              <a:schemeClr val="accent1">
                <a:tint val="40000"/>
                <a:satMod val="200000"/>
              </a:schemeClr>
            </a:duotone>
          </a:blip>
          <a:tile tx="0" ty="0" sx="70000" sy="70000" flip="none" algn="ctr"/>
        </a:blipFill>
        <a:ln w="9525" cap="flat" cmpd="sng" algn="ctr">
          <a:solidFill>
            <a:schemeClr val="accent1">
              <a:shade val="60000"/>
              <a:satMod val="110000"/>
            </a:schemeClr>
          </a:solidFill>
          <a:prstDash val="solid"/>
        </a:ln>
        <a:effectLst>
          <a:outerShdw blurRad="38100" dist="25400" dir="5400000" algn="t" rotWithShape="0">
            <a:srgbClr val="000000">
              <a:alpha val="50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b="1" kern="1200" dirty="0">
              <a:solidFill>
                <a:schemeClr val="accent2"/>
              </a:solidFill>
            </a:rPr>
            <a:t>DİYABET TİPLERİ</a:t>
          </a:r>
        </a:p>
      </dsp:txBody>
      <dsp:txXfrm>
        <a:off x="2770873" y="2146896"/>
        <a:ext cx="2811180" cy="125082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a:ext uri="{FF2B5EF4-FFF2-40B4-BE49-F238E27FC236}">
                <a16:creationId xmlns:a16="http://schemas.microsoft.com/office/drawing/2014/main" id="{091CA47F-CFCA-4567-98B4-0B573888737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a:extLst>
              <a:ext uri="{FF2B5EF4-FFF2-40B4-BE49-F238E27FC236}">
                <a16:creationId xmlns:a16="http://schemas.microsoft.com/office/drawing/2014/main" id="{297F699B-5E8C-43BB-8E7B-FC4AEF236618}"/>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32C63A-25B3-4AE5-A317-D496A62A1C3D}" type="datetimeFigureOut">
              <a:rPr lang="tr-TR"/>
              <a:pPr>
                <a:defRPr/>
              </a:pPr>
              <a:t>6.11.2023</a:t>
            </a:fld>
            <a:endParaRPr lang="tr-TR"/>
          </a:p>
        </p:txBody>
      </p:sp>
      <p:sp>
        <p:nvSpPr>
          <p:cNvPr id="4" name="Altbilgi Yer Tutucusu 3">
            <a:extLst>
              <a:ext uri="{FF2B5EF4-FFF2-40B4-BE49-F238E27FC236}">
                <a16:creationId xmlns:a16="http://schemas.microsoft.com/office/drawing/2014/main" id="{A210406B-9C20-4656-B4EF-44D9959A3FE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5" name="Slayt Numarası Yer Tutucusu 4">
            <a:extLst>
              <a:ext uri="{FF2B5EF4-FFF2-40B4-BE49-F238E27FC236}">
                <a16:creationId xmlns:a16="http://schemas.microsoft.com/office/drawing/2014/main" id="{04734602-87C8-4D6A-A929-2DD90370291F}"/>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48AD921-BAB4-4138-8A24-61FF24F84D18}" type="slidenum">
              <a:rPr lang="tr-TR" altLang="tr-TR"/>
              <a:pPr/>
              <a:t>‹#›</a:t>
            </a:fld>
            <a:endParaRPr lang="tr-TR" altLang="tr-T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a:ext uri="{FF2B5EF4-FFF2-40B4-BE49-F238E27FC236}">
                <a16:creationId xmlns:a16="http://schemas.microsoft.com/office/drawing/2014/main" id="{A69C61CC-2DE7-4097-A8C6-DA7BA2D7DCE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Veri Yer Tutucusu 2">
            <a:extLst>
              <a:ext uri="{FF2B5EF4-FFF2-40B4-BE49-F238E27FC236}">
                <a16:creationId xmlns:a16="http://schemas.microsoft.com/office/drawing/2014/main" id="{4E39749C-6C43-4CC2-A3A5-83ADBCC6EBB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B02C6A3-C349-4EE6-B747-D50BF401A715}" type="datetimeFigureOut">
              <a:rPr lang="tr-TR"/>
              <a:pPr>
                <a:defRPr/>
              </a:pPr>
              <a:t>6.11.2023</a:t>
            </a:fld>
            <a:endParaRPr lang="tr-TR"/>
          </a:p>
        </p:txBody>
      </p:sp>
      <p:sp>
        <p:nvSpPr>
          <p:cNvPr id="4" name="Slayt Görüntüsü Yer Tutucusu 3">
            <a:extLst>
              <a:ext uri="{FF2B5EF4-FFF2-40B4-BE49-F238E27FC236}">
                <a16:creationId xmlns:a16="http://schemas.microsoft.com/office/drawing/2014/main" id="{B89D1D13-8B97-4672-B800-A395CC50CAA0}"/>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a16="http://schemas.microsoft.com/office/drawing/2014/main" id="{3E779864-D6FF-4FEF-9534-ACEA22B145F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a:extLst>
              <a:ext uri="{FF2B5EF4-FFF2-40B4-BE49-F238E27FC236}">
                <a16:creationId xmlns:a16="http://schemas.microsoft.com/office/drawing/2014/main" id="{CDF06798-F1B8-4935-9820-BB019A6AE6B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Slayt Numarası Yer Tutucusu 6">
            <a:extLst>
              <a:ext uri="{FF2B5EF4-FFF2-40B4-BE49-F238E27FC236}">
                <a16:creationId xmlns:a16="http://schemas.microsoft.com/office/drawing/2014/main" id="{E3AA0B88-D000-409B-B4A5-D1965083C7C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E281C5-0E88-4A58-B7EF-8A25995BD9A4}" type="slidenum">
              <a:rPr lang="tr-TR" altLang="tr-TR"/>
              <a:pPr/>
              <a:t>‹#›</a:t>
            </a:fld>
            <a:endParaRPr lang="tr-TR" alt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BE281C5-0E88-4A58-B7EF-8A25995BD9A4}" type="slidenum">
              <a:rPr lang="tr-TR" altLang="tr-TR" smtClean="0"/>
              <a:pPr/>
              <a:t>2</a:t>
            </a:fld>
            <a:endParaRPr lang="tr-TR" altLang="tr-TR"/>
          </a:p>
        </p:txBody>
      </p:sp>
    </p:spTree>
    <p:extLst>
      <p:ext uri="{BB962C8B-B14F-4D97-AF65-F5344CB8AC3E}">
        <p14:creationId xmlns:p14="http://schemas.microsoft.com/office/powerpoint/2010/main" val="2586484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8E9C125-0BCA-4627-9B9F-E630DE1D7F4E}"/>
              </a:ext>
            </a:extLst>
          </p:cNvPr>
          <p:cNvSpPr>
            <a:spLocks noGrp="1" noRot="1" noChangeAspect="1" noTextEdit="1"/>
          </p:cNvSpPr>
          <p:nvPr>
            <p:ph type="sldImg"/>
          </p:nvPr>
        </p:nvSpPr>
        <p:spPr bwMode="auto">
          <a:solidFill>
            <a:schemeClr val="bg1"/>
          </a:solidFill>
          <a:ln>
            <a:solidFill>
              <a:schemeClr val="bg1"/>
            </a:solidFill>
            <a:miter lim="800000"/>
            <a:headEnd/>
            <a:tailEnd/>
          </a:ln>
        </p:spPr>
      </p:sp>
      <p:sp>
        <p:nvSpPr>
          <p:cNvPr id="91139" name="Notes Placeholder 2">
            <a:extLst>
              <a:ext uri="{FF2B5EF4-FFF2-40B4-BE49-F238E27FC236}">
                <a16:creationId xmlns:a16="http://schemas.microsoft.com/office/drawing/2014/main" id="{2F9242B6-B668-4647-B5B2-1A11F43F41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ayt Görüntüsü Yer Tutucusu 1">
            <a:extLst>
              <a:ext uri="{FF2B5EF4-FFF2-40B4-BE49-F238E27FC236}">
                <a16:creationId xmlns:a16="http://schemas.microsoft.com/office/drawing/2014/main" id="{6344B0D8-9F5A-4682-8160-5803AFE933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 Yer Tutucusu 2">
            <a:extLst>
              <a:ext uri="{FF2B5EF4-FFF2-40B4-BE49-F238E27FC236}">
                <a16:creationId xmlns:a16="http://schemas.microsoft.com/office/drawing/2014/main" id="{70EAB672-984C-4700-A6B0-925330E132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18436" name="Slayt Numarası Yer Tutucusu 3">
            <a:extLst>
              <a:ext uri="{FF2B5EF4-FFF2-40B4-BE49-F238E27FC236}">
                <a16:creationId xmlns:a16="http://schemas.microsoft.com/office/drawing/2014/main" id="{489F776B-9EBF-493B-888E-622593CEA3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560F50-4E14-42B9-81D7-ED66F9895CA6}" type="slidenum">
              <a:rPr lang="tr-TR" altLang="tr-TR"/>
              <a:pPr/>
              <a:t>3</a:t>
            </a:fld>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ayt Görüntüsü Yer Tutucusu 1">
            <a:extLst>
              <a:ext uri="{FF2B5EF4-FFF2-40B4-BE49-F238E27FC236}">
                <a16:creationId xmlns:a16="http://schemas.microsoft.com/office/drawing/2014/main" id="{11E961F8-D313-4A21-B7D4-9C354CD779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 Yer Tutucusu 2">
            <a:extLst>
              <a:ext uri="{FF2B5EF4-FFF2-40B4-BE49-F238E27FC236}">
                <a16:creationId xmlns:a16="http://schemas.microsoft.com/office/drawing/2014/main" id="{11589BA3-7D66-4408-B9FB-31909954E0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74756" name="Slayt Numarası Yer Tutucusu 3">
            <a:extLst>
              <a:ext uri="{FF2B5EF4-FFF2-40B4-BE49-F238E27FC236}">
                <a16:creationId xmlns:a16="http://schemas.microsoft.com/office/drawing/2014/main" id="{9B9BC1E1-E086-4665-A516-A8ECC1D136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AADCC1B-5AA6-4A19-AA22-945BCB8B3776}" type="slidenum">
              <a:rPr lang="tr-TR" altLang="tr-TR"/>
              <a:pPr>
                <a:spcBef>
                  <a:spcPct val="0"/>
                </a:spcBef>
              </a:pPr>
              <a:t>29</a:t>
            </a:fld>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Slayt Görüntüsü Yer Tutucusu">
            <a:extLst>
              <a:ext uri="{FF2B5EF4-FFF2-40B4-BE49-F238E27FC236}">
                <a16:creationId xmlns:a16="http://schemas.microsoft.com/office/drawing/2014/main" id="{D48F5495-A37B-4F8E-884E-DBE622903E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2 Not Yer Tutucusu">
            <a:extLst>
              <a:ext uri="{FF2B5EF4-FFF2-40B4-BE49-F238E27FC236}">
                <a16:creationId xmlns:a16="http://schemas.microsoft.com/office/drawing/2014/main" id="{5603ADE2-D8C7-403D-897C-AD10EC3F07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ayt Görüntüsü Yer Tutucusu 1"/>
          <p:cNvSpPr>
            <a:spLocks noGrp="1" noRot="1" noChangeAspect="1" noTextEdit="1"/>
          </p:cNvSpPr>
          <p:nvPr>
            <p:ph type="sldImg"/>
          </p:nvPr>
        </p:nvSpPr>
        <p:spPr>
          <a:ln/>
        </p:spPr>
      </p:sp>
      <p:sp>
        <p:nvSpPr>
          <p:cNvPr id="28675"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atin typeface="Arial" pitchFamily="34" charset="0"/>
            </a:endParaRPr>
          </a:p>
        </p:txBody>
      </p:sp>
      <p:sp>
        <p:nvSpPr>
          <p:cNvPr id="28676"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83CECEA-61F5-4011-A18B-FFC8E304D6E0}" type="slidenum">
              <a:rPr lang="tr-TR" altLang="tr-TR" smtClean="0"/>
              <a:pPr/>
              <a:t>35</a:t>
            </a:fld>
            <a:endParaRPr lang="tr-TR" alt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yt Görüntüsü Yer Tutucusu 1"/>
          <p:cNvSpPr>
            <a:spLocks noGrp="1" noRot="1" noChangeAspect="1" noTextEdit="1"/>
          </p:cNvSpPr>
          <p:nvPr>
            <p:ph type="sldImg"/>
          </p:nvPr>
        </p:nvSpPr>
        <p:spPr>
          <a:ln/>
        </p:spPr>
      </p:sp>
      <p:sp>
        <p:nvSpPr>
          <p:cNvPr id="29699"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atin typeface="Arial" pitchFamily="34" charset="0"/>
            </a:endParaRPr>
          </a:p>
        </p:txBody>
      </p:sp>
      <p:sp>
        <p:nvSpPr>
          <p:cNvPr id="29700"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49D1E29-CBD8-45D8-993A-524D0C4D68BF}" type="slidenum">
              <a:rPr lang="tr-TR" altLang="tr-TR" smtClean="0"/>
              <a:pPr/>
              <a:t>37</a:t>
            </a:fld>
            <a:endParaRPr lang="tr-TR" alt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tr-TR" b="1" i="1" dirty="0"/>
              <a:t>Açlık Plazma Glukoz (FPG) Testi </a:t>
            </a:r>
            <a:endParaRPr lang="tr-TR" dirty="0"/>
          </a:p>
          <a:p>
            <a:pPr eaLnBrk="1" fontAlgn="auto" hangingPunct="1">
              <a:spcBef>
                <a:spcPts val="0"/>
              </a:spcBef>
              <a:spcAft>
                <a:spcPts val="0"/>
              </a:spcAft>
              <a:defRPr/>
            </a:pPr>
            <a:r>
              <a:rPr lang="tr-TR" dirty="0"/>
              <a:t>FPG testinde, en son kalori alımından en az 8 saat sonra alınan kan örneğindeki açlık plazma glukozu (FPG)</a:t>
            </a:r>
            <a:r>
              <a:rPr lang="tr-TR" b="1" dirty="0"/>
              <a:t> </a:t>
            </a:r>
            <a:r>
              <a:rPr lang="tr-TR" dirty="0"/>
              <a:t>ölçülür. Sağlıklı bireylerde, normal FPG değeri 100 mg/</a:t>
            </a:r>
            <a:r>
              <a:rPr lang="tr-TR" dirty="0" err="1"/>
              <a:t>dL’den</a:t>
            </a:r>
            <a:r>
              <a:rPr lang="tr-TR" dirty="0"/>
              <a:t> azdır. 126 mg/</a:t>
            </a:r>
            <a:r>
              <a:rPr lang="tr-TR" dirty="0" err="1"/>
              <a:t>dL’ye</a:t>
            </a:r>
            <a:r>
              <a:rPr lang="tr-TR" dirty="0"/>
              <a:t> eşit veya yüksek FPG değeri, diyabet için tanısal değerdir.</a:t>
            </a:r>
          </a:p>
          <a:p>
            <a:pPr eaLnBrk="1" fontAlgn="auto" hangingPunct="1">
              <a:spcBef>
                <a:spcPts val="0"/>
              </a:spcBef>
              <a:spcAft>
                <a:spcPts val="0"/>
              </a:spcAft>
              <a:defRPr/>
            </a:pPr>
            <a:r>
              <a:rPr lang="tr-TR" dirty="0"/>
              <a:t>Enfeksiyon, travma, ilaçlar ve bu tür diğer baskılayıcılara bağlı olarak </a:t>
            </a:r>
            <a:r>
              <a:rPr lang="tr-TR" dirty="0" err="1"/>
              <a:t>glukozda</a:t>
            </a:r>
            <a:r>
              <a:rPr lang="tr-TR" dirty="0"/>
              <a:t> hafif yükselmeler meydana gelebileceğinden, 126 mg/</a:t>
            </a:r>
            <a:r>
              <a:rPr lang="tr-TR" dirty="0" err="1"/>
              <a:t>dL’den</a:t>
            </a:r>
            <a:r>
              <a:rPr lang="tr-TR" dirty="0"/>
              <a:t> yüksek FPG değeri, başka bir gün tekrarlanarak teyit edilmelidir. Tekrar testlerinin hala yetersiz sonuç vermesi gibi az görülür bir durumda ise belirli bir teşhis konulana dek kan </a:t>
            </a:r>
            <a:r>
              <a:rPr lang="tr-TR" dirty="0" err="1"/>
              <a:t>glukozunun</a:t>
            </a:r>
            <a:r>
              <a:rPr lang="tr-TR" dirty="0"/>
              <a:t> yakın takibi gerekir.  Şüpheli klinik semptomlarla birlikte diyabeti düşündüren anormal FPG testinin teyit edilmesi gerekli değildir, diyabet teşhisi konulması için de başka bir glukoz ölçümüne ihtiyaç duyulmaz.</a:t>
            </a:r>
          </a:p>
          <a:p>
            <a:pPr eaLnBrk="1" fontAlgn="auto" hangingPunct="1">
              <a:spcBef>
                <a:spcPts val="0"/>
              </a:spcBef>
              <a:spcAft>
                <a:spcPts val="0"/>
              </a:spcAft>
              <a:defRPr/>
            </a:pPr>
            <a:endParaRPr lang="tr-TR" dirty="0"/>
          </a:p>
          <a:p>
            <a:pPr eaLnBrk="1" fontAlgn="auto" hangingPunct="1">
              <a:spcBef>
                <a:spcPts val="0"/>
              </a:spcBef>
              <a:spcAft>
                <a:spcPts val="0"/>
              </a:spcAft>
              <a:defRPr/>
            </a:pPr>
            <a:r>
              <a:rPr lang="tr-TR" b="1" i="1" dirty="0"/>
              <a:t>Rastgele ölçülen plazma glukoz (RPG) Testi </a:t>
            </a:r>
            <a:endParaRPr lang="tr-TR" dirty="0"/>
          </a:p>
          <a:p>
            <a:pPr eaLnBrk="1" fontAlgn="auto" hangingPunct="1">
              <a:spcBef>
                <a:spcPts val="0"/>
              </a:spcBef>
              <a:spcAft>
                <a:spcPts val="0"/>
              </a:spcAft>
              <a:defRPr/>
            </a:pPr>
            <a:r>
              <a:rPr lang="tr-TR" dirty="0"/>
              <a:t>RPG testi öğünler dikkate alınmaksızın günün her saatinde yapılabilir ancak besin alımı ve aktivite gibi faktörler sonuca yansıyacaktır. Rastgele glukoz düzeyleri oldukça değişkendir ve klinik uygulamada az kullanımı vardır. </a:t>
            </a:r>
            <a:r>
              <a:rPr lang="tr-TR" i="1" dirty="0"/>
              <a:t>Rastgele glukoz düzeyleri 200 mg/</a:t>
            </a:r>
            <a:r>
              <a:rPr lang="tr-TR" i="1" dirty="0" err="1"/>
              <a:t>dL’yi</a:t>
            </a:r>
            <a:r>
              <a:rPr lang="tr-TR" i="1" dirty="0"/>
              <a:t> aşar ve diyabetin semptomu/semptomları eşlik ederse, diyabet teşhisi teyit edilmiş olur. Tip 1 diyabetli hasta </a:t>
            </a:r>
            <a:r>
              <a:rPr lang="tr-TR" i="1" dirty="0" err="1"/>
              <a:t>Brenda’nın</a:t>
            </a:r>
            <a:r>
              <a:rPr lang="tr-TR" i="1" dirty="0"/>
              <a:t> test sonuçlarının yorumunu öğrenmek için simgeye tıklayın.</a:t>
            </a:r>
          </a:p>
          <a:p>
            <a:pPr eaLnBrk="1" fontAlgn="auto" hangingPunct="1">
              <a:spcBef>
                <a:spcPts val="0"/>
              </a:spcBef>
              <a:spcAft>
                <a:spcPts val="0"/>
              </a:spcAft>
              <a:defRPr/>
            </a:pPr>
            <a:endParaRPr lang="tr-TR" i="1" dirty="0"/>
          </a:p>
          <a:p>
            <a:pPr eaLnBrk="1" fontAlgn="auto" hangingPunct="1">
              <a:spcBef>
                <a:spcPts val="0"/>
              </a:spcBef>
              <a:spcAft>
                <a:spcPts val="0"/>
              </a:spcAft>
              <a:defRPr/>
            </a:pPr>
            <a:r>
              <a:rPr lang="tr-TR" b="1" i="1" dirty="0"/>
              <a:t>Oral Glukoz Tolerans Testi (OGTT)</a:t>
            </a:r>
            <a:endParaRPr lang="tr-TR" dirty="0"/>
          </a:p>
          <a:p>
            <a:pPr eaLnBrk="1" fontAlgn="auto" hangingPunct="1">
              <a:spcBef>
                <a:spcPts val="0"/>
              </a:spcBef>
              <a:spcAft>
                <a:spcPts val="0"/>
              </a:spcAft>
              <a:defRPr/>
            </a:pPr>
            <a:r>
              <a:rPr lang="tr-TR" dirty="0"/>
              <a:t>OGTT vücudun oral glukoz yüklemesine nasıl cevap vereceğini belirler ve diyabet için temel bir stres testidir. Açlık glukoz ölçümü yapıldıktan sonra bireye suda çözünmüş 75 gram glukoz verilir.  Kan glukozu sonraki iki saatte, bir saatlik aralıklarla (özel durumlarda daha uzun süreli aralıklarla) ölçülür. </a:t>
            </a:r>
            <a:r>
              <a:rPr lang="tr-TR" i="1" dirty="0"/>
              <a:t>Glukoz yüklemesinden 2 saat sonraki kan glukoz değeri ≥200 mg/</a:t>
            </a:r>
            <a:r>
              <a:rPr lang="tr-TR" i="1" dirty="0" err="1"/>
              <a:t>dL</a:t>
            </a:r>
            <a:r>
              <a:rPr lang="tr-TR" i="1" dirty="0"/>
              <a:t> ise diyabet teşhisi konur. Her ne kadar OGTT, </a:t>
            </a:r>
            <a:r>
              <a:rPr lang="tr-TR" i="1" dirty="0" err="1"/>
              <a:t>insülin</a:t>
            </a:r>
            <a:r>
              <a:rPr lang="tr-TR" i="1" dirty="0"/>
              <a:t> duyarsızlığı için standart bir test olsa da, diyabeti teşhis etmek için çok tercih edilen bir yöntem değildir çünkü zahmetli ve </a:t>
            </a:r>
            <a:r>
              <a:rPr lang="tr-TR" i="1" dirty="0" err="1"/>
              <a:t>FPG’den</a:t>
            </a:r>
            <a:r>
              <a:rPr lang="tr-TR" i="1" dirty="0"/>
              <a:t> çok daha pahalıdır.</a:t>
            </a:r>
            <a:r>
              <a:rPr lang="tr-TR" dirty="0"/>
              <a:t> ADA’ ya göre , FPG testi, diyabetin teşhisi için çocuklarda ve gebe olmayan erişkinlerde tercih edilen testtir. Ancak, hamileliğin 24 ila 28. haftalarına kadarki gebeliklerde </a:t>
            </a:r>
            <a:r>
              <a:rPr lang="tr-TR" dirty="0" err="1"/>
              <a:t>gestasyonel</a:t>
            </a:r>
            <a:r>
              <a:rPr lang="tr-TR" dirty="0"/>
              <a:t> diyabetin teşhisi için kadınların izlenmesinde 50 gr glukoz yükleme testi tavsiye edilir. Pozitif sonuç veren gebelerde, 100 gr glukoz kullanılarak, 1 ila 3 saat süreyle glukoz ölçümlerinin yapıldığı takip testi yapılmalıdır. </a:t>
            </a:r>
          </a:p>
          <a:p>
            <a:pPr eaLnBrk="1" fontAlgn="auto" hangingPunct="1">
              <a:spcBef>
                <a:spcPts val="0"/>
              </a:spcBef>
              <a:spcAft>
                <a:spcPts val="0"/>
              </a:spcAft>
              <a:defRPr/>
            </a:pPr>
            <a:endParaRPr lang="tr-TR" dirty="0"/>
          </a:p>
          <a:p>
            <a:pPr eaLnBrk="1" fontAlgn="auto" hangingPunct="1">
              <a:spcBef>
                <a:spcPts val="0"/>
              </a:spcBef>
              <a:spcAft>
                <a:spcPts val="0"/>
              </a:spcAft>
              <a:defRPr/>
            </a:pPr>
            <a:endParaRPr lang="tr-TR"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1BD05E6-82D6-4621-9F29-641BFF7CAE75}" type="slidenum">
              <a:rPr lang="tr-TR" smtClean="0">
                <a:cs typeface="Arial" pitchFamily="34" charset="0"/>
              </a:rPr>
              <a:pPr/>
              <a:t>38</a:t>
            </a:fld>
            <a:endParaRPr lang="tr-TR">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Görüntüsü Yer Tutucusu 1"/>
          <p:cNvSpPr>
            <a:spLocks noGrp="1" noRot="1" noChangeAspect="1" noTextEdit="1"/>
          </p:cNvSpPr>
          <p:nvPr>
            <p:ph type="sldImg"/>
          </p:nvPr>
        </p:nvSpPr>
        <p:spPr>
          <a:ln/>
        </p:spPr>
      </p:sp>
      <p:sp>
        <p:nvSpPr>
          <p:cNvPr id="31747" name="Not Yer Tutucusu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atin typeface="Arial" pitchFamily="34" charset="0"/>
            </a:endParaRPr>
          </a:p>
        </p:txBody>
      </p:sp>
      <p:sp>
        <p:nvSpPr>
          <p:cNvPr id="31748" name="Slayt Numarası Yer Tutucus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BD7C084-51EB-479E-8648-6CA4513D65BC}" type="slidenum">
              <a:rPr lang="tr-TR" smtClean="0"/>
              <a:pPr/>
              <a:t>40</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ayt Görüntüsü Yer Tutucusu 1">
            <a:extLst>
              <a:ext uri="{FF2B5EF4-FFF2-40B4-BE49-F238E27FC236}">
                <a16:creationId xmlns:a16="http://schemas.microsoft.com/office/drawing/2014/main" id="{1055F55E-EE5B-46F2-A391-D7FE4ED9E4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 Yer Tutucusu 2">
            <a:extLst>
              <a:ext uri="{FF2B5EF4-FFF2-40B4-BE49-F238E27FC236}">
                <a16:creationId xmlns:a16="http://schemas.microsoft.com/office/drawing/2014/main" id="{C892A9F9-B064-4D35-9640-45DD1FDFAD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 name="Slayt Numarası Yer Tutucusu 3">
            <a:extLst>
              <a:ext uri="{FF2B5EF4-FFF2-40B4-BE49-F238E27FC236}">
                <a16:creationId xmlns:a16="http://schemas.microsoft.com/office/drawing/2014/main" id="{FF6AECD5-1B77-4F3E-B422-21DE8E3287B4}"/>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31A657B-6105-4B3D-AFBD-B09D66769497}" type="slidenum">
              <a:rPr lang="tr-TR" altLang="tr-TR"/>
              <a:pPr eaLnBrk="1" hangingPunct="1"/>
              <a:t>51</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B00C70B-F0B6-4EEE-86BC-99630B8C01BB}"/>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Yuvarlatılmış Dikdörtgen 10">
            <a:extLst>
              <a:ext uri="{FF2B5EF4-FFF2-40B4-BE49-F238E27FC236}">
                <a16:creationId xmlns:a16="http://schemas.microsoft.com/office/drawing/2014/main" id="{5D7931BE-608A-4FC5-ABC4-8084AF0C6C12}"/>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5">
            <a:extLst>
              <a:ext uri="{FF2B5EF4-FFF2-40B4-BE49-F238E27FC236}">
                <a16:creationId xmlns:a16="http://schemas.microsoft.com/office/drawing/2014/main" id="{E465CB81-4493-46A7-8337-BBC553A7A98D}"/>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6">
            <a:extLst>
              <a:ext uri="{FF2B5EF4-FFF2-40B4-BE49-F238E27FC236}">
                <a16:creationId xmlns:a16="http://schemas.microsoft.com/office/drawing/2014/main" id="{450C5258-1994-4513-8AC6-2154F334BADD}"/>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Dikdörtgen 9">
            <a:extLst>
              <a:ext uri="{FF2B5EF4-FFF2-40B4-BE49-F238E27FC236}">
                <a16:creationId xmlns:a16="http://schemas.microsoft.com/office/drawing/2014/main" id="{02CEC49C-D635-4A56-B814-F8412FC2B094}"/>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Alt Başlık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8" name="Başlık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tr-TR"/>
              <a:t>Asıl başlık stili için tıklatın</a:t>
            </a:r>
            <a:endParaRPr lang="en-US"/>
          </a:p>
        </p:txBody>
      </p:sp>
      <p:sp>
        <p:nvSpPr>
          <p:cNvPr id="11" name="Veri Yer Tutucusu 27">
            <a:extLst>
              <a:ext uri="{FF2B5EF4-FFF2-40B4-BE49-F238E27FC236}">
                <a16:creationId xmlns:a16="http://schemas.microsoft.com/office/drawing/2014/main" id="{4CB8C596-1BF9-411E-8C48-EF5B4A0DEBB0}"/>
              </a:ext>
            </a:extLst>
          </p:cNvPr>
          <p:cNvSpPr>
            <a:spLocks noGrp="1"/>
          </p:cNvSpPr>
          <p:nvPr>
            <p:ph type="dt" sz="half" idx="10"/>
          </p:nvPr>
        </p:nvSpPr>
        <p:spPr/>
        <p:txBody>
          <a:bodyPr/>
          <a:lstStyle>
            <a:lvl1pPr>
              <a:defRPr/>
            </a:lvl1pPr>
          </a:lstStyle>
          <a:p>
            <a:pPr>
              <a:defRPr/>
            </a:pPr>
            <a:fld id="{51569D37-4EBA-46ED-BFA7-35C491C1D1DA}" type="datetime1">
              <a:rPr lang="tr-TR" smtClean="0"/>
              <a:t>6.11.2023</a:t>
            </a:fld>
            <a:endParaRPr lang="tr-TR"/>
          </a:p>
        </p:txBody>
      </p:sp>
      <p:sp>
        <p:nvSpPr>
          <p:cNvPr id="12" name="Altbilgi Yer Tutucusu 16">
            <a:extLst>
              <a:ext uri="{FF2B5EF4-FFF2-40B4-BE49-F238E27FC236}">
                <a16:creationId xmlns:a16="http://schemas.microsoft.com/office/drawing/2014/main" id="{E878BF93-CD45-4F1C-9F7D-1B67AA44051A}"/>
              </a:ext>
            </a:extLst>
          </p:cNvPr>
          <p:cNvSpPr>
            <a:spLocks noGrp="1"/>
          </p:cNvSpPr>
          <p:nvPr>
            <p:ph type="ftr" sz="quarter" idx="11"/>
          </p:nvPr>
        </p:nvSpPr>
        <p:spPr/>
        <p:txBody>
          <a:bodyPr/>
          <a:lstStyle>
            <a:lvl1pPr>
              <a:defRPr/>
            </a:lvl1pPr>
          </a:lstStyle>
          <a:p>
            <a:pPr>
              <a:defRPr/>
            </a:pPr>
            <a:r>
              <a:rPr lang="tr-TR"/>
              <a:t>Dijitalleşen Dünyada Hemşirelikte Kariyer Yolculuğu ve Mesleki Güç Sempozyumu</a:t>
            </a:r>
          </a:p>
        </p:txBody>
      </p:sp>
      <p:sp>
        <p:nvSpPr>
          <p:cNvPr id="13" name="Slayt Numarası Yer Tutucusu 28">
            <a:extLst>
              <a:ext uri="{FF2B5EF4-FFF2-40B4-BE49-F238E27FC236}">
                <a16:creationId xmlns:a16="http://schemas.microsoft.com/office/drawing/2014/main" id="{94BE9560-8617-41AF-8671-04EC47B695BA}"/>
              </a:ext>
            </a:extLst>
          </p:cNvPr>
          <p:cNvSpPr>
            <a:spLocks noGrp="1"/>
          </p:cNvSpPr>
          <p:nvPr>
            <p:ph type="sldNum" sz="quarter" idx="12"/>
          </p:nvPr>
        </p:nvSpPr>
        <p:spPr/>
        <p:txBody>
          <a:bodyPr/>
          <a:lstStyle>
            <a:lvl1pPr>
              <a:defRPr/>
            </a:lvl1pPr>
          </a:lstStyle>
          <a:p>
            <a:fld id="{DE00B37C-28FC-489E-8649-ED5C39A82B8B}" type="slidenum">
              <a:rPr lang="tr-TR" altLang="tr-TR"/>
              <a:pPr/>
              <a:t>‹#›</a:t>
            </a:fld>
            <a:endParaRPr lang="tr-TR" altLang="tr-TR"/>
          </a:p>
        </p:txBody>
      </p:sp>
    </p:spTree>
    <p:extLst>
      <p:ext uri="{BB962C8B-B14F-4D97-AF65-F5344CB8AC3E}">
        <p14:creationId xmlns:p14="http://schemas.microsoft.com/office/powerpoint/2010/main" val="20003802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a:extLst>
              <a:ext uri="{FF2B5EF4-FFF2-40B4-BE49-F238E27FC236}">
                <a16:creationId xmlns:a16="http://schemas.microsoft.com/office/drawing/2014/main" id="{BBA0F040-1604-4D82-94B8-F4F33C603318}"/>
              </a:ext>
            </a:extLst>
          </p:cNvPr>
          <p:cNvSpPr>
            <a:spLocks noGrp="1"/>
          </p:cNvSpPr>
          <p:nvPr>
            <p:ph type="dt" sz="half" idx="10"/>
          </p:nvPr>
        </p:nvSpPr>
        <p:spPr/>
        <p:txBody>
          <a:bodyPr/>
          <a:lstStyle>
            <a:lvl1pPr>
              <a:defRPr/>
            </a:lvl1pPr>
          </a:lstStyle>
          <a:p>
            <a:pPr>
              <a:defRPr/>
            </a:pPr>
            <a:fld id="{EF8E5806-FEE0-426D-B67C-E0356E34488E}" type="datetime1">
              <a:rPr lang="tr-TR" smtClean="0"/>
              <a:t>6.11.2023</a:t>
            </a:fld>
            <a:endParaRPr lang="tr-TR"/>
          </a:p>
        </p:txBody>
      </p:sp>
      <p:sp>
        <p:nvSpPr>
          <p:cNvPr id="5" name="Altbilgi Yer Tutucusu 2">
            <a:extLst>
              <a:ext uri="{FF2B5EF4-FFF2-40B4-BE49-F238E27FC236}">
                <a16:creationId xmlns:a16="http://schemas.microsoft.com/office/drawing/2014/main" id="{AC404055-DC26-4D57-8B92-FB3CCC20BF99}"/>
              </a:ext>
            </a:extLst>
          </p:cNvPr>
          <p:cNvSpPr>
            <a:spLocks noGrp="1"/>
          </p:cNvSpPr>
          <p:nvPr>
            <p:ph type="ftr" sz="quarter" idx="11"/>
          </p:nvPr>
        </p:nvSpPr>
        <p:spPr/>
        <p:txBody>
          <a:bodyPr/>
          <a:lstStyle>
            <a:lvl1pPr>
              <a:defRPr/>
            </a:lvl1pPr>
          </a:lstStyle>
          <a:p>
            <a:pPr>
              <a:defRPr/>
            </a:pPr>
            <a:r>
              <a:rPr lang="tr-TR"/>
              <a:t>Dijitalleşen Dünyada Hemşirelikte Kariyer Yolculuğu ve Mesleki Güç Sempozyumu</a:t>
            </a:r>
          </a:p>
        </p:txBody>
      </p:sp>
      <p:sp>
        <p:nvSpPr>
          <p:cNvPr id="6" name="Slayt Numarası Yer Tutucusu 22">
            <a:extLst>
              <a:ext uri="{FF2B5EF4-FFF2-40B4-BE49-F238E27FC236}">
                <a16:creationId xmlns:a16="http://schemas.microsoft.com/office/drawing/2014/main" id="{051B313C-260D-44EC-985A-C024B115F881}"/>
              </a:ext>
            </a:extLst>
          </p:cNvPr>
          <p:cNvSpPr>
            <a:spLocks noGrp="1"/>
          </p:cNvSpPr>
          <p:nvPr>
            <p:ph type="sldNum" sz="quarter" idx="12"/>
          </p:nvPr>
        </p:nvSpPr>
        <p:spPr/>
        <p:txBody>
          <a:bodyPr/>
          <a:lstStyle>
            <a:lvl1pPr>
              <a:defRPr/>
            </a:lvl1pPr>
          </a:lstStyle>
          <a:p>
            <a:fld id="{E69ABC29-B0AE-4C57-8E7E-2EF91511E04F}" type="slidenum">
              <a:rPr lang="tr-TR" altLang="tr-TR"/>
              <a:pPr/>
              <a:t>‹#›</a:t>
            </a:fld>
            <a:endParaRPr lang="tr-TR" altLang="tr-TR"/>
          </a:p>
        </p:txBody>
      </p:sp>
    </p:spTree>
    <p:extLst>
      <p:ext uri="{BB962C8B-B14F-4D97-AF65-F5344CB8AC3E}">
        <p14:creationId xmlns:p14="http://schemas.microsoft.com/office/powerpoint/2010/main" val="123522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1"/>
            <a:ext cx="201168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914400" y="274640"/>
            <a:ext cx="55626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a:extLst>
              <a:ext uri="{FF2B5EF4-FFF2-40B4-BE49-F238E27FC236}">
                <a16:creationId xmlns:a16="http://schemas.microsoft.com/office/drawing/2014/main" id="{806972B8-865D-436F-81D1-915083E594A9}"/>
              </a:ext>
            </a:extLst>
          </p:cNvPr>
          <p:cNvSpPr>
            <a:spLocks noGrp="1"/>
          </p:cNvSpPr>
          <p:nvPr>
            <p:ph type="dt" sz="half" idx="10"/>
          </p:nvPr>
        </p:nvSpPr>
        <p:spPr/>
        <p:txBody>
          <a:bodyPr/>
          <a:lstStyle>
            <a:lvl1pPr>
              <a:defRPr/>
            </a:lvl1pPr>
          </a:lstStyle>
          <a:p>
            <a:pPr>
              <a:defRPr/>
            </a:pPr>
            <a:fld id="{16C569CC-B173-42FC-B949-103186EFBD92}" type="datetime1">
              <a:rPr lang="tr-TR" smtClean="0"/>
              <a:t>6.11.2023</a:t>
            </a:fld>
            <a:endParaRPr lang="tr-TR"/>
          </a:p>
        </p:txBody>
      </p:sp>
      <p:sp>
        <p:nvSpPr>
          <p:cNvPr id="5" name="Altbilgi Yer Tutucusu 2">
            <a:extLst>
              <a:ext uri="{FF2B5EF4-FFF2-40B4-BE49-F238E27FC236}">
                <a16:creationId xmlns:a16="http://schemas.microsoft.com/office/drawing/2014/main" id="{BB424B28-88AE-4EEA-B185-13F9C8055952}"/>
              </a:ext>
            </a:extLst>
          </p:cNvPr>
          <p:cNvSpPr>
            <a:spLocks noGrp="1"/>
          </p:cNvSpPr>
          <p:nvPr>
            <p:ph type="ftr" sz="quarter" idx="11"/>
          </p:nvPr>
        </p:nvSpPr>
        <p:spPr/>
        <p:txBody>
          <a:bodyPr/>
          <a:lstStyle>
            <a:lvl1pPr>
              <a:defRPr/>
            </a:lvl1pPr>
          </a:lstStyle>
          <a:p>
            <a:pPr>
              <a:defRPr/>
            </a:pPr>
            <a:r>
              <a:rPr lang="tr-TR"/>
              <a:t>Dijitalleşen Dünyada Hemşirelikte Kariyer Yolculuğu ve Mesleki Güç Sempozyumu</a:t>
            </a:r>
          </a:p>
        </p:txBody>
      </p:sp>
      <p:sp>
        <p:nvSpPr>
          <p:cNvPr id="6" name="Slayt Numarası Yer Tutucusu 22">
            <a:extLst>
              <a:ext uri="{FF2B5EF4-FFF2-40B4-BE49-F238E27FC236}">
                <a16:creationId xmlns:a16="http://schemas.microsoft.com/office/drawing/2014/main" id="{7727079E-DADE-49E2-B438-45C70B52A7C3}"/>
              </a:ext>
            </a:extLst>
          </p:cNvPr>
          <p:cNvSpPr>
            <a:spLocks noGrp="1"/>
          </p:cNvSpPr>
          <p:nvPr>
            <p:ph type="sldNum" sz="quarter" idx="12"/>
          </p:nvPr>
        </p:nvSpPr>
        <p:spPr/>
        <p:txBody>
          <a:bodyPr/>
          <a:lstStyle>
            <a:lvl1pPr>
              <a:defRPr/>
            </a:lvl1pPr>
          </a:lstStyle>
          <a:p>
            <a:fld id="{84148B2E-C4CF-4521-B3A5-A262ECCE0CC9}" type="slidenum">
              <a:rPr lang="tr-TR" altLang="tr-TR"/>
              <a:pPr/>
              <a:t>‹#›</a:t>
            </a:fld>
            <a:endParaRPr lang="tr-TR" altLang="tr-TR"/>
          </a:p>
        </p:txBody>
      </p:sp>
    </p:spTree>
    <p:extLst>
      <p:ext uri="{BB962C8B-B14F-4D97-AF65-F5344CB8AC3E}">
        <p14:creationId xmlns:p14="http://schemas.microsoft.com/office/powerpoint/2010/main" val="422522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567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8" name="İçerik Yer Tutucusu 7"/>
          <p:cNvSpPr>
            <a:spLocks noGrp="1"/>
          </p:cNvSpPr>
          <p:nvPr>
            <p:ph sz="quarter" idx="1"/>
          </p:nvPr>
        </p:nvSpPr>
        <p:spPr>
          <a:xfrm>
            <a:off x="914400" y="1447800"/>
            <a:ext cx="777240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13">
            <a:extLst>
              <a:ext uri="{FF2B5EF4-FFF2-40B4-BE49-F238E27FC236}">
                <a16:creationId xmlns:a16="http://schemas.microsoft.com/office/drawing/2014/main" id="{87C50D79-F145-4C8A-8A78-3535CA2A7818}"/>
              </a:ext>
            </a:extLst>
          </p:cNvPr>
          <p:cNvSpPr>
            <a:spLocks noGrp="1"/>
          </p:cNvSpPr>
          <p:nvPr>
            <p:ph type="dt" sz="half" idx="10"/>
          </p:nvPr>
        </p:nvSpPr>
        <p:spPr/>
        <p:txBody>
          <a:bodyPr/>
          <a:lstStyle>
            <a:lvl1pPr>
              <a:defRPr/>
            </a:lvl1pPr>
          </a:lstStyle>
          <a:p>
            <a:pPr>
              <a:defRPr/>
            </a:pPr>
            <a:fld id="{9E7FAE36-CF91-46D7-864E-D74C9F19211B}" type="datetime1">
              <a:rPr lang="tr-TR" smtClean="0"/>
              <a:t>6.11.2023</a:t>
            </a:fld>
            <a:endParaRPr lang="tr-TR"/>
          </a:p>
        </p:txBody>
      </p:sp>
      <p:sp>
        <p:nvSpPr>
          <p:cNvPr id="5" name="Altbilgi Yer Tutucusu 2">
            <a:extLst>
              <a:ext uri="{FF2B5EF4-FFF2-40B4-BE49-F238E27FC236}">
                <a16:creationId xmlns:a16="http://schemas.microsoft.com/office/drawing/2014/main" id="{9E5D047F-1200-4626-84CF-31BE16147E64}"/>
              </a:ext>
            </a:extLst>
          </p:cNvPr>
          <p:cNvSpPr>
            <a:spLocks noGrp="1"/>
          </p:cNvSpPr>
          <p:nvPr>
            <p:ph type="ftr" sz="quarter" idx="11"/>
          </p:nvPr>
        </p:nvSpPr>
        <p:spPr/>
        <p:txBody>
          <a:bodyPr/>
          <a:lstStyle>
            <a:lvl1pPr>
              <a:defRPr/>
            </a:lvl1pPr>
          </a:lstStyle>
          <a:p>
            <a:pPr>
              <a:defRPr/>
            </a:pPr>
            <a:r>
              <a:rPr lang="tr-TR"/>
              <a:t>Dijitalleşen Dünyada Hemşirelikte Kariyer Yolculuğu ve Mesleki Güç Sempozyumu</a:t>
            </a:r>
          </a:p>
        </p:txBody>
      </p:sp>
      <p:sp>
        <p:nvSpPr>
          <p:cNvPr id="6" name="Slayt Numarası Yer Tutucusu 22">
            <a:extLst>
              <a:ext uri="{FF2B5EF4-FFF2-40B4-BE49-F238E27FC236}">
                <a16:creationId xmlns:a16="http://schemas.microsoft.com/office/drawing/2014/main" id="{19FC1A09-D90A-4C87-9277-48551E63C355}"/>
              </a:ext>
            </a:extLst>
          </p:cNvPr>
          <p:cNvSpPr>
            <a:spLocks noGrp="1"/>
          </p:cNvSpPr>
          <p:nvPr>
            <p:ph type="sldNum" sz="quarter" idx="12"/>
          </p:nvPr>
        </p:nvSpPr>
        <p:spPr/>
        <p:txBody>
          <a:bodyPr/>
          <a:lstStyle>
            <a:lvl1pPr>
              <a:defRPr/>
            </a:lvl1pPr>
          </a:lstStyle>
          <a:p>
            <a:fld id="{6DC0A71E-645F-428E-BBE5-D6057DB5263A}" type="slidenum">
              <a:rPr lang="tr-TR" altLang="tr-TR"/>
              <a:pPr/>
              <a:t>‹#›</a:t>
            </a:fld>
            <a:endParaRPr lang="tr-TR" altLang="tr-TR"/>
          </a:p>
        </p:txBody>
      </p:sp>
    </p:spTree>
    <p:extLst>
      <p:ext uri="{BB962C8B-B14F-4D97-AF65-F5344CB8AC3E}">
        <p14:creationId xmlns:p14="http://schemas.microsoft.com/office/powerpoint/2010/main" val="199509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23B83A9-B59A-42C3-97D9-9D802D2256E0}"/>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Yuvarlatılmış Dikdörtgen 10">
            <a:extLst>
              <a:ext uri="{FF2B5EF4-FFF2-40B4-BE49-F238E27FC236}">
                <a16:creationId xmlns:a16="http://schemas.microsoft.com/office/drawing/2014/main" id="{7DD1526D-0442-4630-91A5-1CD45D752805}"/>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5">
            <a:extLst>
              <a:ext uri="{FF2B5EF4-FFF2-40B4-BE49-F238E27FC236}">
                <a16:creationId xmlns:a16="http://schemas.microsoft.com/office/drawing/2014/main" id="{632ACE5A-69F8-4861-A38A-3F9985A1DD74}"/>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6">
            <a:extLst>
              <a:ext uri="{FF2B5EF4-FFF2-40B4-BE49-F238E27FC236}">
                <a16:creationId xmlns:a16="http://schemas.microsoft.com/office/drawing/2014/main" id="{D88311DB-45DC-42E7-8DD1-8AF944275A50}"/>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Dikdörtgen 7">
            <a:extLst>
              <a:ext uri="{FF2B5EF4-FFF2-40B4-BE49-F238E27FC236}">
                <a16:creationId xmlns:a16="http://schemas.microsoft.com/office/drawing/2014/main" id="{B3EBBEC9-1A4C-43DC-9412-9DE595CFF29C}"/>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722313" y="952500"/>
            <a:ext cx="7772400" cy="1362075"/>
          </a:xfrm>
        </p:spPr>
        <p:txBody>
          <a:bodyPr/>
          <a:lstStyle>
            <a:lvl1pPr algn="l">
              <a:buNone/>
              <a:defRPr sz="4000" b="0" cap="none"/>
            </a:lvl1pPr>
          </a:lstStyle>
          <a:p>
            <a:r>
              <a:rPr lang="tr-TR"/>
              <a:t>Asıl başlık stili için tıklatın</a:t>
            </a:r>
            <a:endParaRPr lang="en-US"/>
          </a:p>
        </p:txBody>
      </p:sp>
      <p:sp>
        <p:nvSpPr>
          <p:cNvPr id="3" name="Metin Yer Tutucusu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9" name="Veri Yer Tutucusu 3">
            <a:extLst>
              <a:ext uri="{FF2B5EF4-FFF2-40B4-BE49-F238E27FC236}">
                <a16:creationId xmlns:a16="http://schemas.microsoft.com/office/drawing/2014/main" id="{78533210-526C-423C-B852-A69483592245}"/>
              </a:ext>
            </a:extLst>
          </p:cNvPr>
          <p:cNvSpPr>
            <a:spLocks noGrp="1"/>
          </p:cNvSpPr>
          <p:nvPr>
            <p:ph type="dt" sz="half" idx="10"/>
          </p:nvPr>
        </p:nvSpPr>
        <p:spPr/>
        <p:txBody>
          <a:bodyPr/>
          <a:lstStyle>
            <a:lvl1pPr>
              <a:defRPr/>
            </a:lvl1pPr>
          </a:lstStyle>
          <a:p>
            <a:pPr>
              <a:defRPr/>
            </a:pPr>
            <a:fld id="{78E38FD6-62E8-4161-976A-318980F16DB8}" type="datetime1">
              <a:rPr lang="tr-TR" smtClean="0"/>
              <a:t>6.11.2023</a:t>
            </a:fld>
            <a:endParaRPr lang="tr-TR"/>
          </a:p>
        </p:txBody>
      </p:sp>
      <p:sp>
        <p:nvSpPr>
          <p:cNvPr id="10" name="Altbilgi Yer Tutucusu 4">
            <a:extLst>
              <a:ext uri="{FF2B5EF4-FFF2-40B4-BE49-F238E27FC236}">
                <a16:creationId xmlns:a16="http://schemas.microsoft.com/office/drawing/2014/main" id="{2AF63E11-E026-49C0-8951-0F162324256D}"/>
              </a:ext>
            </a:extLst>
          </p:cNvPr>
          <p:cNvSpPr>
            <a:spLocks noGrp="1"/>
          </p:cNvSpPr>
          <p:nvPr>
            <p:ph type="ftr" sz="quarter" idx="11"/>
          </p:nvPr>
        </p:nvSpPr>
        <p:spPr>
          <a:xfrm>
            <a:off x="800100" y="6172200"/>
            <a:ext cx="4000500" cy="457200"/>
          </a:xfrm>
        </p:spPr>
        <p:txBody>
          <a:bodyPr/>
          <a:lstStyle>
            <a:lvl1pPr>
              <a:defRPr/>
            </a:lvl1pPr>
          </a:lstStyle>
          <a:p>
            <a:pPr>
              <a:defRPr/>
            </a:pPr>
            <a:r>
              <a:rPr lang="tr-TR"/>
              <a:t>Dijitalleşen Dünyada Hemşirelikte Kariyer Yolculuğu ve Mesleki Güç Sempozyumu</a:t>
            </a:r>
          </a:p>
        </p:txBody>
      </p:sp>
      <p:sp>
        <p:nvSpPr>
          <p:cNvPr id="11" name="Slayt Numarası Yer Tutucusu 5">
            <a:extLst>
              <a:ext uri="{FF2B5EF4-FFF2-40B4-BE49-F238E27FC236}">
                <a16:creationId xmlns:a16="http://schemas.microsoft.com/office/drawing/2014/main" id="{6518A257-8754-4D8A-A898-F28209560657}"/>
              </a:ext>
            </a:extLst>
          </p:cNvPr>
          <p:cNvSpPr>
            <a:spLocks noGrp="1"/>
          </p:cNvSpPr>
          <p:nvPr>
            <p:ph type="sldNum" sz="quarter" idx="12"/>
          </p:nvPr>
        </p:nvSpPr>
        <p:spPr>
          <a:xfrm>
            <a:off x="146050" y="6208713"/>
            <a:ext cx="457200" cy="457200"/>
          </a:xfrm>
        </p:spPr>
        <p:txBody>
          <a:bodyPr/>
          <a:lstStyle>
            <a:lvl1pPr>
              <a:defRPr/>
            </a:lvl1pPr>
          </a:lstStyle>
          <a:p>
            <a:fld id="{548F3098-A69C-4B76-9B6A-D67ADEC87523}" type="slidenum">
              <a:rPr lang="tr-TR" altLang="tr-TR"/>
              <a:pPr/>
              <a:t>‹#›</a:t>
            </a:fld>
            <a:endParaRPr lang="tr-TR" altLang="tr-TR"/>
          </a:p>
        </p:txBody>
      </p:sp>
    </p:spTree>
    <p:extLst>
      <p:ext uri="{BB962C8B-B14F-4D97-AF65-F5344CB8AC3E}">
        <p14:creationId xmlns:p14="http://schemas.microsoft.com/office/powerpoint/2010/main" val="10450247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9" name="İçerik Yer Tutucusu 8"/>
          <p:cNvSpPr>
            <a:spLocks noGrp="1"/>
          </p:cNvSpPr>
          <p:nvPr>
            <p:ph sz="quarter" idx="1"/>
          </p:nvPr>
        </p:nvSpPr>
        <p:spPr>
          <a:xfrm>
            <a:off x="91440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1" name="İçerik Yer Tutucusu 10"/>
          <p:cNvSpPr>
            <a:spLocks noGrp="1"/>
          </p:cNvSpPr>
          <p:nvPr>
            <p:ph sz="quarter" idx="2"/>
          </p:nvPr>
        </p:nvSpPr>
        <p:spPr>
          <a:xfrm>
            <a:off x="4933950" y="1447800"/>
            <a:ext cx="3749040" cy="45720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13">
            <a:extLst>
              <a:ext uri="{FF2B5EF4-FFF2-40B4-BE49-F238E27FC236}">
                <a16:creationId xmlns:a16="http://schemas.microsoft.com/office/drawing/2014/main" id="{0C58B530-2F78-4ACC-AE57-19651C2EA931}"/>
              </a:ext>
            </a:extLst>
          </p:cNvPr>
          <p:cNvSpPr>
            <a:spLocks noGrp="1"/>
          </p:cNvSpPr>
          <p:nvPr>
            <p:ph type="dt" sz="half" idx="10"/>
          </p:nvPr>
        </p:nvSpPr>
        <p:spPr/>
        <p:txBody>
          <a:bodyPr/>
          <a:lstStyle>
            <a:lvl1pPr>
              <a:defRPr/>
            </a:lvl1pPr>
          </a:lstStyle>
          <a:p>
            <a:pPr>
              <a:defRPr/>
            </a:pPr>
            <a:fld id="{B01C828C-ACDD-4A03-B5F4-2C05DAAF5003}" type="datetime1">
              <a:rPr lang="tr-TR" smtClean="0"/>
              <a:t>6.11.2023</a:t>
            </a:fld>
            <a:endParaRPr lang="tr-TR"/>
          </a:p>
        </p:txBody>
      </p:sp>
      <p:sp>
        <p:nvSpPr>
          <p:cNvPr id="6" name="Altbilgi Yer Tutucusu 2">
            <a:extLst>
              <a:ext uri="{FF2B5EF4-FFF2-40B4-BE49-F238E27FC236}">
                <a16:creationId xmlns:a16="http://schemas.microsoft.com/office/drawing/2014/main" id="{7F43751D-2230-4A3B-AA4B-AD3C6382CBC9}"/>
              </a:ext>
            </a:extLst>
          </p:cNvPr>
          <p:cNvSpPr>
            <a:spLocks noGrp="1"/>
          </p:cNvSpPr>
          <p:nvPr>
            <p:ph type="ftr" sz="quarter" idx="11"/>
          </p:nvPr>
        </p:nvSpPr>
        <p:spPr/>
        <p:txBody>
          <a:bodyPr/>
          <a:lstStyle>
            <a:lvl1pPr>
              <a:defRPr/>
            </a:lvl1pPr>
          </a:lstStyle>
          <a:p>
            <a:pPr>
              <a:defRPr/>
            </a:pPr>
            <a:r>
              <a:rPr lang="tr-TR"/>
              <a:t>Dijitalleşen Dünyada Hemşirelikte Kariyer Yolculuğu ve Mesleki Güç Sempozyumu</a:t>
            </a:r>
          </a:p>
        </p:txBody>
      </p:sp>
      <p:sp>
        <p:nvSpPr>
          <p:cNvPr id="7" name="Slayt Numarası Yer Tutucusu 22">
            <a:extLst>
              <a:ext uri="{FF2B5EF4-FFF2-40B4-BE49-F238E27FC236}">
                <a16:creationId xmlns:a16="http://schemas.microsoft.com/office/drawing/2014/main" id="{CE408128-21B4-49BF-BFC9-9BA7A97F8C6E}"/>
              </a:ext>
            </a:extLst>
          </p:cNvPr>
          <p:cNvSpPr>
            <a:spLocks noGrp="1"/>
          </p:cNvSpPr>
          <p:nvPr>
            <p:ph type="sldNum" sz="quarter" idx="12"/>
          </p:nvPr>
        </p:nvSpPr>
        <p:spPr/>
        <p:txBody>
          <a:bodyPr/>
          <a:lstStyle>
            <a:lvl1pPr>
              <a:defRPr/>
            </a:lvl1pPr>
          </a:lstStyle>
          <a:p>
            <a:fld id="{8F6BB39B-070A-42DB-A6B2-92743C2A2362}" type="slidenum">
              <a:rPr lang="tr-TR" altLang="tr-TR"/>
              <a:pPr/>
              <a:t>‹#›</a:t>
            </a:fld>
            <a:endParaRPr lang="tr-TR" altLang="tr-TR"/>
          </a:p>
        </p:txBody>
      </p:sp>
    </p:spTree>
    <p:extLst>
      <p:ext uri="{BB962C8B-B14F-4D97-AF65-F5344CB8AC3E}">
        <p14:creationId xmlns:p14="http://schemas.microsoft.com/office/powerpoint/2010/main" val="420057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914400" y="273050"/>
            <a:ext cx="7772400" cy="1143000"/>
          </a:xfrm>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Metin Yer Tutucusu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11" name="İçerik Yer Tutucusu 10"/>
          <p:cNvSpPr>
            <a:spLocks noGrp="1"/>
          </p:cNvSpPr>
          <p:nvPr>
            <p:ph sz="half" idx="2"/>
          </p:nvPr>
        </p:nvSpPr>
        <p:spPr>
          <a:xfrm>
            <a:off x="9144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13" name="İçerik Yer Tutucusu 12"/>
          <p:cNvSpPr>
            <a:spLocks noGrp="1"/>
          </p:cNvSpPr>
          <p:nvPr>
            <p:ph sz="half" idx="4"/>
          </p:nvPr>
        </p:nvSpPr>
        <p:spPr>
          <a:xfrm>
            <a:off x="4953000" y="2247900"/>
            <a:ext cx="3733800" cy="3886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13">
            <a:extLst>
              <a:ext uri="{FF2B5EF4-FFF2-40B4-BE49-F238E27FC236}">
                <a16:creationId xmlns:a16="http://schemas.microsoft.com/office/drawing/2014/main" id="{EAB6E88B-CDA1-4228-8410-A1B770382C81}"/>
              </a:ext>
            </a:extLst>
          </p:cNvPr>
          <p:cNvSpPr>
            <a:spLocks noGrp="1"/>
          </p:cNvSpPr>
          <p:nvPr>
            <p:ph type="dt" sz="half" idx="10"/>
          </p:nvPr>
        </p:nvSpPr>
        <p:spPr/>
        <p:txBody>
          <a:bodyPr/>
          <a:lstStyle>
            <a:lvl1pPr>
              <a:defRPr/>
            </a:lvl1pPr>
          </a:lstStyle>
          <a:p>
            <a:pPr>
              <a:defRPr/>
            </a:pPr>
            <a:fld id="{D8E5702A-5A0A-411A-8A24-5A602CCB29D2}" type="datetime1">
              <a:rPr lang="tr-TR" smtClean="0"/>
              <a:t>6.11.2023</a:t>
            </a:fld>
            <a:endParaRPr lang="tr-TR"/>
          </a:p>
        </p:txBody>
      </p:sp>
      <p:sp>
        <p:nvSpPr>
          <p:cNvPr id="8" name="Altbilgi Yer Tutucusu 2">
            <a:extLst>
              <a:ext uri="{FF2B5EF4-FFF2-40B4-BE49-F238E27FC236}">
                <a16:creationId xmlns:a16="http://schemas.microsoft.com/office/drawing/2014/main" id="{A44EE1C2-BBB0-4B2C-8722-9CD011D2F85A}"/>
              </a:ext>
            </a:extLst>
          </p:cNvPr>
          <p:cNvSpPr>
            <a:spLocks noGrp="1"/>
          </p:cNvSpPr>
          <p:nvPr>
            <p:ph type="ftr" sz="quarter" idx="11"/>
          </p:nvPr>
        </p:nvSpPr>
        <p:spPr/>
        <p:txBody>
          <a:bodyPr/>
          <a:lstStyle>
            <a:lvl1pPr>
              <a:defRPr/>
            </a:lvl1pPr>
          </a:lstStyle>
          <a:p>
            <a:pPr>
              <a:defRPr/>
            </a:pPr>
            <a:r>
              <a:rPr lang="tr-TR"/>
              <a:t>Dijitalleşen Dünyada Hemşirelikte Kariyer Yolculuğu ve Mesleki Güç Sempozyumu</a:t>
            </a:r>
          </a:p>
        </p:txBody>
      </p:sp>
      <p:sp>
        <p:nvSpPr>
          <p:cNvPr id="9" name="Slayt Numarası Yer Tutucusu 22">
            <a:extLst>
              <a:ext uri="{FF2B5EF4-FFF2-40B4-BE49-F238E27FC236}">
                <a16:creationId xmlns:a16="http://schemas.microsoft.com/office/drawing/2014/main" id="{CBABC049-0030-42BA-899F-726F480C2FFA}"/>
              </a:ext>
            </a:extLst>
          </p:cNvPr>
          <p:cNvSpPr>
            <a:spLocks noGrp="1"/>
          </p:cNvSpPr>
          <p:nvPr>
            <p:ph type="sldNum" sz="quarter" idx="12"/>
          </p:nvPr>
        </p:nvSpPr>
        <p:spPr/>
        <p:txBody>
          <a:bodyPr/>
          <a:lstStyle>
            <a:lvl1pPr>
              <a:defRPr/>
            </a:lvl1pPr>
          </a:lstStyle>
          <a:p>
            <a:fld id="{812D7765-5DE3-4E7D-9F40-FCE3129A308C}" type="slidenum">
              <a:rPr lang="tr-TR" altLang="tr-TR"/>
              <a:pPr/>
              <a:t>‹#›</a:t>
            </a:fld>
            <a:endParaRPr lang="tr-TR" altLang="tr-TR"/>
          </a:p>
        </p:txBody>
      </p:sp>
    </p:spTree>
    <p:extLst>
      <p:ext uri="{BB962C8B-B14F-4D97-AF65-F5344CB8AC3E}">
        <p14:creationId xmlns:p14="http://schemas.microsoft.com/office/powerpoint/2010/main" val="823653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13">
            <a:extLst>
              <a:ext uri="{FF2B5EF4-FFF2-40B4-BE49-F238E27FC236}">
                <a16:creationId xmlns:a16="http://schemas.microsoft.com/office/drawing/2014/main" id="{0AE9A26C-34AB-4328-8DE1-02E45FA24F8F}"/>
              </a:ext>
            </a:extLst>
          </p:cNvPr>
          <p:cNvSpPr>
            <a:spLocks noGrp="1"/>
          </p:cNvSpPr>
          <p:nvPr>
            <p:ph type="dt" sz="half" idx="10"/>
          </p:nvPr>
        </p:nvSpPr>
        <p:spPr/>
        <p:txBody>
          <a:bodyPr/>
          <a:lstStyle>
            <a:lvl1pPr>
              <a:defRPr/>
            </a:lvl1pPr>
          </a:lstStyle>
          <a:p>
            <a:pPr>
              <a:defRPr/>
            </a:pPr>
            <a:fld id="{FE96DEB8-3A6F-4614-8D01-4CCD46EBDF5C}" type="datetime1">
              <a:rPr lang="tr-TR" smtClean="0"/>
              <a:t>6.11.2023</a:t>
            </a:fld>
            <a:endParaRPr lang="tr-TR"/>
          </a:p>
        </p:txBody>
      </p:sp>
      <p:sp>
        <p:nvSpPr>
          <p:cNvPr id="4" name="Altbilgi Yer Tutucusu 2">
            <a:extLst>
              <a:ext uri="{FF2B5EF4-FFF2-40B4-BE49-F238E27FC236}">
                <a16:creationId xmlns:a16="http://schemas.microsoft.com/office/drawing/2014/main" id="{A2E44DEA-FC55-4B8E-8107-75A0CB6DF9BE}"/>
              </a:ext>
            </a:extLst>
          </p:cNvPr>
          <p:cNvSpPr>
            <a:spLocks noGrp="1"/>
          </p:cNvSpPr>
          <p:nvPr>
            <p:ph type="ftr" sz="quarter" idx="11"/>
          </p:nvPr>
        </p:nvSpPr>
        <p:spPr/>
        <p:txBody>
          <a:bodyPr/>
          <a:lstStyle>
            <a:lvl1pPr>
              <a:defRPr/>
            </a:lvl1pPr>
          </a:lstStyle>
          <a:p>
            <a:pPr>
              <a:defRPr/>
            </a:pPr>
            <a:r>
              <a:rPr lang="tr-TR"/>
              <a:t>Dijitalleşen Dünyada Hemşirelikte Kariyer Yolculuğu ve Mesleki Güç Sempozyumu</a:t>
            </a:r>
          </a:p>
        </p:txBody>
      </p:sp>
      <p:sp>
        <p:nvSpPr>
          <p:cNvPr id="5" name="Slayt Numarası Yer Tutucusu 22">
            <a:extLst>
              <a:ext uri="{FF2B5EF4-FFF2-40B4-BE49-F238E27FC236}">
                <a16:creationId xmlns:a16="http://schemas.microsoft.com/office/drawing/2014/main" id="{7DC175F3-00ED-4F85-9608-DE5A49727E42}"/>
              </a:ext>
            </a:extLst>
          </p:cNvPr>
          <p:cNvSpPr>
            <a:spLocks noGrp="1"/>
          </p:cNvSpPr>
          <p:nvPr>
            <p:ph type="sldNum" sz="quarter" idx="12"/>
          </p:nvPr>
        </p:nvSpPr>
        <p:spPr/>
        <p:txBody>
          <a:bodyPr/>
          <a:lstStyle>
            <a:lvl1pPr>
              <a:defRPr/>
            </a:lvl1pPr>
          </a:lstStyle>
          <a:p>
            <a:fld id="{692E6527-C44A-4E53-9CB9-66FE42E4D9C5}" type="slidenum">
              <a:rPr lang="tr-TR" altLang="tr-TR"/>
              <a:pPr/>
              <a:t>‹#›</a:t>
            </a:fld>
            <a:endParaRPr lang="tr-TR" altLang="tr-TR"/>
          </a:p>
        </p:txBody>
      </p:sp>
    </p:spTree>
    <p:extLst>
      <p:ext uri="{BB962C8B-B14F-4D97-AF65-F5344CB8AC3E}">
        <p14:creationId xmlns:p14="http://schemas.microsoft.com/office/powerpoint/2010/main" val="344267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3">
            <a:extLst>
              <a:ext uri="{FF2B5EF4-FFF2-40B4-BE49-F238E27FC236}">
                <a16:creationId xmlns:a16="http://schemas.microsoft.com/office/drawing/2014/main" id="{639B9F61-8FBD-4AD5-BC6D-BD76E0FB72D0}"/>
              </a:ext>
            </a:extLst>
          </p:cNvPr>
          <p:cNvSpPr>
            <a:spLocks noGrp="1"/>
          </p:cNvSpPr>
          <p:nvPr>
            <p:ph type="dt" sz="half" idx="10"/>
          </p:nvPr>
        </p:nvSpPr>
        <p:spPr/>
        <p:txBody>
          <a:bodyPr/>
          <a:lstStyle>
            <a:lvl1pPr>
              <a:defRPr/>
            </a:lvl1pPr>
          </a:lstStyle>
          <a:p>
            <a:pPr>
              <a:defRPr/>
            </a:pPr>
            <a:fld id="{0D605464-22DA-40CE-BDA8-301E1DECD1A8}" type="datetime1">
              <a:rPr lang="tr-TR" smtClean="0"/>
              <a:t>6.11.2023</a:t>
            </a:fld>
            <a:endParaRPr lang="tr-TR"/>
          </a:p>
        </p:txBody>
      </p:sp>
      <p:sp>
        <p:nvSpPr>
          <p:cNvPr id="3" name="Altbilgi Yer Tutucusu 2">
            <a:extLst>
              <a:ext uri="{FF2B5EF4-FFF2-40B4-BE49-F238E27FC236}">
                <a16:creationId xmlns:a16="http://schemas.microsoft.com/office/drawing/2014/main" id="{43BFE543-3280-4284-BABD-A600A108B98A}"/>
              </a:ext>
            </a:extLst>
          </p:cNvPr>
          <p:cNvSpPr>
            <a:spLocks noGrp="1"/>
          </p:cNvSpPr>
          <p:nvPr>
            <p:ph type="ftr" sz="quarter" idx="11"/>
          </p:nvPr>
        </p:nvSpPr>
        <p:spPr/>
        <p:txBody>
          <a:bodyPr/>
          <a:lstStyle>
            <a:lvl1pPr>
              <a:defRPr/>
            </a:lvl1pPr>
          </a:lstStyle>
          <a:p>
            <a:pPr>
              <a:defRPr/>
            </a:pPr>
            <a:r>
              <a:rPr lang="tr-TR"/>
              <a:t>Dijitalleşen Dünyada Hemşirelikte Kariyer Yolculuğu ve Mesleki Güç Sempozyumu</a:t>
            </a:r>
          </a:p>
        </p:txBody>
      </p:sp>
      <p:sp>
        <p:nvSpPr>
          <p:cNvPr id="4" name="Slayt Numarası Yer Tutucusu 22">
            <a:extLst>
              <a:ext uri="{FF2B5EF4-FFF2-40B4-BE49-F238E27FC236}">
                <a16:creationId xmlns:a16="http://schemas.microsoft.com/office/drawing/2014/main" id="{1CF4AA9A-8B02-43EE-85F6-4BE712029E72}"/>
              </a:ext>
            </a:extLst>
          </p:cNvPr>
          <p:cNvSpPr>
            <a:spLocks noGrp="1"/>
          </p:cNvSpPr>
          <p:nvPr>
            <p:ph type="sldNum" sz="quarter" idx="12"/>
          </p:nvPr>
        </p:nvSpPr>
        <p:spPr/>
        <p:txBody>
          <a:bodyPr/>
          <a:lstStyle>
            <a:lvl1pPr>
              <a:defRPr/>
            </a:lvl1pPr>
          </a:lstStyle>
          <a:p>
            <a:fld id="{DA4BE3D6-C3CA-4E69-9B68-5AA16B636F61}" type="slidenum">
              <a:rPr lang="tr-TR" altLang="tr-TR"/>
              <a:pPr/>
              <a:t>‹#›</a:t>
            </a:fld>
            <a:endParaRPr lang="tr-TR" altLang="tr-TR"/>
          </a:p>
        </p:txBody>
      </p:sp>
    </p:spTree>
    <p:extLst>
      <p:ext uri="{BB962C8B-B14F-4D97-AF65-F5344CB8AC3E}">
        <p14:creationId xmlns:p14="http://schemas.microsoft.com/office/powerpoint/2010/main" val="56562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AE6E967F-BE2D-4863-80FD-103F41E798FF}"/>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Yuvarlatılmış Dikdörtgen 10">
            <a:extLst>
              <a:ext uri="{FF2B5EF4-FFF2-40B4-BE49-F238E27FC236}">
                <a16:creationId xmlns:a16="http://schemas.microsoft.com/office/drawing/2014/main" id="{BAB883CA-2C65-4417-B07D-BE109022CD8C}"/>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914400" y="273050"/>
            <a:ext cx="7772400" cy="1143000"/>
          </a:xfrm>
        </p:spPr>
        <p:txBody>
          <a:bodyPr/>
          <a:lstStyle>
            <a:lvl1pPr algn="l">
              <a:buNone/>
              <a:defRPr sz="4000" b="0"/>
            </a:lvl1pPr>
          </a:lstStyle>
          <a:p>
            <a:r>
              <a:rPr lang="tr-TR"/>
              <a:t>Asıl başlık stili için tıklatın</a:t>
            </a:r>
            <a:endParaRPr lang="en-US"/>
          </a:p>
        </p:txBody>
      </p:sp>
      <p:sp>
        <p:nvSpPr>
          <p:cNvPr id="3" name="Metin Yer Tutucusu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11" name="İçerik Yer Tutucusu 10"/>
          <p:cNvSpPr>
            <a:spLocks noGrp="1"/>
          </p:cNvSpPr>
          <p:nvPr>
            <p:ph sz="quarter" idx="1"/>
          </p:nvPr>
        </p:nvSpPr>
        <p:spPr>
          <a:xfrm>
            <a:off x="2971800" y="1600200"/>
            <a:ext cx="5715000" cy="4495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4">
            <a:extLst>
              <a:ext uri="{FF2B5EF4-FFF2-40B4-BE49-F238E27FC236}">
                <a16:creationId xmlns:a16="http://schemas.microsoft.com/office/drawing/2014/main" id="{F8B1289A-1571-452A-A05E-18145E2010A7}"/>
              </a:ext>
            </a:extLst>
          </p:cNvPr>
          <p:cNvSpPr>
            <a:spLocks noGrp="1"/>
          </p:cNvSpPr>
          <p:nvPr>
            <p:ph type="dt" sz="half" idx="10"/>
          </p:nvPr>
        </p:nvSpPr>
        <p:spPr/>
        <p:txBody>
          <a:bodyPr/>
          <a:lstStyle>
            <a:lvl1pPr>
              <a:defRPr/>
            </a:lvl1pPr>
          </a:lstStyle>
          <a:p>
            <a:pPr>
              <a:defRPr/>
            </a:pPr>
            <a:fld id="{3D759EE2-11D2-415E-A200-6A020D5D45A1}" type="datetime1">
              <a:rPr lang="tr-TR" smtClean="0"/>
              <a:t>6.11.2023</a:t>
            </a:fld>
            <a:endParaRPr lang="tr-TR"/>
          </a:p>
        </p:txBody>
      </p:sp>
      <p:sp>
        <p:nvSpPr>
          <p:cNvPr id="8" name="Altbilgi Yer Tutucusu 5">
            <a:extLst>
              <a:ext uri="{FF2B5EF4-FFF2-40B4-BE49-F238E27FC236}">
                <a16:creationId xmlns:a16="http://schemas.microsoft.com/office/drawing/2014/main" id="{B229AE31-F0CE-48BD-AF69-651A01C9F41D}"/>
              </a:ext>
            </a:extLst>
          </p:cNvPr>
          <p:cNvSpPr>
            <a:spLocks noGrp="1"/>
          </p:cNvSpPr>
          <p:nvPr>
            <p:ph type="ftr" sz="quarter" idx="11"/>
          </p:nvPr>
        </p:nvSpPr>
        <p:spPr/>
        <p:txBody>
          <a:bodyPr/>
          <a:lstStyle>
            <a:lvl1pPr>
              <a:defRPr/>
            </a:lvl1pPr>
          </a:lstStyle>
          <a:p>
            <a:pPr>
              <a:defRPr/>
            </a:pPr>
            <a:r>
              <a:rPr lang="tr-TR"/>
              <a:t>Dijitalleşen Dünyada Hemşirelikte Kariyer Yolculuğu ve Mesleki Güç Sempozyumu</a:t>
            </a:r>
          </a:p>
        </p:txBody>
      </p:sp>
      <p:sp>
        <p:nvSpPr>
          <p:cNvPr id="9" name="Slayt Numarası Yer Tutucusu 6">
            <a:extLst>
              <a:ext uri="{FF2B5EF4-FFF2-40B4-BE49-F238E27FC236}">
                <a16:creationId xmlns:a16="http://schemas.microsoft.com/office/drawing/2014/main" id="{052083FD-3835-4160-BC6B-AC222C5BAD34}"/>
              </a:ext>
            </a:extLst>
          </p:cNvPr>
          <p:cNvSpPr>
            <a:spLocks noGrp="1"/>
          </p:cNvSpPr>
          <p:nvPr>
            <p:ph type="sldNum" sz="quarter" idx="12"/>
          </p:nvPr>
        </p:nvSpPr>
        <p:spPr/>
        <p:txBody>
          <a:bodyPr/>
          <a:lstStyle>
            <a:lvl1pPr>
              <a:defRPr/>
            </a:lvl1pPr>
          </a:lstStyle>
          <a:p>
            <a:fld id="{D468FC86-4935-4EEA-B94F-45E2BD522594}" type="slidenum">
              <a:rPr lang="tr-TR" altLang="tr-TR"/>
              <a:pPr/>
              <a:t>‹#›</a:t>
            </a:fld>
            <a:endParaRPr lang="tr-TR" altLang="tr-TR"/>
          </a:p>
        </p:txBody>
      </p:sp>
    </p:spTree>
    <p:extLst>
      <p:ext uri="{BB962C8B-B14F-4D97-AF65-F5344CB8AC3E}">
        <p14:creationId xmlns:p14="http://schemas.microsoft.com/office/powerpoint/2010/main" val="428399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A821685B-FD55-4F14-B2D4-21449BB05D85}"/>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Dikdörtgen 5">
            <a:extLst>
              <a:ext uri="{FF2B5EF4-FFF2-40B4-BE49-F238E27FC236}">
                <a16:creationId xmlns:a16="http://schemas.microsoft.com/office/drawing/2014/main" id="{1513F7BA-8D96-4E5A-9107-FFDF84B8A9BC}"/>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Dikdörtgen 6">
            <a:extLst>
              <a:ext uri="{FF2B5EF4-FFF2-40B4-BE49-F238E27FC236}">
                <a16:creationId xmlns:a16="http://schemas.microsoft.com/office/drawing/2014/main" id="{15148355-9EB3-48D8-8338-8BEE5BB45A09}"/>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Başlık 1"/>
          <p:cNvSpPr>
            <a:spLocks noGrp="1"/>
          </p:cNvSpPr>
          <p:nvPr>
            <p:ph type="title"/>
          </p:nvPr>
        </p:nvSpPr>
        <p:spPr>
          <a:xfrm>
            <a:off x="914400" y="4900550"/>
            <a:ext cx="7315200" cy="522288"/>
          </a:xfrm>
        </p:spPr>
        <p:txBody>
          <a:bodyPr anchor="ctr">
            <a:noAutofit/>
          </a:bodyPr>
          <a:lstStyle>
            <a:lvl1pPr algn="l">
              <a:buNone/>
              <a:defRPr sz="2800" b="0"/>
            </a:lvl1pPr>
          </a:lstStyle>
          <a:p>
            <a:r>
              <a:rPr lang="tr-TR"/>
              <a:t>Asıl başlık stili için tıklatın</a:t>
            </a:r>
            <a:endParaRPr lang="en-US"/>
          </a:p>
        </p:txBody>
      </p:sp>
      <p:sp>
        <p:nvSpPr>
          <p:cNvPr id="4" name="Metin Yer Tutucusu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tr-TR"/>
              <a:t>Asıl metin stillerini düzenlemek için tıklatın</a:t>
            </a:r>
          </a:p>
        </p:txBody>
      </p:sp>
      <p:sp>
        <p:nvSpPr>
          <p:cNvPr id="3" name="Resim Yer Tutucusu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tr-TR" noProof="0"/>
              <a:t>Resim eklemek için simgeyi tıklatın</a:t>
            </a:r>
            <a:endParaRPr lang="en-US" noProof="0" dirty="0"/>
          </a:p>
        </p:txBody>
      </p:sp>
      <p:sp>
        <p:nvSpPr>
          <p:cNvPr id="8" name="Veri Yer Tutucusu 4">
            <a:extLst>
              <a:ext uri="{FF2B5EF4-FFF2-40B4-BE49-F238E27FC236}">
                <a16:creationId xmlns:a16="http://schemas.microsoft.com/office/drawing/2014/main" id="{7C1D4ACC-0DCA-491A-9B90-14FC2B5E87EF}"/>
              </a:ext>
            </a:extLst>
          </p:cNvPr>
          <p:cNvSpPr>
            <a:spLocks noGrp="1"/>
          </p:cNvSpPr>
          <p:nvPr>
            <p:ph type="dt" sz="half" idx="10"/>
          </p:nvPr>
        </p:nvSpPr>
        <p:spPr/>
        <p:txBody>
          <a:bodyPr/>
          <a:lstStyle>
            <a:lvl1pPr>
              <a:defRPr/>
            </a:lvl1pPr>
          </a:lstStyle>
          <a:p>
            <a:pPr>
              <a:defRPr/>
            </a:pPr>
            <a:fld id="{77A8411B-AEB8-4E1C-AE40-BE9D6D4FDAE9}" type="datetime1">
              <a:rPr lang="tr-TR" smtClean="0"/>
              <a:t>6.11.2023</a:t>
            </a:fld>
            <a:endParaRPr lang="tr-TR"/>
          </a:p>
        </p:txBody>
      </p:sp>
      <p:sp>
        <p:nvSpPr>
          <p:cNvPr id="9" name="Altbilgi Yer Tutucusu 5">
            <a:extLst>
              <a:ext uri="{FF2B5EF4-FFF2-40B4-BE49-F238E27FC236}">
                <a16:creationId xmlns:a16="http://schemas.microsoft.com/office/drawing/2014/main" id="{5E788279-3D7A-4988-8387-8C864912AA6D}"/>
              </a:ext>
            </a:extLst>
          </p:cNvPr>
          <p:cNvSpPr>
            <a:spLocks noGrp="1"/>
          </p:cNvSpPr>
          <p:nvPr>
            <p:ph type="ftr" sz="quarter" idx="11"/>
          </p:nvPr>
        </p:nvSpPr>
        <p:spPr>
          <a:xfrm>
            <a:off x="914400" y="6172200"/>
            <a:ext cx="3886200" cy="457200"/>
          </a:xfrm>
        </p:spPr>
        <p:txBody>
          <a:bodyPr/>
          <a:lstStyle>
            <a:lvl1pPr>
              <a:defRPr/>
            </a:lvl1pPr>
          </a:lstStyle>
          <a:p>
            <a:pPr>
              <a:defRPr/>
            </a:pPr>
            <a:r>
              <a:rPr lang="tr-TR"/>
              <a:t>Dijitalleşen Dünyada Hemşirelikte Kariyer Yolculuğu ve Mesleki Güç Sempozyumu</a:t>
            </a:r>
          </a:p>
        </p:txBody>
      </p:sp>
      <p:sp>
        <p:nvSpPr>
          <p:cNvPr id="10" name="Slayt Numarası Yer Tutucusu 6">
            <a:extLst>
              <a:ext uri="{FF2B5EF4-FFF2-40B4-BE49-F238E27FC236}">
                <a16:creationId xmlns:a16="http://schemas.microsoft.com/office/drawing/2014/main" id="{E1639780-47E1-4543-A918-1C9AD4E75A51}"/>
              </a:ext>
            </a:extLst>
          </p:cNvPr>
          <p:cNvSpPr>
            <a:spLocks noGrp="1"/>
          </p:cNvSpPr>
          <p:nvPr>
            <p:ph type="sldNum" sz="quarter" idx="12"/>
          </p:nvPr>
        </p:nvSpPr>
        <p:spPr>
          <a:xfrm>
            <a:off x="146050" y="6208713"/>
            <a:ext cx="457200" cy="457200"/>
          </a:xfrm>
        </p:spPr>
        <p:txBody>
          <a:bodyPr/>
          <a:lstStyle>
            <a:lvl1pPr>
              <a:defRPr/>
            </a:lvl1pPr>
          </a:lstStyle>
          <a:p>
            <a:fld id="{BC4FF5E7-36B6-42A3-B6BC-620AC0794E5D}" type="slidenum">
              <a:rPr lang="tr-TR" altLang="tr-TR"/>
              <a:pPr/>
              <a:t>‹#›</a:t>
            </a:fld>
            <a:endParaRPr lang="tr-TR" altLang="tr-TR"/>
          </a:p>
        </p:txBody>
      </p:sp>
    </p:spTree>
    <p:extLst>
      <p:ext uri="{BB962C8B-B14F-4D97-AF65-F5344CB8AC3E}">
        <p14:creationId xmlns:p14="http://schemas.microsoft.com/office/powerpoint/2010/main" val="429161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ikdörtgen 8">
            <a:extLst>
              <a:ext uri="{FF2B5EF4-FFF2-40B4-BE49-F238E27FC236}">
                <a16:creationId xmlns:a16="http://schemas.microsoft.com/office/drawing/2014/main" id="{A84F2AA5-3633-418F-B145-327948E2FEB1}"/>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Yuvarlatılmış Dikdörtgen 7">
            <a:extLst>
              <a:ext uri="{FF2B5EF4-FFF2-40B4-BE49-F238E27FC236}">
                <a16:creationId xmlns:a16="http://schemas.microsoft.com/office/drawing/2014/main" id="{D8FEA555-84EC-4382-94CE-507153F05E7D}"/>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Başlık Yer Tutucusu 21">
            <a:extLst>
              <a:ext uri="{FF2B5EF4-FFF2-40B4-BE49-F238E27FC236}">
                <a16:creationId xmlns:a16="http://schemas.microsoft.com/office/drawing/2014/main" id="{ABB8B3B1-B2A5-49D2-9E85-D42698D75709}"/>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tr-TR" altLang="tr-TR"/>
              <a:t>Asıl başlık stili için tıklatın</a:t>
            </a:r>
            <a:endParaRPr lang="en-US" altLang="tr-TR"/>
          </a:p>
        </p:txBody>
      </p:sp>
      <p:sp>
        <p:nvSpPr>
          <p:cNvPr id="1029" name="Metin Yer Tutucusu 12">
            <a:extLst>
              <a:ext uri="{FF2B5EF4-FFF2-40B4-BE49-F238E27FC236}">
                <a16:creationId xmlns:a16="http://schemas.microsoft.com/office/drawing/2014/main" id="{F8B013E0-615A-40B3-9892-3D5829EEBBEA}"/>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4" name="Veri Yer Tutucusu 13">
            <a:extLst>
              <a:ext uri="{FF2B5EF4-FFF2-40B4-BE49-F238E27FC236}">
                <a16:creationId xmlns:a16="http://schemas.microsoft.com/office/drawing/2014/main" id="{0F209CF2-48A7-494D-9BEB-96EBCD37D5CC}"/>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791BC59F-A5EA-4BA9-AD4A-C99AA08D9A9F}" type="datetime1">
              <a:rPr lang="tr-TR" smtClean="0"/>
              <a:t>6.11.2023</a:t>
            </a:fld>
            <a:endParaRPr lang="tr-TR"/>
          </a:p>
        </p:txBody>
      </p:sp>
      <p:sp>
        <p:nvSpPr>
          <p:cNvPr id="3" name="Altbilgi Yer Tutucusu 2">
            <a:extLst>
              <a:ext uri="{FF2B5EF4-FFF2-40B4-BE49-F238E27FC236}">
                <a16:creationId xmlns:a16="http://schemas.microsoft.com/office/drawing/2014/main" id="{4B52FF13-D0A9-46C4-BA85-9FA5F51BDFA5}"/>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r>
              <a:rPr lang="tr-TR"/>
              <a:t>Dijitalleşen Dünyada Hemşirelikte Kariyer Yolculuğu ve Mesleki Güç Sempozyumu</a:t>
            </a:r>
          </a:p>
        </p:txBody>
      </p:sp>
      <p:sp>
        <p:nvSpPr>
          <p:cNvPr id="23" name="Slayt Numarası Yer Tutucusu 22">
            <a:extLst>
              <a:ext uri="{FF2B5EF4-FFF2-40B4-BE49-F238E27FC236}">
                <a16:creationId xmlns:a16="http://schemas.microsoft.com/office/drawing/2014/main" id="{388129B1-CC1E-45C3-B489-27F44319DEBE}"/>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defRPr>
            </a:lvl1pPr>
          </a:lstStyle>
          <a:p>
            <a:fld id="{816E419C-A144-43B1-ADF9-0F7DD09B094A}" type="slidenum">
              <a:rPr lang="tr-TR" altLang="tr-TR"/>
              <a:pPr/>
              <a:t>‹#›</a:t>
            </a:fld>
            <a:endParaRPr lang="tr-TR" altLang="tr-TR"/>
          </a:p>
        </p:txBody>
      </p:sp>
    </p:spTree>
  </p:cSld>
  <p:clrMap bg1="lt1" tx1="dk1" bg2="lt2" tx2="dk2" accent1="accent1" accent2="accent2" accent3="accent3" accent4="accent4" accent5="accent5" accent6="accent6" hlink="hlink" folHlink="folHlink"/>
  <p:sldLayoutIdLst>
    <p:sldLayoutId id="2147483850" r:id="rId1"/>
    <p:sldLayoutId id="2147483842" r:id="rId2"/>
    <p:sldLayoutId id="2147483851" r:id="rId3"/>
    <p:sldLayoutId id="2147483843" r:id="rId4"/>
    <p:sldLayoutId id="2147483844" r:id="rId5"/>
    <p:sldLayoutId id="2147483845" r:id="rId6"/>
    <p:sldLayoutId id="2147483846" r:id="rId7"/>
    <p:sldLayoutId id="2147483852" r:id="rId8"/>
    <p:sldLayoutId id="2147483853" r:id="rId9"/>
    <p:sldLayoutId id="2147483847" r:id="rId10"/>
    <p:sldLayoutId id="2147483848" r:id="rId11"/>
    <p:sldLayoutId id="2147483854" r:id="rId12"/>
  </p:sldLayoutIdLst>
  <p:hf hd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Calibri" pitchFamily="34" charset="0"/>
        </a:defRPr>
      </a:lvl6pPr>
      <a:lvl7pPr marL="914400" algn="l" rtl="0" fontAlgn="base">
        <a:spcBef>
          <a:spcPct val="0"/>
        </a:spcBef>
        <a:spcAft>
          <a:spcPct val="0"/>
        </a:spcAft>
        <a:defRPr sz="4000">
          <a:solidFill>
            <a:schemeClr val="tx2"/>
          </a:solidFill>
          <a:latin typeface="Calibri" pitchFamily="34" charset="0"/>
        </a:defRPr>
      </a:lvl7pPr>
      <a:lvl8pPr marL="1371600" algn="l" rtl="0" fontAlgn="base">
        <a:spcBef>
          <a:spcPct val="0"/>
        </a:spcBef>
        <a:spcAft>
          <a:spcPct val="0"/>
        </a:spcAft>
        <a:defRPr sz="4000">
          <a:solidFill>
            <a:schemeClr val="tx2"/>
          </a:solidFill>
          <a:latin typeface="Calibri" pitchFamily="34" charset="0"/>
        </a:defRPr>
      </a:lvl8pPr>
      <a:lvl9pPr marL="1828800" algn="l" rtl="0" fontAlgn="base">
        <a:spcBef>
          <a:spcPct val="0"/>
        </a:spcBef>
        <a:spcAft>
          <a:spcPct val="0"/>
        </a:spcAft>
        <a:defRPr sz="4000">
          <a:solidFill>
            <a:schemeClr val="tx2"/>
          </a:solidFill>
          <a:latin typeface="Calibri"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D8AFB9"/>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DE6C36"/>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DE6C36"/>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lt Başlık 4">
            <a:extLst>
              <a:ext uri="{FF2B5EF4-FFF2-40B4-BE49-F238E27FC236}">
                <a16:creationId xmlns:a16="http://schemas.microsoft.com/office/drawing/2014/main" id="{8A0E2D11-D15F-446C-93A0-95D043B2D939}"/>
              </a:ext>
            </a:extLst>
          </p:cNvPr>
          <p:cNvSpPr>
            <a:spLocks noGrp="1"/>
          </p:cNvSpPr>
          <p:nvPr>
            <p:ph type="subTitle" idx="1"/>
          </p:nvPr>
        </p:nvSpPr>
        <p:spPr>
          <a:xfrm>
            <a:off x="1403350" y="2205038"/>
            <a:ext cx="6400800" cy="1600200"/>
          </a:xfrm>
        </p:spPr>
        <p:txBody>
          <a:bodyPr/>
          <a:lstStyle/>
          <a:p>
            <a:pPr eaLnBrk="1" hangingPunct="1"/>
            <a:endParaRPr lang="tr-TR" altLang="tr-TR"/>
          </a:p>
        </p:txBody>
      </p:sp>
      <p:sp>
        <p:nvSpPr>
          <p:cNvPr id="4" name="Başlık 3">
            <a:extLst>
              <a:ext uri="{FF2B5EF4-FFF2-40B4-BE49-F238E27FC236}">
                <a16:creationId xmlns:a16="http://schemas.microsoft.com/office/drawing/2014/main" id="{5ADF321E-B321-48CC-8546-726A4A9EEE62}"/>
              </a:ext>
            </a:extLst>
          </p:cNvPr>
          <p:cNvSpPr>
            <a:spLocks noGrp="1"/>
          </p:cNvSpPr>
          <p:nvPr>
            <p:ph type="ctrTitle"/>
          </p:nvPr>
        </p:nvSpPr>
        <p:spPr>
          <a:xfrm>
            <a:off x="0" y="1629069"/>
            <a:ext cx="9144000" cy="1470025"/>
          </a:xfrm>
          <a:ln w="76200">
            <a:solidFill>
              <a:schemeClr val="accent1"/>
            </a:solidFill>
            <a:prstDash val="lgDash"/>
          </a:ln>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eaLnBrk="1" fontAlgn="auto" hangingPunct="1">
              <a:spcAft>
                <a:spcPts val="0"/>
              </a:spcAft>
              <a:defRPr/>
            </a:pPr>
            <a:r>
              <a:rPr lang="tr-TR" dirty="0"/>
              <a:t>v</a:t>
            </a:r>
          </a:p>
        </p:txBody>
      </p:sp>
      <p:sp>
        <p:nvSpPr>
          <p:cNvPr id="6" name="Başlık 1">
            <a:extLst>
              <a:ext uri="{FF2B5EF4-FFF2-40B4-BE49-F238E27FC236}">
                <a16:creationId xmlns:a16="http://schemas.microsoft.com/office/drawing/2014/main" id="{29384259-A7D6-473E-85EA-75582BD2ACDE}"/>
              </a:ext>
            </a:extLst>
          </p:cNvPr>
          <p:cNvSpPr txBox="1">
            <a:spLocks/>
          </p:cNvSpPr>
          <p:nvPr/>
        </p:nvSpPr>
        <p:spPr>
          <a:xfrm>
            <a:off x="827584" y="2060848"/>
            <a:ext cx="7704856" cy="1728192"/>
          </a:xfrm>
          <a:prstGeom prst="rect">
            <a:avLst/>
          </a:prstGeom>
          <a:solidFill>
            <a:schemeClr val="accent4">
              <a:lumMod val="20000"/>
              <a:lumOff val="80000"/>
            </a:schemeClr>
          </a:solidFill>
          <a:ln w="76200">
            <a:solidFill>
              <a:schemeClr val="accent3"/>
            </a:solidFill>
            <a:prstDash val="sysDot"/>
          </a:ln>
        </p:spPr>
        <p:txBody>
          <a:bodyPr bIns="91440" anchor="ctr">
            <a:noAutofit/>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pPr fontAlgn="auto">
              <a:spcAft>
                <a:spcPts val="0"/>
              </a:spcAft>
              <a:defRPr/>
            </a:pPr>
            <a:endParaRPr lang="tr-TR" sz="2800" b="1" dirty="0">
              <a:solidFill>
                <a:srgbClr val="FF0000"/>
              </a:solidFill>
              <a:effectLst>
                <a:outerShdw blurRad="38100" dist="38100" dir="2700000" algn="tl">
                  <a:srgbClr val="000000">
                    <a:alpha val="43137"/>
                  </a:srgbClr>
                </a:outerShdw>
              </a:effectLst>
            </a:endParaRPr>
          </a:p>
          <a:p>
            <a:r>
              <a:rPr lang="tr-TR" sz="2800" b="1" dirty="0">
                <a:solidFill>
                  <a:srgbClr val="FF0000"/>
                </a:solidFill>
              </a:rPr>
              <a:t>Diyabetin Önemi, Riskleri, Korunma ve Önlemler</a:t>
            </a:r>
          </a:p>
          <a:p>
            <a:r>
              <a:rPr lang="tr-TR" sz="2800" b="1" dirty="0">
                <a:solidFill>
                  <a:srgbClr val="FF0000"/>
                </a:solidFill>
              </a:rPr>
              <a:t>Tanısı ve Sınıflaması</a:t>
            </a:r>
            <a:endParaRPr lang="tr-TR" sz="2800" b="1" dirty="0">
              <a:solidFill>
                <a:srgbClr val="FF0000"/>
              </a:solidFill>
              <a:effectLst/>
              <a:ea typeface="Times New Roman" panose="02020603050405020304" pitchFamily="18" charset="0"/>
              <a:cs typeface="Times New Roman" panose="02020603050405020304" pitchFamily="18" charset="0"/>
            </a:endParaRPr>
          </a:p>
        </p:txBody>
      </p:sp>
      <p:sp>
        <p:nvSpPr>
          <p:cNvPr id="7" name="Alt Başlık 2">
            <a:extLst>
              <a:ext uri="{FF2B5EF4-FFF2-40B4-BE49-F238E27FC236}">
                <a16:creationId xmlns:a16="http://schemas.microsoft.com/office/drawing/2014/main" id="{AA736BA9-1953-4E33-88EA-08E58B9208E8}"/>
              </a:ext>
            </a:extLst>
          </p:cNvPr>
          <p:cNvSpPr txBox="1">
            <a:spLocks/>
          </p:cNvSpPr>
          <p:nvPr/>
        </p:nvSpPr>
        <p:spPr>
          <a:xfrm>
            <a:off x="1475656" y="4149080"/>
            <a:ext cx="6400800" cy="1600200"/>
          </a:xfrm>
          <a:prstGeom prst="rect">
            <a:avLst/>
          </a:prstGeom>
        </p:spPr>
        <p:txBody>
          <a:bodyPr>
            <a:norm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fontAlgn="auto">
              <a:spcAft>
                <a:spcPts val="0"/>
              </a:spcAft>
              <a:defRPr/>
            </a:pPr>
            <a:r>
              <a:rPr lang="tr-T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PROF. DR. NERMİN OLGUN</a:t>
            </a:r>
          </a:p>
        </p:txBody>
      </p:sp>
      <p:pic>
        <p:nvPicPr>
          <p:cNvPr id="2" name="Picture 4" descr="DHD LOGO YENİ">
            <a:extLst>
              <a:ext uri="{FF2B5EF4-FFF2-40B4-BE49-F238E27FC236}">
                <a16:creationId xmlns:a16="http://schemas.microsoft.com/office/drawing/2014/main" id="{E594A885-FE45-1186-5583-C801D330A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33375"/>
            <a:ext cx="230505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Rounded Corners 74">
            <a:extLst>
              <a:ext uri="{FF2B5EF4-FFF2-40B4-BE49-F238E27FC236}">
                <a16:creationId xmlns:a16="http://schemas.microsoft.com/office/drawing/2014/main" id="{A331B385-7BD2-4986-9AD2-AB68C5237F86}"/>
              </a:ext>
            </a:extLst>
          </p:cNvPr>
          <p:cNvSpPr/>
          <p:nvPr/>
        </p:nvSpPr>
        <p:spPr>
          <a:xfrm>
            <a:off x="1339850" y="1754188"/>
            <a:ext cx="5016500" cy="822325"/>
          </a:xfrm>
          <a:prstGeom prst="roundRect">
            <a:avLst/>
          </a:prstGeom>
          <a:solidFill>
            <a:srgbClr val="E2120F"/>
          </a:solidFill>
          <a:ln>
            <a:solidFill>
              <a:srgbClr val="E212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6" name="TextBox 75">
            <a:extLst>
              <a:ext uri="{FF2B5EF4-FFF2-40B4-BE49-F238E27FC236}">
                <a16:creationId xmlns:a16="http://schemas.microsoft.com/office/drawing/2014/main" id="{C37ACDF4-04C9-4D3A-8DE1-F27E4762DAED}"/>
              </a:ext>
            </a:extLst>
          </p:cNvPr>
          <p:cNvSpPr txBox="1"/>
          <p:nvPr/>
        </p:nvSpPr>
        <p:spPr>
          <a:xfrm>
            <a:off x="1304925" y="1763713"/>
            <a:ext cx="5084763" cy="863600"/>
          </a:xfrm>
          <a:prstGeom prst="rect">
            <a:avLst/>
          </a:prstGeom>
          <a:noFill/>
        </p:spPr>
        <p:txBody>
          <a:bodyPr>
            <a:spAutoFit/>
          </a:bodyPr>
          <a:lstStyle/>
          <a:p>
            <a:pPr algn="ctr">
              <a:lnSpc>
                <a:spcPts val="3000"/>
              </a:lnSpc>
              <a:defRPr/>
            </a:pPr>
            <a:r>
              <a:rPr lang="tr-TR" sz="3200" b="1" spc="-300">
                <a:solidFill>
                  <a:schemeClr val="bg1"/>
                </a:solidFill>
              </a:rPr>
              <a:t>Prediyabet Taraması Nasıl Yapılmalıdır?</a:t>
            </a:r>
          </a:p>
        </p:txBody>
      </p:sp>
      <p:sp>
        <p:nvSpPr>
          <p:cNvPr id="77" name="Rectangle 76">
            <a:extLst>
              <a:ext uri="{FF2B5EF4-FFF2-40B4-BE49-F238E27FC236}">
                <a16:creationId xmlns:a16="http://schemas.microsoft.com/office/drawing/2014/main" id="{9E3081D1-0BB0-47B2-8314-115B37564859}"/>
              </a:ext>
            </a:extLst>
          </p:cNvPr>
          <p:cNvSpPr/>
          <p:nvPr/>
        </p:nvSpPr>
        <p:spPr>
          <a:xfrm>
            <a:off x="608013" y="2900363"/>
            <a:ext cx="6445250" cy="1938337"/>
          </a:xfrm>
          <a:prstGeom prst="rect">
            <a:avLst/>
          </a:prstGeom>
        </p:spPr>
        <p:txBody>
          <a:bodyPr>
            <a:spAutoFit/>
          </a:bodyPr>
          <a:lstStyle/>
          <a:p>
            <a:pPr algn="ctr">
              <a:defRPr/>
            </a:pPr>
            <a:r>
              <a:rPr lang="tr-TR" sz="2400" dirty="0">
                <a:solidFill>
                  <a:schemeClr val="tx1">
                    <a:lumMod val="75000"/>
                    <a:lumOff val="25000"/>
                  </a:schemeClr>
                </a:solidFill>
              </a:rPr>
              <a:t>TDV </a:t>
            </a:r>
            <a:r>
              <a:rPr lang="tr-TR" sz="2400" dirty="0" err="1">
                <a:solidFill>
                  <a:schemeClr val="tx1">
                    <a:lumMod val="75000"/>
                    <a:lumOff val="25000"/>
                  </a:schemeClr>
                </a:solidFill>
              </a:rPr>
              <a:t>prediyabet</a:t>
            </a:r>
            <a:r>
              <a:rPr lang="tr-TR" sz="2400" dirty="0">
                <a:solidFill>
                  <a:schemeClr val="tx1">
                    <a:lumMod val="75000"/>
                    <a:lumOff val="25000"/>
                  </a:schemeClr>
                </a:solidFill>
              </a:rPr>
              <a:t> taraması için öncelikle risk gruplarının belirlenmesini öngörmektedir. Yüksek riskli grupta APG ve OGTT birlikte kullanılırken düşük riskli grupta sadece APG ile tarama yeterlidir.</a:t>
            </a:r>
          </a:p>
        </p:txBody>
      </p:sp>
      <p:sp>
        <p:nvSpPr>
          <p:cNvPr id="97" name="Freeform: Shape 96">
            <a:extLst>
              <a:ext uri="{FF2B5EF4-FFF2-40B4-BE49-F238E27FC236}">
                <a16:creationId xmlns:a16="http://schemas.microsoft.com/office/drawing/2014/main" id="{F6258FE0-11A5-4F83-9CC9-163F4302B1C1}"/>
              </a:ext>
            </a:extLst>
          </p:cNvPr>
          <p:cNvSpPr/>
          <p:nvPr/>
        </p:nvSpPr>
        <p:spPr>
          <a:xfrm>
            <a:off x="608013" y="2195513"/>
            <a:ext cx="6445250" cy="2536825"/>
          </a:xfrm>
          <a:custGeom>
            <a:avLst/>
            <a:gdLst>
              <a:gd name="connsiteX0" fmla="*/ 494675 w 4676931"/>
              <a:gd name="connsiteY0" fmla="*/ 29981 h 2098623"/>
              <a:gd name="connsiteX1" fmla="*/ 0 w 4676931"/>
              <a:gd name="connsiteY1" fmla="*/ 29981 h 2098623"/>
              <a:gd name="connsiteX2" fmla="*/ 0 w 4676931"/>
              <a:gd name="connsiteY2" fmla="*/ 2098623 h 2098623"/>
              <a:gd name="connsiteX3" fmla="*/ 4676931 w 4676931"/>
              <a:gd name="connsiteY3" fmla="*/ 2098623 h 2098623"/>
              <a:gd name="connsiteX4" fmla="*/ 4676931 w 4676931"/>
              <a:gd name="connsiteY4" fmla="*/ 0 h 2098623"/>
              <a:gd name="connsiteX5" fmla="*/ 4257206 w 4676931"/>
              <a:gd name="connsiteY5" fmla="*/ 0 h 2098623"/>
              <a:gd name="connsiteX0" fmla="*/ 494675 w 4676931"/>
              <a:gd name="connsiteY0" fmla="*/ 38100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501025 w 4676931"/>
              <a:gd name="connsiteY0" fmla="*/ 0 h 2113092"/>
              <a:gd name="connsiteX1" fmla="*/ 0 w 4676931"/>
              <a:gd name="connsiteY1" fmla="*/ 6350 h 2113092"/>
              <a:gd name="connsiteX2" fmla="*/ 0 w 4676931"/>
              <a:gd name="connsiteY2" fmla="*/ 2113092 h 2113092"/>
              <a:gd name="connsiteX3" fmla="*/ 4676931 w 4676931"/>
              <a:gd name="connsiteY3" fmla="*/ 2113092 h 2113092"/>
              <a:gd name="connsiteX4" fmla="*/ 4676931 w 4676931"/>
              <a:gd name="connsiteY4" fmla="*/ 14469 h 2113092"/>
              <a:gd name="connsiteX5" fmla="*/ 4257206 w 4676931"/>
              <a:gd name="connsiteY5" fmla="*/ 14469 h 2113092"/>
              <a:gd name="connsiteX0" fmla="*/ 494675 w 4676931"/>
              <a:gd name="connsiteY0" fmla="*/ 12700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499437 w 4676931"/>
              <a:gd name="connsiteY0" fmla="*/ 3175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448637 w 4676931"/>
              <a:gd name="connsiteY0" fmla="*/ 3175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931" h="2106742">
                <a:moveTo>
                  <a:pt x="448637" y="3175"/>
                </a:moveTo>
                <a:lnTo>
                  <a:pt x="0" y="0"/>
                </a:lnTo>
                <a:lnTo>
                  <a:pt x="0" y="2106742"/>
                </a:lnTo>
                <a:lnTo>
                  <a:pt x="4676931" y="2106742"/>
                </a:lnTo>
                <a:lnTo>
                  <a:pt x="4676931" y="8119"/>
                </a:lnTo>
                <a:lnTo>
                  <a:pt x="4257206" y="8119"/>
                </a:lnTo>
              </a:path>
            </a:pathLst>
          </a:custGeom>
          <a:noFill/>
          <a:ln w="28575" cap="rnd">
            <a:solidFill>
              <a:srgbClr val="E2120F"/>
            </a:solidFill>
            <a:round/>
          </a:ln>
          <a:effectLst>
            <a:outerShdw blurRad="76200" dir="13500000" sy="23000" kx="1200000" algn="br"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defRPr/>
            </a:pPr>
            <a:endParaRPr lang="tr-TR" dirty="0">
              <a:latin typeface="Times New Roman" pitchFamily="18" charset="0"/>
            </a:endParaRPr>
          </a:p>
        </p:txBody>
      </p:sp>
      <p:sp>
        <p:nvSpPr>
          <p:cNvPr id="38918" name="Rectangle 8">
            <a:extLst>
              <a:ext uri="{FF2B5EF4-FFF2-40B4-BE49-F238E27FC236}">
                <a16:creationId xmlns:a16="http://schemas.microsoft.com/office/drawing/2014/main" id="{0219C0F1-BDF8-4004-B461-B909F947B33E}"/>
              </a:ext>
            </a:extLst>
          </p:cNvPr>
          <p:cNvSpPr>
            <a:spLocks noChangeArrowheads="1"/>
          </p:cNvSpPr>
          <p:nvPr/>
        </p:nvSpPr>
        <p:spPr bwMode="auto">
          <a:xfrm>
            <a:off x="777875" y="6411913"/>
            <a:ext cx="73358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eaLnBrk="1" hangingPunct="1">
              <a:spcBef>
                <a:spcPct val="0"/>
              </a:spcBef>
              <a:buClrTx/>
              <a:buSzTx/>
              <a:buFontTx/>
              <a:buNone/>
            </a:pPr>
            <a:r>
              <a:rPr lang="da-DK" altLang="tr-TR" sz="1100">
                <a:solidFill>
                  <a:srgbClr val="404040"/>
                </a:solidFill>
              </a:rPr>
              <a:t>TDV Prediyabet çalışma Grubu, Prediyabet Tanı ve Tedavi Rehberi 2017.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fltVal val="0"/>
                                          </p:val>
                                        </p:tav>
                                        <p:tav tm="100000">
                                          <p:val>
                                            <p:strVal val="#ppt_w"/>
                                          </p:val>
                                        </p:tav>
                                      </p:tavLst>
                                    </p:anim>
                                    <p:anim calcmode="lin" valueType="num">
                                      <p:cBhvr>
                                        <p:cTn id="8" dur="1000" fill="hold"/>
                                        <p:tgtEl>
                                          <p:spTgt spid="75"/>
                                        </p:tgtEl>
                                        <p:attrNameLst>
                                          <p:attrName>ppt_h</p:attrName>
                                        </p:attrNameLst>
                                      </p:cBhvr>
                                      <p:tavLst>
                                        <p:tav tm="0">
                                          <p:val>
                                            <p:fltVal val="0"/>
                                          </p:val>
                                        </p:tav>
                                        <p:tav tm="100000">
                                          <p:val>
                                            <p:strVal val="#ppt_h"/>
                                          </p:val>
                                        </p:tav>
                                      </p:tavLst>
                                    </p:anim>
                                    <p:animEffect transition="in" filter="fade">
                                      <p:cBhvr>
                                        <p:cTn id="9" dur="1000"/>
                                        <p:tgtEl>
                                          <p:spTgt spid="75"/>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76"/>
                                        </p:tgtEl>
                                        <p:attrNameLst>
                                          <p:attrName>style.visibility</p:attrName>
                                        </p:attrNameLst>
                                      </p:cBhvr>
                                      <p:to>
                                        <p:strVal val="visible"/>
                                      </p:to>
                                    </p:set>
                                    <p:anim calcmode="lin" valueType="num">
                                      <p:cBhvr>
                                        <p:cTn id="12" dur="1000" fill="hold"/>
                                        <p:tgtEl>
                                          <p:spTgt spid="76"/>
                                        </p:tgtEl>
                                        <p:attrNameLst>
                                          <p:attrName>ppt_w</p:attrName>
                                        </p:attrNameLst>
                                      </p:cBhvr>
                                      <p:tavLst>
                                        <p:tav tm="0">
                                          <p:val>
                                            <p:fltVal val="0"/>
                                          </p:val>
                                        </p:tav>
                                        <p:tav tm="100000">
                                          <p:val>
                                            <p:strVal val="#ppt_w"/>
                                          </p:val>
                                        </p:tav>
                                      </p:tavLst>
                                    </p:anim>
                                    <p:anim calcmode="lin" valueType="num">
                                      <p:cBhvr>
                                        <p:cTn id="13" dur="1000" fill="hold"/>
                                        <p:tgtEl>
                                          <p:spTgt spid="76"/>
                                        </p:tgtEl>
                                        <p:attrNameLst>
                                          <p:attrName>ppt_h</p:attrName>
                                        </p:attrNameLst>
                                      </p:cBhvr>
                                      <p:tavLst>
                                        <p:tav tm="0">
                                          <p:val>
                                            <p:fltVal val="0"/>
                                          </p:val>
                                        </p:tav>
                                        <p:tav tm="100000">
                                          <p:val>
                                            <p:strVal val="#ppt_h"/>
                                          </p:val>
                                        </p:tav>
                                      </p:tavLst>
                                    </p:anim>
                                    <p:animEffect transition="in" filter="fade">
                                      <p:cBhvr>
                                        <p:cTn id="14" dur="1000"/>
                                        <p:tgtEl>
                                          <p:spTgt spid="76"/>
                                        </p:tgtEl>
                                      </p:cBhvr>
                                    </p:animEffect>
                                  </p:childTnLst>
                                </p:cTn>
                              </p:par>
                              <p:par>
                                <p:cTn id="15" presetID="10" presetClass="entr" presetSubtype="0" fill="hold" grpId="0" nodeType="withEffect">
                                  <p:stCondLst>
                                    <p:cond delay="1000"/>
                                  </p:stCondLst>
                                  <p:iterate type="lt">
                                    <p:tmPct val="10000"/>
                                  </p:iterate>
                                  <p:childTnLst>
                                    <p:set>
                                      <p:cBhvr>
                                        <p:cTn id="16" dur="1" fill="hold">
                                          <p:stCondLst>
                                            <p:cond delay="0"/>
                                          </p:stCondLst>
                                        </p:cTn>
                                        <p:tgtEl>
                                          <p:spTgt spid="77"/>
                                        </p:tgtEl>
                                        <p:attrNameLst>
                                          <p:attrName>style.visibility</p:attrName>
                                        </p:attrNameLst>
                                      </p:cBhvr>
                                      <p:to>
                                        <p:strVal val="visible"/>
                                      </p:to>
                                    </p:set>
                                    <p:animEffect transition="in" filter="fade">
                                      <p:cBhvr>
                                        <p:cTn id="17" dur="250"/>
                                        <p:tgtEl>
                                          <p:spTgt spid="77"/>
                                        </p:tgtEl>
                                      </p:cBhvr>
                                    </p:animEffect>
                                  </p:childTnLst>
                                </p:cTn>
                              </p:par>
                              <p:par>
                                <p:cTn id="18" presetID="22" presetClass="entr" presetSubtype="1" fill="hold" nodeType="withEffect">
                                  <p:stCondLst>
                                    <p:cond delay="1500"/>
                                  </p:stCondLst>
                                  <p:childTnLst>
                                    <p:set>
                                      <p:cBhvr>
                                        <p:cTn id="19" dur="1" fill="hold">
                                          <p:stCondLst>
                                            <p:cond delay="0"/>
                                          </p:stCondLst>
                                        </p:cTn>
                                        <p:tgtEl>
                                          <p:spTgt spid="97"/>
                                        </p:tgtEl>
                                        <p:attrNameLst>
                                          <p:attrName>style.visibility</p:attrName>
                                        </p:attrNameLst>
                                      </p:cBhvr>
                                      <p:to>
                                        <p:strVal val="visible"/>
                                      </p:to>
                                    </p:set>
                                    <p:animEffect transition="in" filter="wipe(up)">
                                      <p:cBhvr>
                                        <p:cTn id="20"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B0DF324-1191-4EC7-B1F9-23488EA825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3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46297543-4AA5-40E7-B9C8-943DE4BFC9B6}"/>
              </a:ext>
            </a:extLst>
          </p:cNvPr>
          <p:cNvSpPr txBox="1"/>
          <p:nvPr/>
        </p:nvSpPr>
        <p:spPr>
          <a:xfrm>
            <a:off x="342900" y="214313"/>
            <a:ext cx="9059863" cy="541337"/>
          </a:xfrm>
          <a:prstGeom prst="rect">
            <a:avLst/>
          </a:prstGeom>
          <a:noFill/>
        </p:spPr>
        <p:txBody>
          <a:bodyPr anchor="ctr">
            <a:spAutoFit/>
          </a:bodyPr>
          <a:lstStyle/>
          <a:p>
            <a:pPr>
              <a:lnSpc>
                <a:spcPts val="3500"/>
              </a:lnSpc>
              <a:defRPr/>
            </a:pPr>
            <a:r>
              <a:rPr lang="tr-TR" sz="3600" b="1" spc="-300" dirty="0">
                <a:solidFill>
                  <a:srgbClr val="E2120F"/>
                </a:solidFill>
              </a:rPr>
              <a:t>Tip 2 Diyabet Önlenebilir ya da Geciktirilebilir mi? </a:t>
            </a:r>
            <a:endParaRPr lang="tr-TR" sz="3600" b="1" spc="-300" dirty="0">
              <a:solidFill>
                <a:srgbClr val="E2120F"/>
              </a:solidFill>
              <a:latin typeface="Gotham Light"/>
              <a:cs typeface="+mn-cs"/>
            </a:endParaRPr>
          </a:p>
        </p:txBody>
      </p:sp>
      <p:sp>
        <p:nvSpPr>
          <p:cNvPr id="10" name="Rectangle 9">
            <a:extLst>
              <a:ext uri="{FF2B5EF4-FFF2-40B4-BE49-F238E27FC236}">
                <a16:creationId xmlns:a16="http://schemas.microsoft.com/office/drawing/2014/main" id="{633955E9-7FCC-4FB7-8149-5E1C7126431A}"/>
              </a:ext>
            </a:extLst>
          </p:cNvPr>
          <p:cNvSpPr>
            <a:spLocks noChangeArrowheads="1"/>
          </p:cNvSpPr>
          <p:nvPr/>
        </p:nvSpPr>
        <p:spPr bwMode="auto">
          <a:xfrm>
            <a:off x="342900" y="1216025"/>
            <a:ext cx="551497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eaLnBrk="1" hangingPunct="1">
              <a:spcBef>
                <a:spcPts val="1200"/>
              </a:spcBef>
              <a:buClrTx/>
              <a:buSzTx/>
              <a:buFont typeface="Arial" panose="020B0604020202020204" pitchFamily="34" charset="0"/>
              <a:buChar char="•"/>
            </a:pPr>
            <a:r>
              <a:rPr lang="tr-TR" altLang="tr-TR" sz="2400">
                <a:solidFill>
                  <a:srgbClr val="404040"/>
                </a:solidFill>
              </a:rPr>
              <a:t>Tip 2 diyabet çok sinsi seyreden bir hastalıktır ve semptom vermeden çok uzun yıllar varlığını sürdürebilir. </a:t>
            </a:r>
          </a:p>
          <a:p>
            <a:pPr eaLnBrk="1" hangingPunct="1">
              <a:spcBef>
                <a:spcPts val="1200"/>
              </a:spcBef>
              <a:buClrTx/>
              <a:buSzTx/>
              <a:buFont typeface="Arial" panose="020B0604020202020204" pitchFamily="34" charset="0"/>
              <a:buChar char="•"/>
            </a:pPr>
            <a:r>
              <a:rPr lang="tr-TR" altLang="tr-TR" sz="2400">
                <a:solidFill>
                  <a:srgbClr val="404040"/>
                </a:solidFill>
              </a:rPr>
              <a:t>Tanı konmadan geçen uzun dönemde komplikasyonlar gelişebilir. </a:t>
            </a:r>
          </a:p>
          <a:p>
            <a:pPr eaLnBrk="1" hangingPunct="1">
              <a:spcBef>
                <a:spcPts val="1200"/>
              </a:spcBef>
              <a:buClrTx/>
              <a:buSzTx/>
              <a:buFont typeface="Arial" panose="020B0604020202020204" pitchFamily="34" charset="0"/>
              <a:buChar char="•"/>
            </a:pPr>
            <a:r>
              <a:rPr lang="tr-TR" altLang="tr-TR" sz="2400">
                <a:solidFill>
                  <a:srgbClr val="404040"/>
                </a:solidFill>
              </a:rPr>
              <a:t>Hastalığın bu semptomsuz dönemde belirlenmesi ve risk faktörlerinin yönetimi ile hastalığın durdurulması ya da başlamasının geciktirilmesi olasıdır.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5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par>
                                <p:cTn id="29" presetID="6" presetClass="emph" presetSubtype="0" fill="hold" nodeType="withEffect">
                                  <p:stCondLst>
                                    <p:cond delay="0"/>
                                  </p:stCondLst>
                                  <p:childTnLst>
                                    <p:animScale>
                                      <p:cBhvr>
                                        <p:cTn id="30" dur="3500" fill="hold"/>
                                        <p:tgtEl>
                                          <p:spTgt spid="12"/>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Rounded Corners 74">
            <a:extLst>
              <a:ext uri="{FF2B5EF4-FFF2-40B4-BE49-F238E27FC236}">
                <a16:creationId xmlns:a16="http://schemas.microsoft.com/office/drawing/2014/main" id="{DA94C9D7-965B-477F-B877-D4F62149A576}"/>
              </a:ext>
            </a:extLst>
          </p:cNvPr>
          <p:cNvSpPr/>
          <p:nvPr/>
        </p:nvSpPr>
        <p:spPr>
          <a:xfrm>
            <a:off x="1339850" y="838200"/>
            <a:ext cx="5824538" cy="650875"/>
          </a:xfrm>
          <a:prstGeom prst="roundRect">
            <a:avLst/>
          </a:prstGeom>
          <a:solidFill>
            <a:srgbClr val="E2120F"/>
          </a:solidFill>
          <a:ln>
            <a:solidFill>
              <a:srgbClr val="E212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76" name="TextBox 75">
            <a:extLst>
              <a:ext uri="{FF2B5EF4-FFF2-40B4-BE49-F238E27FC236}">
                <a16:creationId xmlns:a16="http://schemas.microsoft.com/office/drawing/2014/main" id="{33FDEB8B-8816-4F07-A1F7-C4A62306D6EA}"/>
              </a:ext>
            </a:extLst>
          </p:cNvPr>
          <p:cNvSpPr txBox="1"/>
          <p:nvPr/>
        </p:nvSpPr>
        <p:spPr>
          <a:xfrm>
            <a:off x="1304925" y="987425"/>
            <a:ext cx="5859463" cy="479425"/>
          </a:xfrm>
          <a:prstGeom prst="rect">
            <a:avLst/>
          </a:prstGeom>
          <a:noFill/>
        </p:spPr>
        <p:txBody>
          <a:bodyPr anchor="ctr">
            <a:spAutoFit/>
          </a:bodyPr>
          <a:lstStyle/>
          <a:p>
            <a:pPr algn="ctr">
              <a:lnSpc>
                <a:spcPts val="3000"/>
              </a:lnSpc>
              <a:defRPr/>
            </a:pPr>
            <a:r>
              <a:rPr lang="tr-TR" sz="3200" b="1" spc="-300">
                <a:solidFill>
                  <a:schemeClr val="bg1"/>
                </a:solidFill>
              </a:rPr>
              <a:t>DİYABETTEN KORUNMA</a:t>
            </a:r>
          </a:p>
        </p:txBody>
      </p:sp>
      <p:sp>
        <p:nvSpPr>
          <p:cNvPr id="77" name="Rectangle 76">
            <a:extLst>
              <a:ext uri="{FF2B5EF4-FFF2-40B4-BE49-F238E27FC236}">
                <a16:creationId xmlns:a16="http://schemas.microsoft.com/office/drawing/2014/main" id="{CF3822D2-132B-4EDF-82D4-4B09EB2EB422}"/>
              </a:ext>
            </a:extLst>
          </p:cNvPr>
          <p:cNvSpPr/>
          <p:nvPr/>
        </p:nvSpPr>
        <p:spPr>
          <a:xfrm>
            <a:off x="608013" y="1697038"/>
            <a:ext cx="6445250" cy="1938337"/>
          </a:xfrm>
          <a:prstGeom prst="rect">
            <a:avLst/>
          </a:prstGeom>
        </p:spPr>
        <p:txBody>
          <a:bodyPr>
            <a:spAutoFit/>
          </a:bodyPr>
          <a:lstStyle/>
          <a:p>
            <a:pPr algn="ctr">
              <a:defRPr/>
            </a:pPr>
            <a:r>
              <a:rPr lang="tr-TR" sz="2400" dirty="0">
                <a:solidFill>
                  <a:schemeClr val="tx1">
                    <a:lumMod val="75000"/>
                    <a:lumOff val="25000"/>
                  </a:schemeClr>
                </a:solidFill>
                <a:latin typeface="+mj-lt"/>
              </a:rPr>
              <a:t>DİYABET VE PREDİYABET ORANLARINDAKİ BEKLENENİN ÜSTÜNDEKİ ARTIŞ NEDENİYLE</a:t>
            </a:r>
          </a:p>
          <a:p>
            <a:pPr algn="ctr">
              <a:defRPr/>
            </a:pPr>
            <a:r>
              <a:rPr lang="tr-TR" sz="2400" dirty="0">
                <a:solidFill>
                  <a:schemeClr val="tx1">
                    <a:lumMod val="75000"/>
                    <a:lumOff val="25000"/>
                  </a:schemeClr>
                </a:solidFill>
                <a:latin typeface="+mj-lt"/>
              </a:rPr>
              <a:t>SON YILLARDA </a:t>
            </a:r>
          </a:p>
          <a:p>
            <a:pPr algn="ctr">
              <a:defRPr/>
            </a:pPr>
            <a:r>
              <a:rPr lang="tr-TR" sz="2400" dirty="0">
                <a:solidFill>
                  <a:schemeClr val="tx1">
                    <a:lumMod val="75000"/>
                    <a:lumOff val="25000"/>
                  </a:schemeClr>
                </a:solidFill>
                <a:latin typeface="+mj-lt"/>
              </a:rPr>
              <a:t>“DİYABETTEN KORUNMA” </a:t>
            </a:r>
          </a:p>
          <a:p>
            <a:pPr algn="ctr">
              <a:defRPr/>
            </a:pPr>
            <a:r>
              <a:rPr lang="tr-TR" sz="2400" dirty="0">
                <a:solidFill>
                  <a:schemeClr val="tx1">
                    <a:lumMod val="75000"/>
                    <a:lumOff val="25000"/>
                  </a:schemeClr>
                </a:solidFill>
                <a:latin typeface="+mj-lt"/>
              </a:rPr>
              <a:t>GİDEREK ÖNEM KAZANMAKTADIR.</a:t>
            </a:r>
          </a:p>
        </p:txBody>
      </p:sp>
      <p:sp>
        <p:nvSpPr>
          <p:cNvPr id="97" name="Freeform: Shape 96">
            <a:extLst>
              <a:ext uri="{FF2B5EF4-FFF2-40B4-BE49-F238E27FC236}">
                <a16:creationId xmlns:a16="http://schemas.microsoft.com/office/drawing/2014/main" id="{B4AC4811-3B22-435F-9AB9-DB65774193F3}"/>
              </a:ext>
            </a:extLst>
          </p:cNvPr>
          <p:cNvSpPr/>
          <p:nvPr/>
        </p:nvSpPr>
        <p:spPr>
          <a:xfrm>
            <a:off x="608013" y="1179513"/>
            <a:ext cx="7277100" cy="2325687"/>
          </a:xfrm>
          <a:custGeom>
            <a:avLst/>
            <a:gdLst>
              <a:gd name="connsiteX0" fmla="*/ 494675 w 4676931"/>
              <a:gd name="connsiteY0" fmla="*/ 29981 h 2098623"/>
              <a:gd name="connsiteX1" fmla="*/ 0 w 4676931"/>
              <a:gd name="connsiteY1" fmla="*/ 29981 h 2098623"/>
              <a:gd name="connsiteX2" fmla="*/ 0 w 4676931"/>
              <a:gd name="connsiteY2" fmla="*/ 2098623 h 2098623"/>
              <a:gd name="connsiteX3" fmla="*/ 4676931 w 4676931"/>
              <a:gd name="connsiteY3" fmla="*/ 2098623 h 2098623"/>
              <a:gd name="connsiteX4" fmla="*/ 4676931 w 4676931"/>
              <a:gd name="connsiteY4" fmla="*/ 0 h 2098623"/>
              <a:gd name="connsiteX5" fmla="*/ 4257206 w 4676931"/>
              <a:gd name="connsiteY5" fmla="*/ 0 h 2098623"/>
              <a:gd name="connsiteX0" fmla="*/ 494675 w 4676931"/>
              <a:gd name="connsiteY0" fmla="*/ 38100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501025 w 4676931"/>
              <a:gd name="connsiteY0" fmla="*/ 0 h 2113092"/>
              <a:gd name="connsiteX1" fmla="*/ 0 w 4676931"/>
              <a:gd name="connsiteY1" fmla="*/ 6350 h 2113092"/>
              <a:gd name="connsiteX2" fmla="*/ 0 w 4676931"/>
              <a:gd name="connsiteY2" fmla="*/ 2113092 h 2113092"/>
              <a:gd name="connsiteX3" fmla="*/ 4676931 w 4676931"/>
              <a:gd name="connsiteY3" fmla="*/ 2113092 h 2113092"/>
              <a:gd name="connsiteX4" fmla="*/ 4676931 w 4676931"/>
              <a:gd name="connsiteY4" fmla="*/ 14469 h 2113092"/>
              <a:gd name="connsiteX5" fmla="*/ 4257206 w 4676931"/>
              <a:gd name="connsiteY5" fmla="*/ 14469 h 2113092"/>
              <a:gd name="connsiteX0" fmla="*/ 494675 w 4676931"/>
              <a:gd name="connsiteY0" fmla="*/ 12700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499437 w 4676931"/>
              <a:gd name="connsiteY0" fmla="*/ 3175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448637 w 4676931"/>
              <a:gd name="connsiteY0" fmla="*/ 3175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931" h="2106742">
                <a:moveTo>
                  <a:pt x="448637" y="3175"/>
                </a:moveTo>
                <a:lnTo>
                  <a:pt x="0" y="0"/>
                </a:lnTo>
                <a:lnTo>
                  <a:pt x="0" y="2106742"/>
                </a:lnTo>
                <a:lnTo>
                  <a:pt x="4676931" y="2106742"/>
                </a:lnTo>
                <a:lnTo>
                  <a:pt x="4676931" y="8119"/>
                </a:lnTo>
                <a:lnTo>
                  <a:pt x="4257206" y="8119"/>
                </a:lnTo>
              </a:path>
            </a:pathLst>
          </a:custGeom>
          <a:noFill/>
          <a:ln w="28575" cap="rnd">
            <a:solidFill>
              <a:srgbClr val="E2120F"/>
            </a:solidFill>
            <a:round/>
          </a:ln>
          <a:effectLst>
            <a:outerShdw blurRad="76200" dir="13500000" sy="23000" kx="1200000" algn="br"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defRPr/>
            </a:pPr>
            <a:endParaRPr lang="tr-TR" dirty="0">
              <a:latin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75"/>
                                        </p:tgtEl>
                                        <p:attrNameLst>
                                          <p:attrName>style.visibility</p:attrName>
                                        </p:attrNameLst>
                                      </p:cBhvr>
                                      <p:to>
                                        <p:strVal val="visible"/>
                                      </p:to>
                                    </p:set>
                                    <p:anim calcmode="lin" valueType="num">
                                      <p:cBhvr>
                                        <p:cTn id="7" dur="1000" fill="hold"/>
                                        <p:tgtEl>
                                          <p:spTgt spid="75"/>
                                        </p:tgtEl>
                                        <p:attrNameLst>
                                          <p:attrName>ppt_w</p:attrName>
                                        </p:attrNameLst>
                                      </p:cBhvr>
                                      <p:tavLst>
                                        <p:tav tm="0">
                                          <p:val>
                                            <p:fltVal val="0"/>
                                          </p:val>
                                        </p:tav>
                                        <p:tav tm="100000">
                                          <p:val>
                                            <p:strVal val="#ppt_w"/>
                                          </p:val>
                                        </p:tav>
                                      </p:tavLst>
                                    </p:anim>
                                    <p:anim calcmode="lin" valueType="num">
                                      <p:cBhvr>
                                        <p:cTn id="8" dur="1000" fill="hold"/>
                                        <p:tgtEl>
                                          <p:spTgt spid="75"/>
                                        </p:tgtEl>
                                        <p:attrNameLst>
                                          <p:attrName>ppt_h</p:attrName>
                                        </p:attrNameLst>
                                      </p:cBhvr>
                                      <p:tavLst>
                                        <p:tav tm="0">
                                          <p:val>
                                            <p:fltVal val="0"/>
                                          </p:val>
                                        </p:tav>
                                        <p:tav tm="100000">
                                          <p:val>
                                            <p:strVal val="#ppt_h"/>
                                          </p:val>
                                        </p:tav>
                                      </p:tavLst>
                                    </p:anim>
                                    <p:animEffect transition="in" filter="fade">
                                      <p:cBhvr>
                                        <p:cTn id="9" dur="1000"/>
                                        <p:tgtEl>
                                          <p:spTgt spid="75"/>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76"/>
                                        </p:tgtEl>
                                        <p:attrNameLst>
                                          <p:attrName>style.visibility</p:attrName>
                                        </p:attrNameLst>
                                      </p:cBhvr>
                                      <p:to>
                                        <p:strVal val="visible"/>
                                      </p:to>
                                    </p:set>
                                    <p:anim calcmode="lin" valueType="num">
                                      <p:cBhvr>
                                        <p:cTn id="12" dur="1000" fill="hold"/>
                                        <p:tgtEl>
                                          <p:spTgt spid="76"/>
                                        </p:tgtEl>
                                        <p:attrNameLst>
                                          <p:attrName>ppt_w</p:attrName>
                                        </p:attrNameLst>
                                      </p:cBhvr>
                                      <p:tavLst>
                                        <p:tav tm="0">
                                          <p:val>
                                            <p:fltVal val="0"/>
                                          </p:val>
                                        </p:tav>
                                        <p:tav tm="100000">
                                          <p:val>
                                            <p:strVal val="#ppt_w"/>
                                          </p:val>
                                        </p:tav>
                                      </p:tavLst>
                                    </p:anim>
                                    <p:anim calcmode="lin" valueType="num">
                                      <p:cBhvr>
                                        <p:cTn id="13" dur="1000" fill="hold"/>
                                        <p:tgtEl>
                                          <p:spTgt spid="76"/>
                                        </p:tgtEl>
                                        <p:attrNameLst>
                                          <p:attrName>ppt_h</p:attrName>
                                        </p:attrNameLst>
                                      </p:cBhvr>
                                      <p:tavLst>
                                        <p:tav tm="0">
                                          <p:val>
                                            <p:fltVal val="0"/>
                                          </p:val>
                                        </p:tav>
                                        <p:tav tm="100000">
                                          <p:val>
                                            <p:strVal val="#ppt_h"/>
                                          </p:val>
                                        </p:tav>
                                      </p:tavLst>
                                    </p:anim>
                                    <p:animEffect transition="in" filter="fade">
                                      <p:cBhvr>
                                        <p:cTn id="14" dur="1000"/>
                                        <p:tgtEl>
                                          <p:spTgt spid="76"/>
                                        </p:tgtEl>
                                      </p:cBhvr>
                                    </p:animEffect>
                                  </p:childTnLst>
                                </p:cTn>
                              </p:par>
                              <p:par>
                                <p:cTn id="15" presetID="10" presetClass="entr" presetSubtype="0" fill="hold" grpId="0" nodeType="withEffect">
                                  <p:stCondLst>
                                    <p:cond delay="1000"/>
                                  </p:stCondLst>
                                  <p:iterate type="lt">
                                    <p:tmPct val="10000"/>
                                  </p:iterate>
                                  <p:childTnLst>
                                    <p:set>
                                      <p:cBhvr>
                                        <p:cTn id="16" dur="1" fill="hold">
                                          <p:stCondLst>
                                            <p:cond delay="0"/>
                                          </p:stCondLst>
                                        </p:cTn>
                                        <p:tgtEl>
                                          <p:spTgt spid="77"/>
                                        </p:tgtEl>
                                        <p:attrNameLst>
                                          <p:attrName>style.visibility</p:attrName>
                                        </p:attrNameLst>
                                      </p:cBhvr>
                                      <p:to>
                                        <p:strVal val="visible"/>
                                      </p:to>
                                    </p:set>
                                    <p:animEffect transition="in" filter="fade">
                                      <p:cBhvr>
                                        <p:cTn id="17" dur="250"/>
                                        <p:tgtEl>
                                          <p:spTgt spid="77"/>
                                        </p:tgtEl>
                                      </p:cBhvr>
                                    </p:animEffect>
                                  </p:childTnLst>
                                </p:cTn>
                              </p:par>
                              <p:par>
                                <p:cTn id="18" presetID="22" presetClass="entr" presetSubtype="1" fill="hold" nodeType="withEffect">
                                  <p:stCondLst>
                                    <p:cond delay="1500"/>
                                  </p:stCondLst>
                                  <p:childTnLst>
                                    <p:set>
                                      <p:cBhvr>
                                        <p:cTn id="19" dur="1" fill="hold">
                                          <p:stCondLst>
                                            <p:cond delay="0"/>
                                          </p:stCondLst>
                                        </p:cTn>
                                        <p:tgtEl>
                                          <p:spTgt spid="97"/>
                                        </p:tgtEl>
                                        <p:attrNameLst>
                                          <p:attrName>style.visibility</p:attrName>
                                        </p:attrNameLst>
                                      </p:cBhvr>
                                      <p:to>
                                        <p:strVal val="visible"/>
                                      </p:to>
                                    </p:set>
                                    <p:animEffect transition="in" filter="wipe(up)">
                                      <p:cBhvr>
                                        <p:cTn id="20"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2A1020-AE47-49DC-A7EA-4F8781FDB8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B8C59148-E881-4AEC-B218-BCB2C5283F9D}"/>
              </a:ext>
            </a:extLst>
          </p:cNvPr>
          <p:cNvSpPr txBox="1"/>
          <p:nvPr/>
        </p:nvSpPr>
        <p:spPr>
          <a:xfrm>
            <a:off x="342900" y="338138"/>
            <a:ext cx="8305800" cy="541337"/>
          </a:xfrm>
          <a:prstGeom prst="rect">
            <a:avLst/>
          </a:prstGeom>
          <a:noFill/>
        </p:spPr>
        <p:txBody>
          <a:bodyPr anchor="ctr">
            <a:spAutoFit/>
          </a:bodyPr>
          <a:lstStyle/>
          <a:p>
            <a:pPr>
              <a:lnSpc>
                <a:spcPts val="3500"/>
              </a:lnSpc>
              <a:defRPr/>
            </a:pPr>
            <a:r>
              <a:rPr lang="tr-TR" sz="3600" b="1" spc="-300" dirty="0">
                <a:solidFill>
                  <a:srgbClr val="E2120F"/>
                </a:solidFill>
              </a:rPr>
              <a:t>Yaşam Tarzı Değişikliği (YTD)</a:t>
            </a:r>
            <a:endParaRPr lang="tr-TR" sz="3600" b="1" spc="-300" dirty="0">
              <a:solidFill>
                <a:srgbClr val="E2120F"/>
              </a:solidFill>
              <a:latin typeface="Gotham Light"/>
              <a:cs typeface="+mn-cs"/>
            </a:endParaRPr>
          </a:p>
        </p:txBody>
      </p:sp>
      <p:sp>
        <p:nvSpPr>
          <p:cNvPr id="10" name="Rectangle 9">
            <a:extLst>
              <a:ext uri="{FF2B5EF4-FFF2-40B4-BE49-F238E27FC236}">
                <a16:creationId xmlns:a16="http://schemas.microsoft.com/office/drawing/2014/main" id="{D24963EB-0E82-4F59-B671-E87B9B2066CB}"/>
              </a:ext>
            </a:extLst>
          </p:cNvPr>
          <p:cNvSpPr>
            <a:spLocks noChangeArrowheads="1"/>
          </p:cNvSpPr>
          <p:nvPr/>
        </p:nvSpPr>
        <p:spPr bwMode="auto">
          <a:xfrm>
            <a:off x="342900" y="1216025"/>
            <a:ext cx="60706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lgn="just" eaLnBrk="1" hangingPunct="1">
              <a:spcBef>
                <a:spcPts val="1200"/>
              </a:spcBef>
              <a:buClrTx/>
              <a:buSzTx/>
              <a:buFont typeface="Arial" panose="020B0604020202020204" pitchFamily="34" charset="0"/>
              <a:buChar char="•"/>
            </a:pPr>
            <a:r>
              <a:rPr lang="tr-TR" altLang="tr-TR" sz="2400">
                <a:solidFill>
                  <a:srgbClr val="404040"/>
                </a:solidFill>
              </a:rPr>
              <a:t>Diyabetin önlenmesi diyabetin risk faktörlerinin yönetilmesi ile mümkündür.</a:t>
            </a:r>
          </a:p>
          <a:p>
            <a:pPr algn="just" eaLnBrk="1" hangingPunct="1">
              <a:spcBef>
                <a:spcPts val="1200"/>
              </a:spcBef>
              <a:buClrTx/>
              <a:buSzTx/>
              <a:buFont typeface="Arial" panose="020B0604020202020204" pitchFamily="34" charset="0"/>
              <a:buChar char="•"/>
            </a:pPr>
            <a:r>
              <a:rPr lang="tr-TR" altLang="tr-TR" sz="2400">
                <a:solidFill>
                  <a:srgbClr val="404040"/>
                </a:solidFill>
              </a:rPr>
              <a:t>Diyabet;  yaşam tarzı değişiklikleri ve ilaçlar ile ÖNLENEBİLİR</a:t>
            </a:r>
          </a:p>
          <a:p>
            <a:pPr algn="just" eaLnBrk="1" hangingPunct="1">
              <a:spcBef>
                <a:spcPts val="1200"/>
              </a:spcBef>
              <a:buClrTx/>
              <a:buSzTx/>
              <a:buFont typeface="Arial" panose="020B0604020202020204" pitchFamily="34" charset="0"/>
              <a:buChar char="•"/>
            </a:pPr>
            <a:r>
              <a:rPr lang="tr-TR" altLang="tr-TR" sz="2000">
                <a:sym typeface="Arial" panose="020B0604020202020204" pitchFamily="34" charset="0"/>
              </a:rPr>
              <a:t>Sağlıklı bir vücut ağırlığı ve orta derecede fiziksel aktivitenin tip 2 diyabet gelişimi önlemeye yardımcı olabileceğine dair  yeterli kanıt mevcuttur. Kanıtlar bu girişimin  etkin, güvenli ve maliyet etkin yöntem olduğuna işaret etmektedir.</a:t>
            </a:r>
          </a:p>
          <a:p>
            <a:pPr algn="just" eaLnBrk="1" hangingPunct="1">
              <a:spcBef>
                <a:spcPts val="1200"/>
              </a:spcBef>
              <a:buClrTx/>
              <a:buSzTx/>
              <a:buFont typeface="Arial" panose="020B0604020202020204" pitchFamily="34" charset="0"/>
              <a:buChar char="•"/>
            </a:pPr>
            <a:r>
              <a:rPr lang="tr-TR" altLang="tr-TR" sz="2000">
                <a:sym typeface="Arial" panose="020B0604020202020204" pitchFamily="34" charset="0"/>
              </a:rPr>
              <a:t>Uluslarası literatürde yer alan çok kıymetli çalışmalara göre nonfarmakolojik tedavi alan grupta prediyabetten diyabete gidişin %58-69 oranında azaltılabildiğini gösteren kanıtlar vardır.</a:t>
            </a:r>
          </a:p>
          <a:p>
            <a:pPr algn="just" eaLnBrk="1" hangingPunct="1">
              <a:spcBef>
                <a:spcPts val="1200"/>
              </a:spcBef>
              <a:buClrTx/>
              <a:buSzTx/>
              <a:buFont typeface="Arial" panose="020B0604020202020204" pitchFamily="34" charset="0"/>
              <a:buChar char="•"/>
            </a:pPr>
            <a:endParaRPr lang="tr-TR" altLang="tr-TR" sz="2400">
              <a:solidFill>
                <a:srgbClr val="40404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20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25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2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6" presetClass="emph" presetSubtype="0" fill="hold" nodeType="withEffect">
                                  <p:stCondLst>
                                    <p:cond delay="0"/>
                                  </p:stCondLst>
                                  <p:childTnLst>
                                    <p:animScale>
                                      <p:cBhvr>
                                        <p:cTn id="35" dur="3500" fill="hold"/>
                                        <p:tgtEl>
                                          <p:spTgt spid="12"/>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86A975-A3B8-43F9-91E5-3E4A6352C1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78B55F1-D8B2-40F6-8944-513432253BE3}"/>
              </a:ext>
            </a:extLst>
          </p:cNvPr>
          <p:cNvSpPr txBox="1"/>
          <p:nvPr/>
        </p:nvSpPr>
        <p:spPr>
          <a:xfrm>
            <a:off x="117475" y="338138"/>
            <a:ext cx="8131175" cy="541337"/>
          </a:xfrm>
          <a:prstGeom prst="rect">
            <a:avLst/>
          </a:prstGeom>
          <a:noFill/>
        </p:spPr>
        <p:txBody>
          <a:bodyPr anchor="ctr">
            <a:spAutoFit/>
          </a:bodyPr>
          <a:lstStyle/>
          <a:p>
            <a:pPr>
              <a:lnSpc>
                <a:spcPts val="3500"/>
              </a:lnSpc>
              <a:defRPr/>
            </a:pPr>
            <a:r>
              <a:rPr lang="tr-TR" sz="3600" b="1" spc="-300" dirty="0" err="1">
                <a:solidFill>
                  <a:srgbClr val="E2120F"/>
                </a:solidFill>
              </a:rPr>
              <a:t>Nonfarmakolojik</a:t>
            </a:r>
            <a:r>
              <a:rPr lang="tr-TR" sz="3600" b="1" spc="-300" dirty="0">
                <a:solidFill>
                  <a:srgbClr val="E2120F"/>
                </a:solidFill>
              </a:rPr>
              <a:t> Tedavi Önerileri </a:t>
            </a:r>
            <a:endParaRPr lang="tr-TR" sz="3600" b="1" spc="-300" dirty="0">
              <a:solidFill>
                <a:srgbClr val="E2120F"/>
              </a:solidFill>
              <a:latin typeface="Gotham Light"/>
              <a:cs typeface="+mn-cs"/>
            </a:endParaRPr>
          </a:p>
        </p:txBody>
      </p:sp>
      <p:sp>
        <p:nvSpPr>
          <p:cNvPr id="10" name="Rectangle 9">
            <a:extLst>
              <a:ext uri="{FF2B5EF4-FFF2-40B4-BE49-F238E27FC236}">
                <a16:creationId xmlns:a16="http://schemas.microsoft.com/office/drawing/2014/main" id="{9706A19B-ACFB-47A1-BC0E-A60CA19B54D3}"/>
              </a:ext>
            </a:extLst>
          </p:cNvPr>
          <p:cNvSpPr/>
          <p:nvPr/>
        </p:nvSpPr>
        <p:spPr>
          <a:xfrm>
            <a:off x="342900" y="1020763"/>
            <a:ext cx="7170738" cy="5492750"/>
          </a:xfrm>
          <a:prstGeom prst="rect">
            <a:avLst/>
          </a:prstGeom>
        </p:spPr>
        <p:txBody>
          <a:bodyPr>
            <a:spAutoFit/>
          </a:bodyPr>
          <a:lstStyle/>
          <a:p>
            <a:pPr algn="just">
              <a:spcBef>
                <a:spcPts val="1200"/>
              </a:spcBef>
              <a:defRPr/>
            </a:pPr>
            <a:r>
              <a:rPr lang="tr-TR" sz="2000" b="1" dirty="0">
                <a:solidFill>
                  <a:srgbClr val="CD152C"/>
                </a:solidFill>
              </a:rPr>
              <a:t>Tıbbi beslenme tedavisi</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Günlük enerjinin </a:t>
            </a:r>
            <a:r>
              <a:rPr lang="tr-TR" sz="2000" dirty="0"/>
              <a:t>%60’ı</a:t>
            </a:r>
            <a:r>
              <a:rPr lang="tr-TR" sz="2000" dirty="0">
                <a:solidFill>
                  <a:prstClr val="black">
                    <a:lumMod val="75000"/>
                    <a:lumOff val="25000"/>
                  </a:prstClr>
                </a:solidFill>
              </a:rPr>
              <a:t> KH gelmeli, kompleks KH tercih edilmeli, meyve tüketimi sınırlı olmalı, meyve suyu yasak, sebze çorbası tercih edilmeli</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Yağ tüketimi sınırlı olmalı%35i geçmemeli, doymuş yağ %7’yi geçmemeli, katı yağlardan kaçınılmalı</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Günlük kalorinin %15-20’si protein kaynaklı olmalı</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Günlük 30 gr lif tüketimi </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Yeterli sıvı tüketilmeli</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Tuz azaltılmalı (6 gr geçmemeli)</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Tatlandırıcı kullanılmamalı, kullanılıyorsa 8-10 adedi geçmemeli </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Alkol tüketilmemelidir.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5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1000"/>
                                        <p:tgtEl>
                                          <p:spTgt spid="10">
                                            <p:txEl>
                                              <p:pRg st="4" end="4"/>
                                            </p:txEl>
                                          </p:spTgt>
                                        </p:tgtEl>
                                      </p:cBhvr>
                                    </p:animEffect>
                                    <p:anim calcmode="lin" valueType="num">
                                      <p:cBhvr>
                                        <p:cTn id="3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00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1000"/>
                                        <p:tgtEl>
                                          <p:spTgt spid="10">
                                            <p:txEl>
                                              <p:pRg st="5" end="5"/>
                                            </p:txEl>
                                          </p:spTgt>
                                        </p:tgtEl>
                                      </p:cBhvr>
                                    </p:animEffect>
                                    <p:anim calcmode="lin" valueType="num">
                                      <p:cBhvr>
                                        <p:cTn id="3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350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1000"/>
                                        <p:tgtEl>
                                          <p:spTgt spid="10">
                                            <p:txEl>
                                              <p:pRg st="6" end="6"/>
                                            </p:txEl>
                                          </p:spTgt>
                                        </p:tgtEl>
                                      </p:cBhvr>
                                    </p:animEffect>
                                    <p:anim calcmode="lin" valueType="num">
                                      <p:cBhvr>
                                        <p:cTn id="44"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4000"/>
                                  </p:stCondLst>
                                  <p:childTnLst>
                                    <p:set>
                                      <p:cBhvr>
                                        <p:cTn id="47" dur="1" fill="hold">
                                          <p:stCondLst>
                                            <p:cond delay="0"/>
                                          </p:stCondLst>
                                        </p:cTn>
                                        <p:tgtEl>
                                          <p:spTgt spid="10">
                                            <p:txEl>
                                              <p:pRg st="7" end="7"/>
                                            </p:txEl>
                                          </p:spTgt>
                                        </p:tgtEl>
                                        <p:attrNameLst>
                                          <p:attrName>style.visibility</p:attrName>
                                        </p:attrNameLst>
                                      </p:cBhvr>
                                      <p:to>
                                        <p:strVal val="visible"/>
                                      </p:to>
                                    </p:set>
                                    <p:animEffect transition="in" filter="fade">
                                      <p:cBhvr>
                                        <p:cTn id="48" dur="1000"/>
                                        <p:tgtEl>
                                          <p:spTgt spid="10">
                                            <p:txEl>
                                              <p:pRg st="7" end="7"/>
                                            </p:txEl>
                                          </p:spTgt>
                                        </p:tgtEl>
                                      </p:cBhvr>
                                    </p:animEffect>
                                    <p:anim calcmode="lin" valueType="num">
                                      <p:cBhvr>
                                        <p:cTn id="49"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450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fade">
                                      <p:cBhvr>
                                        <p:cTn id="53" dur="1000"/>
                                        <p:tgtEl>
                                          <p:spTgt spid="10">
                                            <p:txEl>
                                              <p:pRg st="8" end="8"/>
                                            </p:txEl>
                                          </p:spTgt>
                                        </p:tgtEl>
                                      </p:cBhvr>
                                    </p:animEffect>
                                    <p:anim calcmode="lin" valueType="num">
                                      <p:cBhvr>
                                        <p:cTn id="54"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56" presetID="10" presetClass="entr" presetSubtype="0" fill="hold"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childTnLst>
                                </p:cTn>
                              </p:par>
                              <p:par>
                                <p:cTn id="59" presetID="6" presetClass="emph" presetSubtype="0" fill="hold" nodeType="withEffect">
                                  <p:stCondLst>
                                    <p:cond delay="0"/>
                                  </p:stCondLst>
                                  <p:childTnLst>
                                    <p:animScale>
                                      <p:cBhvr>
                                        <p:cTn id="60" dur="3500" fill="hold"/>
                                        <p:tgtEl>
                                          <p:spTgt spid="12"/>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79B153-281B-429C-B91D-0DBD360A5C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48F687B-29A0-4D36-B4CC-085D880E57E5}"/>
              </a:ext>
            </a:extLst>
          </p:cNvPr>
          <p:cNvSpPr txBox="1"/>
          <p:nvPr/>
        </p:nvSpPr>
        <p:spPr>
          <a:xfrm>
            <a:off x="117475" y="338138"/>
            <a:ext cx="8131175" cy="541337"/>
          </a:xfrm>
          <a:prstGeom prst="rect">
            <a:avLst/>
          </a:prstGeom>
          <a:noFill/>
        </p:spPr>
        <p:txBody>
          <a:bodyPr anchor="ctr">
            <a:spAutoFit/>
          </a:bodyPr>
          <a:lstStyle/>
          <a:p>
            <a:pPr>
              <a:lnSpc>
                <a:spcPts val="3500"/>
              </a:lnSpc>
              <a:defRPr/>
            </a:pPr>
            <a:r>
              <a:rPr lang="tr-TR" sz="3600" b="1" spc="-300" dirty="0">
                <a:solidFill>
                  <a:srgbClr val="E2120F"/>
                </a:solidFill>
              </a:rPr>
              <a:t>Nonfarmakolojik Tedavi Önerileri</a:t>
            </a:r>
            <a:endParaRPr lang="tr-TR" sz="3600" b="1" spc="-300" dirty="0">
              <a:solidFill>
                <a:srgbClr val="E2120F"/>
              </a:solidFill>
              <a:latin typeface="Gotham Light"/>
              <a:cs typeface="+mn-cs"/>
            </a:endParaRPr>
          </a:p>
        </p:txBody>
      </p:sp>
      <p:sp>
        <p:nvSpPr>
          <p:cNvPr id="10" name="Rectangle 9">
            <a:extLst>
              <a:ext uri="{FF2B5EF4-FFF2-40B4-BE49-F238E27FC236}">
                <a16:creationId xmlns:a16="http://schemas.microsoft.com/office/drawing/2014/main" id="{90E2FBFB-F1BB-467A-BFC9-BFAA6B2D0295}"/>
              </a:ext>
            </a:extLst>
          </p:cNvPr>
          <p:cNvSpPr/>
          <p:nvPr/>
        </p:nvSpPr>
        <p:spPr>
          <a:xfrm>
            <a:off x="342900" y="1020763"/>
            <a:ext cx="6991350" cy="5016500"/>
          </a:xfrm>
          <a:prstGeom prst="rect">
            <a:avLst/>
          </a:prstGeom>
        </p:spPr>
        <p:txBody>
          <a:bodyPr>
            <a:spAutoFit/>
          </a:bodyPr>
          <a:lstStyle/>
          <a:p>
            <a:pPr algn="just">
              <a:spcBef>
                <a:spcPts val="1200"/>
              </a:spcBef>
              <a:defRPr/>
            </a:pPr>
            <a:r>
              <a:rPr lang="tr-TR" sz="2000" b="1" dirty="0">
                <a:solidFill>
                  <a:srgbClr val="CD152C"/>
                </a:solidFill>
              </a:rPr>
              <a:t>Egzersiz</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Egzersiz öncesi ayrıntılı fizik muayene önerilir</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Mümkünse her gün düzenli yapılmalı</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Günde 8-10 bin adım</a:t>
            </a:r>
          </a:p>
          <a:p>
            <a:pPr algn="just">
              <a:spcBef>
                <a:spcPts val="1200"/>
              </a:spcBef>
              <a:defRPr/>
            </a:pPr>
            <a:r>
              <a:rPr lang="tr-TR" sz="2000" b="1" dirty="0">
                <a:solidFill>
                  <a:srgbClr val="CD152C"/>
                </a:solidFill>
              </a:rPr>
              <a:t>Diğerleri</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6-8 saat düzenli uyku</a:t>
            </a:r>
          </a:p>
          <a:p>
            <a:pPr marL="171450" indent="-171450" algn="just">
              <a:spcBef>
                <a:spcPts val="1200"/>
              </a:spcBef>
              <a:buFont typeface="Arial" panose="020B0604020202020204" pitchFamily="34" charset="0"/>
              <a:buChar char="•"/>
              <a:defRPr/>
            </a:pPr>
            <a:r>
              <a:rPr lang="tr-TR" sz="2000" dirty="0" err="1">
                <a:solidFill>
                  <a:prstClr val="black">
                    <a:lumMod val="75000"/>
                    <a:lumOff val="25000"/>
                  </a:prstClr>
                </a:solidFill>
              </a:rPr>
              <a:t>Mikronutrient</a:t>
            </a:r>
            <a:r>
              <a:rPr lang="tr-TR" sz="2000" dirty="0">
                <a:solidFill>
                  <a:prstClr val="black">
                    <a:lumMod val="75000"/>
                    <a:lumOff val="25000"/>
                  </a:prstClr>
                </a:solidFill>
              </a:rPr>
              <a:t> takviyesi önerilmez</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Hazır gıdalardan kaçınılmalı</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Diyabetik ürünler önerilmez</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Ara öğünlerde süt ürünleri ve /veya tahıl</a:t>
            </a:r>
          </a:p>
          <a:p>
            <a:pPr marL="171450" indent="-171450" algn="just">
              <a:spcBef>
                <a:spcPts val="1200"/>
              </a:spcBef>
              <a:buFont typeface="Arial" panose="020B0604020202020204" pitchFamily="34" charset="0"/>
              <a:buChar char="•"/>
              <a:defRPr/>
            </a:pPr>
            <a:r>
              <a:rPr lang="tr-TR" sz="2000" dirty="0">
                <a:solidFill>
                  <a:prstClr val="black">
                    <a:lumMod val="75000"/>
                    <a:lumOff val="25000"/>
                  </a:prstClr>
                </a:solidFill>
              </a:rPr>
              <a:t>Sigara içilmemelidir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10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1000"/>
                                        <p:tgtEl>
                                          <p:spTgt spid="10">
                                            <p:txEl>
                                              <p:pRg st="4" end="4"/>
                                            </p:txEl>
                                          </p:spTgt>
                                        </p:tgtEl>
                                      </p:cBhvr>
                                    </p:animEffect>
                                    <p:anim calcmode="lin" valueType="num">
                                      <p:cBhvr>
                                        <p:cTn id="3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1000"/>
                                        <p:tgtEl>
                                          <p:spTgt spid="10">
                                            <p:txEl>
                                              <p:pRg st="5" end="5"/>
                                            </p:txEl>
                                          </p:spTgt>
                                        </p:tgtEl>
                                      </p:cBhvr>
                                    </p:animEffect>
                                    <p:anim calcmode="lin" valueType="num">
                                      <p:cBhvr>
                                        <p:cTn id="3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300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1000"/>
                                        <p:tgtEl>
                                          <p:spTgt spid="10">
                                            <p:txEl>
                                              <p:pRg st="6" end="6"/>
                                            </p:txEl>
                                          </p:spTgt>
                                        </p:tgtEl>
                                      </p:cBhvr>
                                    </p:animEffect>
                                    <p:anim calcmode="lin" valueType="num">
                                      <p:cBhvr>
                                        <p:cTn id="44"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500"/>
                                  </p:stCondLst>
                                  <p:childTnLst>
                                    <p:set>
                                      <p:cBhvr>
                                        <p:cTn id="47" dur="1" fill="hold">
                                          <p:stCondLst>
                                            <p:cond delay="0"/>
                                          </p:stCondLst>
                                        </p:cTn>
                                        <p:tgtEl>
                                          <p:spTgt spid="10">
                                            <p:txEl>
                                              <p:pRg st="7" end="7"/>
                                            </p:txEl>
                                          </p:spTgt>
                                        </p:tgtEl>
                                        <p:attrNameLst>
                                          <p:attrName>style.visibility</p:attrName>
                                        </p:attrNameLst>
                                      </p:cBhvr>
                                      <p:to>
                                        <p:strVal val="visible"/>
                                      </p:to>
                                    </p:set>
                                    <p:animEffect transition="in" filter="fade">
                                      <p:cBhvr>
                                        <p:cTn id="48" dur="1000"/>
                                        <p:tgtEl>
                                          <p:spTgt spid="10">
                                            <p:txEl>
                                              <p:pRg st="7" end="7"/>
                                            </p:txEl>
                                          </p:spTgt>
                                        </p:tgtEl>
                                      </p:cBhvr>
                                    </p:animEffect>
                                    <p:anim calcmode="lin" valueType="num">
                                      <p:cBhvr>
                                        <p:cTn id="49"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4000"/>
                                  </p:stCondLst>
                                  <p:childTnLst>
                                    <p:set>
                                      <p:cBhvr>
                                        <p:cTn id="52" dur="1" fill="hold">
                                          <p:stCondLst>
                                            <p:cond delay="0"/>
                                          </p:stCondLst>
                                        </p:cTn>
                                        <p:tgtEl>
                                          <p:spTgt spid="10">
                                            <p:txEl>
                                              <p:pRg st="8" end="8"/>
                                            </p:txEl>
                                          </p:spTgt>
                                        </p:tgtEl>
                                        <p:attrNameLst>
                                          <p:attrName>style.visibility</p:attrName>
                                        </p:attrNameLst>
                                      </p:cBhvr>
                                      <p:to>
                                        <p:strVal val="visible"/>
                                      </p:to>
                                    </p:set>
                                    <p:animEffect transition="in" filter="fade">
                                      <p:cBhvr>
                                        <p:cTn id="53" dur="1000"/>
                                        <p:tgtEl>
                                          <p:spTgt spid="10">
                                            <p:txEl>
                                              <p:pRg st="8" end="8"/>
                                            </p:txEl>
                                          </p:spTgt>
                                        </p:tgtEl>
                                      </p:cBhvr>
                                    </p:animEffect>
                                    <p:anim calcmode="lin" valueType="num">
                                      <p:cBhvr>
                                        <p:cTn id="54"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4500"/>
                                  </p:stCondLst>
                                  <p:childTnLst>
                                    <p:set>
                                      <p:cBhvr>
                                        <p:cTn id="57" dur="1" fill="hold">
                                          <p:stCondLst>
                                            <p:cond delay="0"/>
                                          </p:stCondLst>
                                        </p:cTn>
                                        <p:tgtEl>
                                          <p:spTgt spid="10">
                                            <p:txEl>
                                              <p:pRg st="9" end="9"/>
                                            </p:txEl>
                                          </p:spTgt>
                                        </p:tgtEl>
                                        <p:attrNameLst>
                                          <p:attrName>style.visibility</p:attrName>
                                        </p:attrNameLst>
                                      </p:cBhvr>
                                      <p:to>
                                        <p:strVal val="visible"/>
                                      </p:to>
                                    </p:set>
                                    <p:animEffect transition="in" filter="fade">
                                      <p:cBhvr>
                                        <p:cTn id="58" dur="1000"/>
                                        <p:tgtEl>
                                          <p:spTgt spid="10">
                                            <p:txEl>
                                              <p:pRg st="9" end="9"/>
                                            </p:txEl>
                                          </p:spTgt>
                                        </p:tgtEl>
                                      </p:cBhvr>
                                    </p:animEffect>
                                    <p:anim calcmode="lin" valueType="num">
                                      <p:cBhvr>
                                        <p:cTn id="59"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60"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5000"/>
                                  </p:stCondLst>
                                  <p:childTnLst>
                                    <p:set>
                                      <p:cBhvr>
                                        <p:cTn id="62" dur="1" fill="hold">
                                          <p:stCondLst>
                                            <p:cond delay="0"/>
                                          </p:stCondLst>
                                        </p:cTn>
                                        <p:tgtEl>
                                          <p:spTgt spid="10">
                                            <p:txEl>
                                              <p:pRg st="10" end="10"/>
                                            </p:txEl>
                                          </p:spTgt>
                                        </p:tgtEl>
                                        <p:attrNameLst>
                                          <p:attrName>style.visibility</p:attrName>
                                        </p:attrNameLst>
                                      </p:cBhvr>
                                      <p:to>
                                        <p:strVal val="visible"/>
                                      </p:to>
                                    </p:set>
                                    <p:animEffect transition="in" filter="fade">
                                      <p:cBhvr>
                                        <p:cTn id="63" dur="1000"/>
                                        <p:tgtEl>
                                          <p:spTgt spid="10">
                                            <p:txEl>
                                              <p:pRg st="10" end="10"/>
                                            </p:txEl>
                                          </p:spTgt>
                                        </p:tgtEl>
                                      </p:cBhvr>
                                    </p:animEffect>
                                    <p:anim calcmode="lin" valueType="num">
                                      <p:cBhvr>
                                        <p:cTn id="64"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10" end="10"/>
                                            </p:txEl>
                                          </p:spTgt>
                                        </p:tgtEl>
                                        <p:attrNameLst>
                                          <p:attrName>ppt_y</p:attrName>
                                        </p:attrNameLst>
                                      </p:cBhvr>
                                      <p:tavLst>
                                        <p:tav tm="0">
                                          <p:val>
                                            <p:strVal val="#ppt_y+.1"/>
                                          </p:val>
                                        </p:tav>
                                        <p:tav tm="100000">
                                          <p:val>
                                            <p:strVal val="#ppt_y"/>
                                          </p:val>
                                        </p:tav>
                                      </p:tavLst>
                                    </p:anim>
                                  </p:childTnLst>
                                </p:cTn>
                              </p:par>
                              <p:par>
                                <p:cTn id="66" presetID="10"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childTnLst>
                                </p:cTn>
                              </p:par>
                              <p:par>
                                <p:cTn id="69" presetID="6" presetClass="emph" presetSubtype="0" fill="hold" nodeType="withEffect">
                                  <p:stCondLst>
                                    <p:cond delay="0"/>
                                  </p:stCondLst>
                                  <p:childTnLst>
                                    <p:animScale>
                                      <p:cBhvr>
                                        <p:cTn id="70" dur="3500" fill="hold"/>
                                        <p:tgtEl>
                                          <p:spTgt spid="12"/>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4097ABE-850F-482D-892D-63F07A38C7F6}"/>
              </a:ext>
            </a:extLst>
          </p:cNvPr>
          <p:cNvSpPr txBox="1"/>
          <p:nvPr/>
        </p:nvSpPr>
        <p:spPr>
          <a:xfrm>
            <a:off x="361950" y="374650"/>
            <a:ext cx="8131175" cy="541338"/>
          </a:xfrm>
          <a:prstGeom prst="rect">
            <a:avLst/>
          </a:prstGeom>
          <a:noFill/>
        </p:spPr>
        <p:txBody>
          <a:bodyPr anchor="ctr">
            <a:spAutoFit/>
          </a:bodyPr>
          <a:lstStyle/>
          <a:p>
            <a:pPr>
              <a:lnSpc>
                <a:spcPts val="3500"/>
              </a:lnSpc>
              <a:defRPr/>
            </a:pPr>
            <a:r>
              <a:rPr lang="tr-TR" sz="3600" b="1" spc="-300" dirty="0">
                <a:solidFill>
                  <a:srgbClr val="E2120F"/>
                </a:solidFill>
              </a:rPr>
              <a:t>Fiziksel Aktivite Piramidi</a:t>
            </a:r>
            <a:endParaRPr lang="tr-TR" sz="3600" b="1" spc="-300" dirty="0">
              <a:solidFill>
                <a:srgbClr val="E2120F"/>
              </a:solidFill>
              <a:latin typeface="Gotham Light"/>
              <a:cs typeface="+mn-cs"/>
            </a:endParaRPr>
          </a:p>
        </p:txBody>
      </p:sp>
      <p:pic>
        <p:nvPicPr>
          <p:cNvPr id="7" name="image9.png" descr="pyramid_new">
            <a:extLst>
              <a:ext uri="{FF2B5EF4-FFF2-40B4-BE49-F238E27FC236}">
                <a16:creationId xmlns:a16="http://schemas.microsoft.com/office/drawing/2014/main" id="{DCE51B77-CC0D-4927-B207-7372906221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744"/>
          <a:stretch>
            <a:fillRect/>
          </a:stretch>
        </p:blipFill>
        <p:spPr bwMode="auto">
          <a:xfrm>
            <a:off x="1214438" y="915988"/>
            <a:ext cx="6021387"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a:extLst>
              <a:ext uri="{FF2B5EF4-FFF2-40B4-BE49-F238E27FC236}">
                <a16:creationId xmlns:a16="http://schemas.microsoft.com/office/drawing/2014/main" id="{B58AB965-9368-4A8D-BF35-2A8B872A21D5}"/>
              </a:ext>
            </a:extLst>
          </p:cNvPr>
          <p:cNvSpPr/>
          <p:nvPr/>
        </p:nvSpPr>
        <p:spPr>
          <a:xfrm>
            <a:off x="3590925" y="1949450"/>
            <a:ext cx="1455738" cy="576263"/>
          </a:xfrm>
          <a:prstGeom prst="rect">
            <a:avLst/>
          </a:prstGeom>
          <a:solidFill>
            <a:schemeClr val="accent6">
              <a:lumMod val="60000"/>
              <a:lumOff val="40000"/>
            </a:schemeClr>
          </a:solidFill>
        </p:spPr>
        <p:txBody>
          <a:bodyPr>
            <a:spAutoFit/>
          </a:bodyPr>
          <a:lstStyle/>
          <a:p>
            <a:pPr algn="ctr">
              <a:defRPr/>
            </a:pPr>
            <a:r>
              <a:rPr lang="tr-TR" sz="1050" b="1" dirty="0">
                <a:solidFill>
                  <a:srgbClr val="FF0000"/>
                </a:solidFill>
              </a:rPr>
              <a:t>Bırakılmalıdır</a:t>
            </a:r>
          </a:p>
          <a:p>
            <a:pPr algn="ctr">
              <a:defRPr/>
            </a:pPr>
            <a:r>
              <a:rPr lang="tr-TR" sz="1050" b="1" dirty="0">
                <a:solidFill>
                  <a:schemeClr val="tx1">
                    <a:lumMod val="75000"/>
                    <a:lumOff val="25000"/>
                  </a:schemeClr>
                </a:solidFill>
              </a:rPr>
              <a:t>TV izlem, video ve bilgisayar oyunları </a:t>
            </a:r>
          </a:p>
        </p:txBody>
      </p:sp>
      <p:sp>
        <p:nvSpPr>
          <p:cNvPr id="10" name="Rectangle 13">
            <a:extLst>
              <a:ext uri="{FF2B5EF4-FFF2-40B4-BE49-F238E27FC236}">
                <a16:creationId xmlns:a16="http://schemas.microsoft.com/office/drawing/2014/main" id="{D0F4EA97-14C6-4E1E-949C-676A8BAC7F83}"/>
              </a:ext>
            </a:extLst>
          </p:cNvPr>
          <p:cNvSpPr/>
          <p:nvPr/>
        </p:nvSpPr>
        <p:spPr>
          <a:xfrm>
            <a:off x="3162300" y="2960688"/>
            <a:ext cx="1062038" cy="815975"/>
          </a:xfrm>
          <a:prstGeom prst="rect">
            <a:avLst/>
          </a:prstGeom>
          <a:solidFill>
            <a:schemeClr val="accent5">
              <a:lumMod val="60000"/>
              <a:lumOff val="40000"/>
            </a:schemeClr>
          </a:solidFill>
        </p:spPr>
        <p:txBody>
          <a:bodyPr>
            <a:spAutoFit/>
          </a:bodyPr>
          <a:lstStyle/>
          <a:p>
            <a:pPr algn="ctr">
              <a:defRPr/>
            </a:pPr>
            <a:r>
              <a:rPr lang="tr-TR" sz="1000" b="1" dirty="0">
                <a:solidFill>
                  <a:srgbClr val="FF0000"/>
                </a:solidFill>
              </a:rPr>
              <a:t>Eğlenceli oyunlar</a:t>
            </a:r>
          </a:p>
          <a:p>
            <a:pPr algn="ctr">
              <a:defRPr/>
            </a:pPr>
            <a:r>
              <a:rPr lang="tr-TR" sz="900" dirty="0">
                <a:solidFill>
                  <a:schemeClr val="tx1">
                    <a:lumMod val="75000"/>
                    <a:lumOff val="25000"/>
                  </a:schemeClr>
                </a:solidFill>
              </a:rPr>
              <a:t>Ritmik jimnastik, parende atma, kanoyla gezme</a:t>
            </a:r>
          </a:p>
        </p:txBody>
      </p:sp>
      <p:sp>
        <p:nvSpPr>
          <p:cNvPr id="12" name="Rectangle 13">
            <a:extLst>
              <a:ext uri="{FF2B5EF4-FFF2-40B4-BE49-F238E27FC236}">
                <a16:creationId xmlns:a16="http://schemas.microsoft.com/office/drawing/2014/main" id="{ABE60401-FB5E-4C55-8666-76BD43337E22}"/>
              </a:ext>
            </a:extLst>
          </p:cNvPr>
          <p:cNvSpPr/>
          <p:nvPr/>
        </p:nvSpPr>
        <p:spPr>
          <a:xfrm>
            <a:off x="4267200" y="2905125"/>
            <a:ext cx="1050925" cy="954088"/>
          </a:xfrm>
          <a:prstGeom prst="rect">
            <a:avLst/>
          </a:prstGeom>
          <a:solidFill>
            <a:schemeClr val="accent5">
              <a:lumMod val="60000"/>
              <a:lumOff val="40000"/>
            </a:schemeClr>
          </a:solidFill>
        </p:spPr>
        <p:txBody>
          <a:bodyPr>
            <a:spAutoFit/>
          </a:bodyPr>
          <a:lstStyle/>
          <a:p>
            <a:pPr algn="ctr">
              <a:defRPr/>
            </a:pPr>
            <a:r>
              <a:rPr lang="tr-TR" sz="1000" b="1" dirty="0">
                <a:solidFill>
                  <a:srgbClr val="FF0000"/>
                </a:solidFill>
              </a:rPr>
              <a:t>Esneme ve germe </a:t>
            </a:r>
          </a:p>
          <a:p>
            <a:pPr algn="ctr">
              <a:defRPr/>
            </a:pPr>
            <a:r>
              <a:rPr lang="tr-TR" sz="900" b="1" dirty="0">
                <a:solidFill>
                  <a:schemeClr val="tx1">
                    <a:lumMod val="75000"/>
                    <a:lumOff val="25000"/>
                  </a:schemeClr>
                </a:solidFill>
              </a:rPr>
              <a:t>Kaldırmak, itmek, tırmanma, </a:t>
            </a:r>
            <a:r>
              <a:rPr lang="tr-TR" sz="900" b="1" dirty="0" err="1">
                <a:solidFill>
                  <a:schemeClr val="tx1">
                    <a:lumMod val="75000"/>
                    <a:lumOff val="25000"/>
                  </a:schemeClr>
                </a:solidFill>
              </a:rPr>
              <a:t>bale,yoga</a:t>
            </a:r>
            <a:r>
              <a:rPr lang="tr-TR" sz="900" b="1" dirty="0">
                <a:solidFill>
                  <a:schemeClr val="tx1">
                    <a:lumMod val="75000"/>
                    <a:lumOff val="25000"/>
                  </a:schemeClr>
                </a:solidFill>
              </a:rPr>
              <a:t> </a:t>
            </a:r>
          </a:p>
        </p:txBody>
      </p:sp>
      <p:sp>
        <p:nvSpPr>
          <p:cNvPr id="13" name="Rectangle 13">
            <a:extLst>
              <a:ext uri="{FF2B5EF4-FFF2-40B4-BE49-F238E27FC236}">
                <a16:creationId xmlns:a16="http://schemas.microsoft.com/office/drawing/2014/main" id="{567A967D-9EEC-4C37-A764-7053FFCFE587}"/>
              </a:ext>
            </a:extLst>
          </p:cNvPr>
          <p:cNvSpPr/>
          <p:nvPr/>
        </p:nvSpPr>
        <p:spPr>
          <a:xfrm>
            <a:off x="4775200" y="4054475"/>
            <a:ext cx="1106488" cy="862013"/>
          </a:xfrm>
          <a:prstGeom prst="rect">
            <a:avLst/>
          </a:prstGeom>
          <a:solidFill>
            <a:schemeClr val="accent2"/>
          </a:solidFill>
        </p:spPr>
        <p:txBody>
          <a:bodyPr>
            <a:spAutoFit/>
          </a:bodyPr>
          <a:lstStyle/>
          <a:p>
            <a:pPr algn="ctr">
              <a:defRPr/>
            </a:pPr>
            <a:r>
              <a:rPr lang="tr-TR" sz="1000" b="1" dirty="0">
                <a:solidFill>
                  <a:schemeClr val="accent5"/>
                </a:solidFill>
              </a:rPr>
              <a:t>Eğlence </a:t>
            </a:r>
          </a:p>
          <a:p>
            <a:pPr algn="ctr">
              <a:defRPr/>
            </a:pPr>
            <a:r>
              <a:rPr lang="tr-TR" sz="1000" b="1" dirty="0">
                <a:solidFill>
                  <a:schemeClr val="tx1">
                    <a:lumMod val="75000"/>
                    <a:lumOff val="25000"/>
                  </a:schemeClr>
                </a:solidFill>
              </a:rPr>
              <a:t>Basketbol, futbol, kayak, voleybol, yarışmalar</a:t>
            </a:r>
          </a:p>
        </p:txBody>
      </p:sp>
      <p:sp>
        <p:nvSpPr>
          <p:cNvPr id="14" name="Rectangle 13">
            <a:extLst>
              <a:ext uri="{FF2B5EF4-FFF2-40B4-BE49-F238E27FC236}">
                <a16:creationId xmlns:a16="http://schemas.microsoft.com/office/drawing/2014/main" id="{B20A781A-4907-4DFC-B189-CDA0654F9255}"/>
              </a:ext>
            </a:extLst>
          </p:cNvPr>
          <p:cNvSpPr/>
          <p:nvPr/>
        </p:nvSpPr>
        <p:spPr>
          <a:xfrm>
            <a:off x="2620963" y="3908425"/>
            <a:ext cx="1082675" cy="1016000"/>
          </a:xfrm>
          <a:prstGeom prst="rect">
            <a:avLst/>
          </a:prstGeom>
          <a:solidFill>
            <a:schemeClr val="accent2"/>
          </a:solidFill>
        </p:spPr>
        <p:txBody>
          <a:bodyPr>
            <a:spAutoFit/>
          </a:bodyPr>
          <a:lstStyle/>
          <a:p>
            <a:pPr algn="ctr">
              <a:defRPr/>
            </a:pPr>
            <a:r>
              <a:rPr lang="tr-TR" sz="1050" b="1" dirty="0">
                <a:solidFill>
                  <a:schemeClr val="accent5"/>
                </a:solidFill>
              </a:rPr>
              <a:t>Aerobik</a:t>
            </a:r>
          </a:p>
          <a:p>
            <a:pPr algn="ctr">
              <a:defRPr/>
            </a:pPr>
            <a:r>
              <a:rPr lang="tr-TR" sz="1000" b="1" dirty="0">
                <a:solidFill>
                  <a:schemeClr val="tx1">
                    <a:lumMod val="75000"/>
                    <a:lumOff val="25000"/>
                  </a:schemeClr>
                </a:solidFill>
              </a:rPr>
              <a:t>Bisiklete binme, koşma, yüzme, kaykay, paten, ip atlama</a:t>
            </a:r>
          </a:p>
        </p:txBody>
      </p:sp>
      <p:sp>
        <p:nvSpPr>
          <p:cNvPr id="15" name="Rectangle 13">
            <a:extLst>
              <a:ext uri="{FF2B5EF4-FFF2-40B4-BE49-F238E27FC236}">
                <a16:creationId xmlns:a16="http://schemas.microsoft.com/office/drawing/2014/main" id="{A7BF2626-8376-4133-A4CD-73B08DC3F076}"/>
              </a:ext>
            </a:extLst>
          </p:cNvPr>
          <p:cNvSpPr/>
          <p:nvPr/>
        </p:nvSpPr>
        <p:spPr>
          <a:xfrm>
            <a:off x="3409950" y="2700338"/>
            <a:ext cx="1544638" cy="260350"/>
          </a:xfrm>
          <a:prstGeom prst="rect">
            <a:avLst/>
          </a:prstGeom>
          <a:solidFill>
            <a:schemeClr val="bg1"/>
          </a:solidFill>
          <a:ln>
            <a:solidFill>
              <a:schemeClr val="tx1"/>
            </a:solidFill>
          </a:ln>
        </p:spPr>
        <p:txBody>
          <a:bodyPr>
            <a:spAutoFit/>
          </a:bodyPr>
          <a:lstStyle/>
          <a:p>
            <a:pPr algn="ctr">
              <a:defRPr/>
            </a:pPr>
            <a:r>
              <a:rPr lang="tr-TR" sz="1050" b="1" i="1" dirty="0">
                <a:solidFill>
                  <a:schemeClr val="accent5"/>
                </a:solidFill>
              </a:rPr>
              <a:t>Haftada 2-3 kez</a:t>
            </a:r>
          </a:p>
        </p:txBody>
      </p:sp>
      <p:sp>
        <p:nvSpPr>
          <p:cNvPr id="17" name="Rectangle 13">
            <a:extLst>
              <a:ext uri="{FF2B5EF4-FFF2-40B4-BE49-F238E27FC236}">
                <a16:creationId xmlns:a16="http://schemas.microsoft.com/office/drawing/2014/main" id="{3173D563-E6FC-4B4F-8969-462DA0052313}"/>
              </a:ext>
            </a:extLst>
          </p:cNvPr>
          <p:cNvSpPr/>
          <p:nvPr/>
        </p:nvSpPr>
        <p:spPr>
          <a:xfrm>
            <a:off x="3162300" y="3035300"/>
            <a:ext cx="1062038" cy="815975"/>
          </a:xfrm>
          <a:prstGeom prst="rect">
            <a:avLst/>
          </a:prstGeom>
          <a:solidFill>
            <a:schemeClr val="accent5">
              <a:lumMod val="60000"/>
              <a:lumOff val="40000"/>
            </a:schemeClr>
          </a:solidFill>
        </p:spPr>
        <p:txBody>
          <a:bodyPr>
            <a:spAutoFit/>
          </a:bodyPr>
          <a:lstStyle/>
          <a:p>
            <a:pPr algn="ctr">
              <a:defRPr/>
            </a:pPr>
            <a:r>
              <a:rPr lang="tr-TR" sz="1000" b="1" dirty="0">
                <a:solidFill>
                  <a:srgbClr val="FF0000"/>
                </a:solidFill>
              </a:rPr>
              <a:t>Eğlenceli oyunlar</a:t>
            </a:r>
          </a:p>
          <a:p>
            <a:pPr algn="ctr">
              <a:defRPr/>
            </a:pPr>
            <a:r>
              <a:rPr lang="tr-TR" sz="900" dirty="0">
                <a:solidFill>
                  <a:schemeClr val="tx1">
                    <a:lumMod val="75000"/>
                    <a:lumOff val="25000"/>
                  </a:schemeClr>
                </a:solidFill>
              </a:rPr>
              <a:t>Ritmik jimnastik, parende atma, kanoyla gezme</a:t>
            </a:r>
          </a:p>
        </p:txBody>
      </p:sp>
      <p:sp>
        <p:nvSpPr>
          <p:cNvPr id="18" name="Rectangle 13">
            <a:extLst>
              <a:ext uri="{FF2B5EF4-FFF2-40B4-BE49-F238E27FC236}">
                <a16:creationId xmlns:a16="http://schemas.microsoft.com/office/drawing/2014/main" id="{9FBD71FF-73F5-4018-98D6-499FE3337495}"/>
              </a:ext>
            </a:extLst>
          </p:cNvPr>
          <p:cNvSpPr/>
          <p:nvPr/>
        </p:nvSpPr>
        <p:spPr>
          <a:xfrm>
            <a:off x="3179763" y="5189538"/>
            <a:ext cx="2138362" cy="1076325"/>
          </a:xfrm>
          <a:prstGeom prst="rect">
            <a:avLst/>
          </a:prstGeom>
          <a:solidFill>
            <a:srgbClr val="EFF789"/>
          </a:solidFill>
        </p:spPr>
        <p:txBody>
          <a:bodyPr>
            <a:spAutoFit/>
          </a:bodyPr>
          <a:lstStyle/>
          <a:p>
            <a:pPr algn="ctr">
              <a:defRPr/>
            </a:pPr>
            <a:r>
              <a:rPr lang="tr-TR" sz="1600" b="1" i="1" dirty="0">
                <a:solidFill>
                  <a:schemeClr val="accent5"/>
                </a:solidFill>
              </a:rPr>
              <a:t>Her gün</a:t>
            </a:r>
          </a:p>
          <a:p>
            <a:pPr algn="ctr">
              <a:defRPr/>
            </a:pPr>
            <a:r>
              <a:rPr lang="tr-TR" sz="1200" dirty="0">
                <a:solidFill>
                  <a:schemeClr val="tx1">
                    <a:lumMod val="75000"/>
                    <a:lumOff val="25000"/>
                  </a:schemeClr>
                </a:solidFill>
              </a:rPr>
              <a:t>Bisikletle dolaşmak, ev işleri, asansör yerine merdiven kullanmak, köpek dolaştırmak</a:t>
            </a:r>
          </a:p>
        </p:txBody>
      </p:sp>
      <p:sp>
        <p:nvSpPr>
          <p:cNvPr id="21" name="Rectangle 13">
            <a:extLst>
              <a:ext uri="{FF2B5EF4-FFF2-40B4-BE49-F238E27FC236}">
                <a16:creationId xmlns:a16="http://schemas.microsoft.com/office/drawing/2014/main" id="{96FB5C49-4176-4477-BBC8-4931D1300195}"/>
              </a:ext>
            </a:extLst>
          </p:cNvPr>
          <p:cNvSpPr/>
          <p:nvPr/>
        </p:nvSpPr>
        <p:spPr>
          <a:xfrm>
            <a:off x="3694113" y="4051300"/>
            <a:ext cx="1260475" cy="261938"/>
          </a:xfrm>
          <a:prstGeom prst="rect">
            <a:avLst/>
          </a:prstGeom>
          <a:solidFill>
            <a:schemeClr val="bg1"/>
          </a:solidFill>
          <a:ln>
            <a:solidFill>
              <a:schemeClr val="tx1"/>
            </a:solidFill>
          </a:ln>
        </p:spPr>
        <p:txBody>
          <a:bodyPr>
            <a:spAutoFit/>
          </a:bodyPr>
          <a:lstStyle/>
          <a:p>
            <a:pPr algn="ctr">
              <a:defRPr/>
            </a:pPr>
            <a:r>
              <a:rPr lang="tr-TR" sz="1050" b="1" i="1" dirty="0">
                <a:solidFill>
                  <a:schemeClr val="accent5"/>
                </a:solidFill>
              </a:rPr>
              <a:t>Haftada 3-5 kez</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10" presetClass="entr" presetSubtype="0" fill="hold" grpId="0" nodeType="withEffect">
                                  <p:stCondLst>
                                    <p:cond delay="1000"/>
                                  </p:stCondLst>
                                  <p:iterate type="lt">
                                    <p:tmPct val="10000"/>
                                  </p:iterate>
                                  <p:childTnLst>
                                    <p:set>
                                      <p:cBhvr>
                                        <p:cTn id="17" dur="1" fill="hold">
                                          <p:stCondLst>
                                            <p:cond delay="0"/>
                                          </p:stCondLst>
                                        </p:cTn>
                                        <p:tgtEl>
                                          <p:spTgt spid="6"/>
                                        </p:tgtEl>
                                        <p:attrNameLst>
                                          <p:attrName>style.visibility</p:attrName>
                                        </p:attrNameLst>
                                      </p:cBhvr>
                                      <p:to>
                                        <p:strVal val="visible"/>
                                      </p:to>
                                    </p:set>
                                    <p:animEffect transition="in" filter="fade">
                                      <p:cBhvr>
                                        <p:cTn id="18" dur="250"/>
                                        <p:tgtEl>
                                          <p:spTgt spid="6"/>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childTnLst>
                                </p:cTn>
                              </p:par>
                              <p:par>
                                <p:cTn id="22" presetID="10" presetClass="entr" presetSubtype="0" fill="hold" grpId="0" nodeType="withEffect">
                                  <p:stCondLst>
                                    <p:cond delay="1000"/>
                                  </p:stCondLst>
                                  <p:iterate type="lt">
                                    <p:tmPct val="10000"/>
                                  </p:iterate>
                                  <p:childTnLst>
                                    <p:set>
                                      <p:cBhvr>
                                        <p:cTn id="23" dur="1" fill="hold">
                                          <p:stCondLst>
                                            <p:cond delay="0"/>
                                          </p:stCondLst>
                                        </p:cTn>
                                        <p:tgtEl>
                                          <p:spTgt spid="12"/>
                                        </p:tgtEl>
                                        <p:attrNameLst>
                                          <p:attrName>style.visibility</p:attrName>
                                        </p:attrNameLst>
                                      </p:cBhvr>
                                      <p:to>
                                        <p:strVal val="visible"/>
                                      </p:to>
                                    </p:set>
                                    <p:animEffect transition="in" filter="fade">
                                      <p:cBhvr>
                                        <p:cTn id="24" dur="250"/>
                                        <p:tgtEl>
                                          <p:spTgt spid="12"/>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14"/>
                                        </p:tgtEl>
                                        <p:attrNameLst>
                                          <p:attrName>style.visibility</p:attrName>
                                        </p:attrNameLst>
                                      </p:cBhvr>
                                      <p:to>
                                        <p:strVal val="visible"/>
                                      </p:to>
                                    </p:set>
                                    <p:animEffect transition="in" filter="fade">
                                      <p:cBhvr>
                                        <p:cTn id="30" dur="250"/>
                                        <p:tgtEl>
                                          <p:spTgt spid="14"/>
                                        </p:tgtEl>
                                      </p:cBhvr>
                                    </p:animEffect>
                                  </p:childTnLst>
                                </p:cTn>
                              </p:par>
                              <p:par>
                                <p:cTn id="31" presetID="10" presetClass="entr" presetSubtype="0" fill="hold" grpId="0" nodeType="withEffect">
                                  <p:stCondLst>
                                    <p:cond delay="1000"/>
                                  </p:stCondLst>
                                  <p:iterate type="lt">
                                    <p:tmPct val="10000"/>
                                  </p:iterate>
                                  <p:childTnLst>
                                    <p:set>
                                      <p:cBhvr>
                                        <p:cTn id="32" dur="1" fill="hold">
                                          <p:stCondLst>
                                            <p:cond delay="0"/>
                                          </p:stCondLst>
                                        </p:cTn>
                                        <p:tgtEl>
                                          <p:spTgt spid="15"/>
                                        </p:tgtEl>
                                        <p:attrNameLst>
                                          <p:attrName>style.visibility</p:attrName>
                                        </p:attrNameLst>
                                      </p:cBhvr>
                                      <p:to>
                                        <p:strVal val="visible"/>
                                      </p:to>
                                    </p:set>
                                    <p:animEffect transition="in" filter="fade">
                                      <p:cBhvr>
                                        <p:cTn id="33" dur="250"/>
                                        <p:tgtEl>
                                          <p:spTgt spid="15"/>
                                        </p:tgtEl>
                                      </p:cBhvr>
                                    </p:animEffect>
                                  </p:childTnLst>
                                </p:cTn>
                              </p:par>
                              <p:par>
                                <p:cTn id="34" presetID="10" presetClass="entr" presetSubtype="0" fill="hold" grpId="0" nodeType="withEffect">
                                  <p:stCondLst>
                                    <p:cond delay="1000"/>
                                  </p:stCondLst>
                                  <p:iterate type="lt">
                                    <p:tmPct val="10000"/>
                                  </p:iterate>
                                  <p:childTnLst>
                                    <p:set>
                                      <p:cBhvr>
                                        <p:cTn id="35" dur="1" fill="hold">
                                          <p:stCondLst>
                                            <p:cond delay="0"/>
                                          </p:stCondLst>
                                        </p:cTn>
                                        <p:tgtEl>
                                          <p:spTgt spid="17"/>
                                        </p:tgtEl>
                                        <p:attrNameLst>
                                          <p:attrName>style.visibility</p:attrName>
                                        </p:attrNameLst>
                                      </p:cBhvr>
                                      <p:to>
                                        <p:strVal val="visible"/>
                                      </p:to>
                                    </p:set>
                                    <p:animEffect transition="in" filter="fade">
                                      <p:cBhvr>
                                        <p:cTn id="36" dur="250"/>
                                        <p:tgtEl>
                                          <p:spTgt spid="17"/>
                                        </p:tgtEl>
                                      </p:cBhvr>
                                    </p:animEffect>
                                  </p:childTnLst>
                                </p:cTn>
                              </p:par>
                              <p:par>
                                <p:cTn id="37" presetID="10" presetClass="entr" presetSubtype="0" fill="hold" grpId="0" nodeType="withEffect">
                                  <p:stCondLst>
                                    <p:cond delay="1000"/>
                                  </p:stCondLst>
                                  <p:iterate type="lt">
                                    <p:tmPct val="10000"/>
                                  </p:iterate>
                                  <p:childTnLst>
                                    <p:set>
                                      <p:cBhvr>
                                        <p:cTn id="38" dur="1" fill="hold">
                                          <p:stCondLst>
                                            <p:cond delay="0"/>
                                          </p:stCondLst>
                                        </p:cTn>
                                        <p:tgtEl>
                                          <p:spTgt spid="18"/>
                                        </p:tgtEl>
                                        <p:attrNameLst>
                                          <p:attrName>style.visibility</p:attrName>
                                        </p:attrNameLst>
                                      </p:cBhvr>
                                      <p:to>
                                        <p:strVal val="visible"/>
                                      </p:to>
                                    </p:set>
                                    <p:animEffect transition="in" filter="fade">
                                      <p:cBhvr>
                                        <p:cTn id="39" dur="250"/>
                                        <p:tgtEl>
                                          <p:spTgt spid="18"/>
                                        </p:tgtEl>
                                      </p:cBhvr>
                                    </p:animEffect>
                                  </p:childTnLst>
                                </p:cTn>
                              </p:par>
                              <p:par>
                                <p:cTn id="40" presetID="10" presetClass="entr" presetSubtype="0" fill="hold" grpId="0" nodeType="withEffect">
                                  <p:stCondLst>
                                    <p:cond delay="1000"/>
                                  </p:stCondLst>
                                  <p:iterate type="lt">
                                    <p:tmPct val="10000"/>
                                  </p:iterate>
                                  <p:childTnLst>
                                    <p:set>
                                      <p:cBhvr>
                                        <p:cTn id="41" dur="1" fill="hold">
                                          <p:stCondLst>
                                            <p:cond delay="0"/>
                                          </p:stCondLst>
                                        </p:cTn>
                                        <p:tgtEl>
                                          <p:spTgt spid="21"/>
                                        </p:tgtEl>
                                        <p:attrNameLst>
                                          <p:attrName>style.visibility</p:attrName>
                                        </p:attrNameLst>
                                      </p:cBhvr>
                                      <p:to>
                                        <p:strVal val="visible"/>
                                      </p:to>
                                    </p:set>
                                    <p:animEffect transition="in" filter="fade">
                                      <p:cBhvr>
                                        <p:cTn id="42"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6" grpId="0" animBg="1"/>
      <p:bldP spid="10" grpId="0" animBg="1"/>
      <p:bldP spid="12" grpId="0" animBg="1"/>
      <p:bldP spid="13" grpId="0" animBg="1"/>
      <p:bldP spid="14" grpId="0" animBg="1"/>
      <p:bldP spid="15" grpId="0" animBg="1"/>
      <p:bldP spid="17" grpId="0" animBg="1"/>
      <p:bldP spid="18"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C76E9F2-9C36-4F9A-81E0-D61A3FFA258B}"/>
              </a:ext>
            </a:extLst>
          </p:cNvPr>
          <p:cNvSpPr txBox="1"/>
          <p:nvPr/>
        </p:nvSpPr>
        <p:spPr>
          <a:xfrm>
            <a:off x="117475" y="338138"/>
            <a:ext cx="8694738" cy="541337"/>
          </a:xfrm>
          <a:prstGeom prst="rect">
            <a:avLst/>
          </a:prstGeom>
          <a:noFill/>
        </p:spPr>
        <p:txBody>
          <a:bodyPr anchor="ctr">
            <a:spAutoFit/>
          </a:bodyPr>
          <a:lstStyle/>
          <a:p>
            <a:pPr>
              <a:lnSpc>
                <a:spcPts val="3500"/>
              </a:lnSpc>
              <a:defRPr/>
            </a:pPr>
            <a:r>
              <a:rPr lang="tr-TR" sz="3600" b="1" spc="-300" dirty="0">
                <a:solidFill>
                  <a:srgbClr val="E2120F"/>
                </a:solidFill>
              </a:rPr>
              <a:t>Tip 2 Diyabetin Önlenmesi Ya da Geciktirilmesi</a:t>
            </a:r>
            <a:endParaRPr lang="tr-TR" sz="3600" b="1" spc="-300" dirty="0">
              <a:solidFill>
                <a:srgbClr val="E2120F"/>
              </a:solidFill>
              <a:latin typeface="Gotham Light"/>
              <a:cs typeface="+mn-cs"/>
            </a:endParaRPr>
          </a:p>
        </p:txBody>
      </p:sp>
      <p:sp>
        <p:nvSpPr>
          <p:cNvPr id="10" name="Rectangle 9">
            <a:extLst>
              <a:ext uri="{FF2B5EF4-FFF2-40B4-BE49-F238E27FC236}">
                <a16:creationId xmlns:a16="http://schemas.microsoft.com/office/drawing/2014/main" id="{2040C1B3-1C7C-447E-9C0B-CE94E6F1D688}"/>
              </a:ext>
            </a:extLst>
          </p:cNvPr>
          <p:cNvSpPr>
            <a:spLocks noChangeArrowheads="1"/>
          </p:cNvSpPr>
          <p:nvPr/>
        </p:nvSpPr>
        <p:spPr bwMode="auto">
          <a:xfrm>
            <a:off x="342900" y="1020763"/>
            <a:ext cx="4660900"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lgn="just" eaLnBrk="1" hangingPunct="1">
              <a:spcBef>
                <a:spcPts val="1200"/>
              </a:spcBef>
              <a:buClrTx/>
              <a:buSzTx/>
              <a:buFont typeface="Arial" panose="020B0604020202020204" pitchFamily="34" charset="0"/>
              <a:buChar char="•"/>
            </a:pPr>
            <a:r>
              <a:rPr lang="tr-TR" altLang="tr-TR" sz="2000">
                <a:solidFill>
                  <a:srgbClr val="404040"/>
                </a:solidFill>
              </a:rPr>
              <a:t>Prediyabetlilerde diyabet gelişimini izlemek için yıllık takip (E)</a:t>
            </a:r>
          </a:p>
          <a:p>
            <a:pPr algn="just" eaLnBrk="1" hangingPunct="1">
              <a:spcBef>
                <a:spcPts val="1200"/>
              </a:spcBef>
              <a:buClrTx/>
              <a:buSzTx/>
              <a:buFont typeface="Arial" panose="020B0604020202020204" pitchFamily="34" charset="0"/>
              <a:buChar char="•"/>
            </a:pPr>
            <a:r>
              <a:rPr lang="tr-TR" altLang="tr-TR" sz="2000">
                <a:solidFill>
                  <a:srgbClr val="404040"/>
                </a:solidFill>
              </a:rPr>
              <a:t>Prediyabetliler diyabetten korunmak için yoğum yaşam tarzı değişimine yönlendirilmelidir. Başlangıç kilosunda %7 kayıp ve sonrasında kilonun korunması, haftada en az 150 dk ılımlı düzeyde egzersiz (A)</a:t>
            </a:r>
          </a:p>
          <a:p>
            <a:pPr algn="just" eaLnBrk="1" hangingPunct="1">
              <a:spcBef>
                <a:spcPts val="1200"/>
              </a:spcBef>
              <a:buClrTx/>
              <a:buSzTx/>
              <a:buFont typeface="Arial" panose="020B0604020202020204" pitchFamily="34" charset="0"/>
              <a:buChar char="•"/>
            </a:pPr>
            <a:r>
              <a:rPr lang="tr-TR" altLang="tr-TR" sz="2000">
                <a:solidFill>
                  <a:srgbClr val="404040"/>
                </a:solidFill>
              </a:rPr>
              <a:t>Yaşam tarzı değişimlerini sağlamak ve sürdürmek için teknoloji, internet tabanlı programlar, sosyal medya ve mobil teknolojilerden yararlanılabilir (B)</a:t>
            </a:r>
          </a:p>
        </p:txBody>
      </p:sp>
      <p:pic>
        <p:nvPicPr>
          <p:cNvPr id="13" name="Picture 2">
            <a:extLst>
              <a:ext uri="{FF2B5EF4-FFF2-40B4-BE49-F238E27FC236}">
                <a16:creationId xmlns:a16="http://schemas.microsoft.com/office/drawing/2014/main" id="{CA1AA7E6-C61B-437B-A67B-CCB5A8452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163" t="15959" r="38911" b="22684"/>
          <a:stretch>
            <a:fillRect/>
          </a:stretch>
        </p:blipFill>
        <p:spPr bwMode="auto">
          <a:xfrm>
            <a:off x="5219700" y="1250950"/>
            <a:ext cx="3592513"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029EBB98-58BF-4705-A346-1F1BCD6DE174}"/>
              </a:ext>
            </a:extLst>
          </p:cNvPr>
          <p:cNvSpPr>
            <a:spLocks noChangeArrowheads="1"/>
          </p:cNvSpPr>
          <p:nvPr/>
        </p:nvSpPr>
        <p:spPr bwMode="auto">
          <a:xfrm>
            <a:off x="342900" y="5729288"/>
            <a:ext cx="848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eaLnBrk="1" hangingPunct="1">
              <a:spcBef>
                <a:spcPts val="1200"/>
              </a:spcBef>
              <a:buClrTx/>
              <a:buSzTx/>
              <a:buFont typeface="Arial" panose="020B0604020202020204" pitchFamily="34" charset="0"/>
              <a:buChar char="•"/>
            </a:pPr>
            <a:r>
              <a:rPr lang="tr-TR" altLang="tr-TR" sz="2000">
                <a:solidFill>
                  <a:srgbClr val="404040"/>
                </a:solidFill>
              </a:rPr>
              <a:t>Önleme programlarının maliyeti etkinliği gözönüne alındığında geri ödeme kurumları bu girişimleri karşılamalı (B)</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4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00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1000"/>
                                        <p:tgtEl>
                                          <p:spTgt spid="14">
                                            <p:txEl>
                                              <p:pRg st="0" end="0"/>
                                            </p:txEl>
                                          </p:spTgt>
                                        </p:tgtEl>
                                      </p:cBhvr>
                                    </p:animEffect>
                                    <p:anim calcmode="lin" valueType="num">
                                      <p:cBhvr>
                                        <p:cTn id="3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P spid="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B37BCB6-C43F-463F-AF76-6DCCD66AA117}"/>
              </a:ext>
            </a:extLst>
          </p:cNvPr>
          <p:cNvSpPr/>
          <p:nvPr/>
        </p:nvSpPr>
        <p:spPr>
          <a:xfrm>
            <a:off x="1362075" y="2990850"/>
            <a:ext cx="5424488" cy="650875"/>
          </a:xfrm>
          <a:prstGeom prst="roundRect">
            <a:avLst/>
          </a:prstGeom>
          <a:solidFill>
            <a:srgbClr val="E2120F"/>
          </a:solidFill>
          <a:ln>
            <a:solidFill>
              <a:srgbClr val="E212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TextBox 12">
            <a:extLst>
              <a:ext uri="{FF2B5EF4-FFF2-40B4-BE49-F238E27FC236}">
                <a16:creationId xmlns:a16="http://schemas.microsoft.com/office/drawing/2014/main" id="{1E4A8793-9344-4073-A2D7-0E5F31E506C5}"/>
              </a:ext>
            </a:extLst>
          </p:cNvPr>
          <p:cNvSpPr txBox="1"/>
          <p:nvPr/>
        </p:nvSpPr>
        <p:spPr>
          <a:xfrm>
            <a:off x="1466850" y="3140075"/>
            <a:ext cx="3924300" cy="479425"/>
          </a:xfrm>
          <a:prstGeom prst="rect">
            <a:avLst/>
          </a:prstGeom>
          <a:noFill/>
        </p:spPr>
        <p:txBody>
          <a:bodyPr anchor="ctr">
            <a:spAutoFit/>
          </a:bodyPr>
          <a:lstStyle/>
          <a:p>
            <a:pPr algn="ctr">
              <a:lnSpc>
                <a:spcPts val="3000"/>
              </a:lnSpc>
              <a:defRPr/>
            </a:pPr>
            <a:r>
              <a:rPr lang="tr-TR" sz="3200" b="1" spc="-300">
                <a:solidFill>
                  <a:schemeClr val="bg1"/>
                </a:solidFill>
              </a:rPr>
              <a:t>Farmakolojik Ajanlar </a:t>
            </a:r>
          </a:p>
        </p:txBody>
      </p:sp>
      <p:sp>
        <p:nvSpPr>
          <p:cNvPr id="14" name="Rectangle 13">
            <a:extLst>
              <a:ext uri="{FF2B5EF4-FFF2-40B4-BE49-F238E27FC236}">
                <a16:creationId xmlns:a16="http://schemas.microsoft.com/office/drawing/2014/main" id="{95063F2E-4358-4C40-BD6C-3DC5242AD3C3}"/>
              </a:ext>
            </a:extLst>
          </p:cNvPr>
          <p:cNvSpPr/>
          <p:nvPr/>
        </p:nvSpPr>
        <p:spPr>
          <a:xfrm>
            <a:off x="755650" y="3849688"/>
            <a:ext cx="6316663" cy="1570037"/>
          </a:xfrm>
          <a:prstGeom prst="rect">
            <a:avLst/>
          </a:prstGeom>
        </p:spPr>
        <p:txBody>
          <a:bodyPr>
            <a:spAutoFit/>
          </a:bodyPr>
          <a:lstStyle/>
          <a:p>
            <a:pPr algn="ctr">
              <a:defRPr/>
            </a:pPr>
            <a:r>
              <a:rPr lang="tr-TR" sz="2400" dirty="0">
                <a:solidFill>
                  <a:schemeClr val="tx1">
                    <a:lumMod val="75000"/>
                    <a:lumOff val="25000"/>
                  </a:schemeClr>
                </a:solidFill>
              </a:rPr>
              <a:t>Uluslar arası düzedeki kanıtlar bu tür girişimlerin korunma açısından etkinliklerinin-faydalarının yaşam tarzı değişikliklerine  göre  daha yüksek olmadığına, işaret etmektedir.</a:t>
            </a:r>
          </a:p>
        </p:txBody>
      </p:sp>
      <p:sp>
        <p:nvSpPr>
          <p:cNvPr id="15" name="Freeform: Shape 14">
            <a:extLst>
              <a:ext uri="{FF2B5EF4-FFF2-40B4-BE49-F238E27FC236}">
                <a16:creationId xmlns:a16="http://schemas.microsoft.com/office/drawing/2014/main" id="{5B1D0380-0A3F-438A-8913-24DE94E86088}"/>
              </a:ext>
            </a:extLst>
          </p:cNvPr>
          <p:cNvSpPr/>
          <p:nvPr/>
        </p:nvSpPr>
        <p:spPr>
          <a:xfrm>
            <a:off x="755650" y="3332163"/>
            <a:ext cx="6745288" cy="2325687"/>
          </a:xfrm>
          <a:custGeom>
            <a:avLst/>
            <a:gdLst>
              <a:gd name="connsiteX0" fmla="*/ 494675 w 4676931"/>
              <a:gd name="connsiteY0" fmla="*/ 29981 h 2098623"/>
              <a:gd name="connsiteX1" fmla="*/ 0 w 4676931"/>
              <a:gd name="connsiteY1" fmla="*/ 29981 h 2098623"/>
              <a:gd name="connsiteX2" fmla="*/ 0 w 4676931"/>
              <a:gd name="connsiteY2" fmla="*/ 2098623 h 2098623"/>
              <a:gd name="connsiteX3" fmla="*/ 4676931 w 4676931"/>
              <a:gd name="connsiteY3" fmla="*/ 2098623 h 2098623"/>
              <a:gd name="connsiteX4" fmla="*/ 4676931 w 4676931"/>
              <a:gd name="connsiteY4" fmla="*/ 0 h 2098623"/>
              <a:gd name="connsiteX5" fmla="*/ 4257206 w 4676931"/>
              <a:gd name="connsiteY5" fmla="*/ 0 h 2098623"/>
              <a:gd name="connsiteX0" fmla="*/ 494675 w 4676931"/>
              <a:gd name="connsiteY0" fmla="*/ 38100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501025 w 4676931"/>
              <a:gd name="connsiteY0" fmla="*/ 0 h 2113092"/>
              <a:gd name="connsiteX1" fmla="*/ 0 w 4676931"/>
              <a:gd name="connsiteY1" fmla="*/ 6350 h 2113092"/>
              <a:gd name="connsiteX2" fmla="*/ 0 w 4676931"/>
              <a:gd name="connsiteY2" fmla="*/ 2113092 h 2113092"/>
              <a:gd name="connsiteX3" fmla="*/ 4676931 w 4676931"/>
              <a:gd name="connsiteY3" fmla="*/ 2113092 h 2113092"/>
              <a:gd name="connsiteX4" fmla="*/ 4676931 w 4676931"/>
              <a:gd name="connsiteY4" fmla="*/ 14469 h 2113092"/>
              <a:gd name="connsiteX5" fmla="*/ 4257206 w 4676931"/>
              <a:gd name="connsiteY5" fmla="*/ 14469 h 2113092"/>
              <a:gd name="connsiteX0" fmla="*/ 494675 w 4676931"/>
              <a:gd name="connsiteY0" fmla="*/ 12700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499437 w 4676931"/>
              <a:gd name="connsiteY0" fmla="*/ 3175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448637 w 4676931"/>
              <a:gd name="connsiteY0" fmla="*/ 3175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931" h="2106742">
                <a:moveTo>
                  <a:pt x="448637" y="3175"/>
                </a:moveTo>
                <a:lnTo>
                  <a:pt x="0" y="0"/>
                </a:lnTo>
                <a:lnTo>
                  <a:pt x="0" y="2106742"/>
                </a:lnTo>
                <a:lnTo>
                  <a:pt x="4676931" y="2106742"/>
                </a:lnTo>
                <a:lnTo>
                  <a:pt x="4676931" y="8119"/>
                </a:lnTo>
                <a:lnTo>
                  <a:pt x="4257206" y="8119"/>
                </a:lnTo>
              </a:path>
            </a:pathLst>
          </a:custGeom>
          <a:noFill/>
          <a:ln w="28575" cap="rnd">
            <a:solidFill>
              <a:srgbClr val="E2120F"/>
            </a:solidFill>
            <a:round/>
          </a:ln>
          <a:effectLst>
            <a:outerShdw blurRad="76200" dir="13500000" sy="23000" kx="1200000" algn="br"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defRPr/>
            </a:pPr>
            <a:endParaRPr lang="tr-TR" dirty="0">
              <a:latin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grpId="0" nodeType="withEffect">
                                  <p:stCondLst>
                                    <p:cond delay="80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Effect transition="in" filter="fade">
                                      <p:cBhvr>
                                        <p:cTn id="14" dur="1000"/>
                                        <p:tgtEl>
                                          <p:spTgt spid="13"/>
                                        </p:tgtEl>
                                      </p:cBhvr>
                                    </p:animEffect>
                                  </p:childTnLst>
                                </p:cTn>
                              </p:par>
                              <p:par>
                                <p:cTn id="15" presetID="10" presetClass="entr" presetSubtype="0" fill="hold" grpId="0" nodeType="withEffect">
                                  <p:stCondLst>
                                    <p:cond delay="1000"/>
                                  </p:stCondLst>
                                  <p:iterate type="lt">
                                    <p:tmPct val="10000"/>
                                  </p:iterate>
                                  <p:childTnLst>
                                    <p:set>
                                      <p:cBhvr>
                                        <p:cTn id="16" dur="1" fill="hold">
                                          <p:stCondLst>
                                            <p:cond delay="0"/>
                                          </p:stCondLst>
                                        </p:cTn>
                                        <p:tgtEl>
                                          <p:spTgt spid="14"/>
                                        </p:tgtEl>
                                        <p:attrNameLst>
                                          <p:attrName>style.visibility</p:attrName>
                                        </p:attrNameLst>
                                      </p:cBhvr>
                                      <p:to>
                                        <p:strVal val="visible"/>
                                      </p:to>
                                    </p:set>
                                    <p:animEffect transition="in" filter="fade">
                                      <p:cBhvr>
                                        <p:cTn id="17" dur="250"/>
                                        <p:tgtEl>
                                          <p:spTgt spid="14"/>
                                        </p:tgtEl>
                                      </p:cBhvr>
                                    </p:animEffect>
                                  </p:childTnLst>
                                </p:cTn>
                              </p:par>
                              <p:par>
                                <p:cTn id="18" presetID="22" presetClass="entr" presetSubtype="1" fill="hold" nodeType="withEffect">
                                  <p:stCondLst>
                                    <p:cond delay="150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CA7291D-AE30-4D75-812E-D99C5764D80F}"/>
              </a:ext>
            </a:extLst>
          </p:cNvPr>
          <p:cNvSpPr txBox="1"/>
          <p:nvPr/>
        </p:nvSpPr>
        <p:spPr>
          <a:xfrm>
            <a:off x="342900" y="338138"/>
            <a:ext cx="6769100" cy="541337"/>
          </a:xfrm>
          <a:prstGeom prst="rect">
            <a:avLst/>
          </a:prstGeom>
          <a:noFill/>
        </p:spPr>
        <p:txBody>
          <a:bodyPr anchor="ctr">
            <a:spAutoFit/>
          </a:bodyPr>
          <a:lstStyle/>
          <a:p>
            <a:pPr>
              <a:lnSpc>
                <a:spcPts val="3500"/>
              </a:lnSpc>
              <a:defRPr/>
            </a:pPr>
            <a:r>
              <a:rPr lang="tr-TR" sz="3600" b="1" spc="-300" dirty="0">
                <a:solidFill>
                  <a:srgbClr val="E2120F"/>
                </a:solidFill>
              </a:rPr>
              <a:t>Farmakolojik Tedavi Önerileri </a:t>
            </a:r>
            <a:endParaRPr lang="tr-TR" sz="3600" b="1" spc="-300" dirty="0">
              <a:solidFill>
                <a:srgbClr val="E2120F"/>
              </a:solidFill>
              <a:latin typeface="Gotham Light"/>
              <a:cs typeface="+mn-cs"/>
            </a:endParaRPr>
          </a:p>
        </p:txBody>
      </p:sp>
      <p:sp>
        <p:nvSpPr>
          <p:cNvPr id="10" name="Rectangle 9">
            <a:extLst>
              <a:ext uri="{FF2B5EF4-FFF2-40B4-BE49-F238E27FC236}">
                <a16:creationId xmlns:a16="http://schemas.microsoft.com/office/drawing/2014/main" id="{C88D34AD-72AC-49B3-B318-2B8D93FE2F92}"/>
              </a:ext>
            </a:extLst>
          </p:cNvPr>
          <p:cNvSpPr>
            <a:spLocks noChangeArrowheads="1"/>
          </p:cNvSpPr>
          <p:nvPr/>
        </p:nvSpPr>
        <p:spPr bwMode="auto">
          <a:xfrm>
            <a:off x="342900" y="1020763"/>
            <a:ext cx="8586788"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lgn="just" eaLnBrk="1" hangingPunct="1">
              <a:spcBef>
                <a:spcPts val="1800"/>
              </a:spcBef>
              <a:buClrTx/>
              <a:buSzTx/>
              <a:buFont typeface="Arial" panose="020B0604020202020204" pitchFamily="34" charset="0"/>
              <a:buChar char="•"/>
            </a:pPr>
            <a:r>
              <a:rPr lang="tr-TR" altLang="tr-TR" sz="2400">
                <a:solidFill>
                  <a:srgbClr val="404040"/>
                </a:solidFill>
              </a:rPr>
              <a:t>Yaşam tarzı girişimlerini uygulayamayan ya da 3-6 ay bunlardan fayda görmeyenler için farmakolojik tedavi önerilir.</a:t>
            </a:r>
          </a:p>
          <a:p>
            <a:pPr algn="just" eaLnBrk="1" hangingPunct="1">
              <a:spcBef>
                <a:spcPts val="1800"/>
              </a:spcBef>
              <a:buClrTx/>
              <a:buSzTx/>
              <a:buFont typeface="Arial" panose="020B0604020202020204" pitchFamily="34" charset="0"/>
              <a:buChar char="•"/>
            </a:pPr>
            <a:r>
              <a:rPr lang="tr-TR" altLang="tr-TR" sz="2400">
                <a:solidFill>
                  <a:srgbClr val="404040"/>
                </a:solidFill>
              </a:rPr>
              <a:t>Genel prensip prediyabetlilere başlangıçta sadece YTD önerilmekle birlikte diyabet gelişme riski yüksek olanlara  başlangıçtan itibaren ilaç önerilebilir</a:t>
            </a:r>
          </a:p>
          <a:p>
            <a:pPr algn="just" eaLnBrk="1" hangingPunct="1">
              <a:spcBef>
                <a:spcPts val="1800"/>
              </a:spcBef>
              <a:buClrTx/>
              <a:buSzTx/>
              <a:buFont typeface="Arial" panose="020B0604020202020204" pitchFamily="34" charset="0"/>
              <a:buChar char="•"/>
            </a:pPr>
            <a:r>
              <a:rPr lang="tr-TR" altLang="tr-TR" sz="2400">
                <a:solidFill>
                  <a:srgbClr val="404040"/>
                </a:solidFill>
              </a:rPr>
              <a:t>Yüksek riskli grup</a:t>
            </a:r>
          </a:p>
          <a:p>
            <a:pPr algn="just" eaLnBrk="1" hangingPunct="1">
              <a:spcBef>
                <a:spcPts val="1800"/>
              </a:spcBef>
              <a:buClrTx/>
              <a:buSzTx/>
              <a:buFont typeface="Arial" panose="020B0604020202020204" pitchFamily="34" charset="0"/>
              <a:buChar char="•"/>
            </a:pPr>
            <a:r>
              <a:rPr lang="tr-TR" altLang="tr-TR" sz="2400">
                <a:solidFill>
                  <a:srgbClr val="404040"/>
                </a:solidFill>
              </a:rPr>
              <a:t>BAG+BGT birlikteliği</a:t>
            </a:r>
          </a:p>
          <a:p>
            <a:pPr algn="just" eaLnBrk="1" hangingPunct="1">
              <a:spcBef>
                <a:spcPts val="1800"/>
              </a:spcBef>
              <a:buClrTx/>
              <a:buSzTx/>
              <a:buFont typeface="Arial" panose="020B0604020202020204" pitchFamily="34" charset="0"/>
              <a:buChar char="•"/>
            </a:pPr>
            <a:r>
              <a:rPr lang="tr-TR" altLang="tr-TR" sz="2400">
                <a:solidFill>
                  <a:srgbClr val="404040"/>
                </a:solidFill>
              </a:rPr>
              <a:t>GDM öyküsü</a:t>
            </a:r>
          </a:p>
          <a:p>
            <a:pPr algn="just" eaLnBrk="1" hangingPunct="1">
              <a:spcBef>
                <a:spcPts val="1800"/>
              </a:spcBef>
              <a:buClrTx/>
              <a:buSzTx/>
              <a:buFont typeface="Arial" panose="020B0604020202020204" pitchFamily="34" charset="0"/>
              <a:buChar char="•"/>
            </a:pPr>
            <a:r>
              <a:rPr lang="tr-TR" altLang="tr-TR" sz="2400">
                <a:solidFill>
                  <a:srgbClr val="404040"/>
                </a:solidFill>
              </a:rPr>
              <a:t>BKI ≥35 kg/m2</a:t>
            </a:r>
          </a:p>
          <a:p>
            <a:pPr algn="just" eaLnBrk="1" hangingPunct="1">
              <a:spcBef>
                <a:spcPts val="1800"/>
              </a:spcBef>
              <a:buClrTx/>
              <a:buSzTx/>
              <a:buFont typeface="Arial" panose="020B0604020202020204" pitchFamily="34" charset="0"/>
              <a:buChar char="•"/>
            </a:pPr>
            <a:r>
              <a:rPr lang="tr-TR" altLang="tr-TR" sz="2400">
                <a:solidFill>
                  <a:srgbClr val="404040"/>
                </a:solidFill>
              </a:rPr>
              <a:t>A1C ≥ %6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5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1000"/>
                                        <p:tgtEl>
                                          <p:spTgt spid="10">
                                            <p:txEl>
                                              <p:pRg st="4" end="4"/>
                                            </p:txEl>
                                          </p:spTgt>
                                        </p:tgtEl>
                                      </p:cBhvr>
                                    </p:animEffect>
                                    <p:anim calcmode="lin" valueType="num">
                                      <p:cBhvr>
                                        <p:cTn id="3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300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1000"/>
                                        <p:tgtEl>
                                          <p:spTgt spid="10">
                                            <p:txEl>
                                              <p:pRg st="5" end="5"/>
                                            </p:txEl>
                                          </p:spTgt>
                                        </p:tgtEl>
                                      </p:cBhvr>
                                    </p:animEffect>
                                    <p:anim calcmode="lin" valueType="num">
                                      <p:cBhvr>
                                        <p:cTn id="3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350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1000"/>
                                        <p:tgtEl>
                                          <p:spTgt spid="10">
                                            <p:txEl>
                                              <p:pRg st="6" end="6"/>
                                            </p:txEl>
                                          </p:spTgt>
                                        </p:tgtEl>
                                      </p:cBhvr>
                                    </p:animEffect>
                                    <p:anim calcmode="lin" valueType="num">
                                      <p:cBhvr>
                                        <p:cTn id="44"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BF1A0D-9B08-B572-6449-3C01F6B7EABD}"/>
              </a:ext>
            </a:extLst>
          </p:cNvPr>
          <p:cNvSpPr>
            <a:spLocks noGrp="1"/>
          </p:cNvSpPr>
          <p:nvPr>
            <p:ph type="title"/>
          </p:nvPr>
        </p:nvSpPr>
        <p:spPr/>
        <p:txBody>
          <a:bodyPr/>
          <a:lstStyle/>
          <a:p>
            <a:r>
              <a:rPr lang="tr-TR" dirty="0"/>
              <a:t>Sunu </a:t>
            </a:r>
          </a:p>
        </p:txBody>
      </p:sp>
      <p:sp>
        <p:nvSpPr>
          <p:cNvPr id="3" name="İçerik Yer Tutucusu 2">
            <a:extLst>
              <a:ext uri="{FF2B5EF4-FFF2-40B4-BE49-F238E27FC236}">
                <a16:creationId xmlns:a16="http://schemas.microsoft.com/office/drawing/2014/main" id="{290D44BB-E08F-8D91-2F71-7E2F81AD3669}"/>
              </a:ext>
            </a:extLst>
          </p:cNvPr>
          <p:cNvSpPr>
            <a:spLocks noGrp="1"/>
          </p:cNvSpPr>
          <p:nvPr>
            <p:ph sz="quarter" idx="1"/>
          </p:nvPr>
        </p:nvSpPr>
        <p:spPr>
          <a:xfrm>
            <a:off x="467544" y="1455738"/>
            <a:ext cx="7772400" cy="4572000"/>
          </a:xfrm>
        </p:spPr>
        <p:txBody>
          <a:bodyPr/>
          <a:lstStyle/>
          <a:p>
            <a:r>
              <a:rPr lang="tr-TR" dirty="0"/>
              <a:t>Diyabetin Önemi</a:t>
            </a:r>
          </a:p>
          <a:p>
            <a:r>
              <a:rPr lang="tr-TR" dirty="0"/>
              <a:t>Riskleri</a:t>
            </a:r>
          </a:p>
          <a:p>
            <a:r>
              <a:rPr lang="tr-TR" dirty="0"/>
              <a:t>Korunma ve Önlemler</a:t>
            </a:r>
          </a:p>
          <a:p>
            <a:r>
              <a:rPr lang="tr-TR" dirty="0"/>
              <a:t>Tanısı</a:t>
            </a:r>
          </a:p>
          <a:p>
            <a:r>
              <a:rPr lang="tr-TR" dirty="0"/>
              <a:t>Sınıflaması</a:t>
            </a:r>
          </a:p>
          <a:p>
            <a:pPr marL="0" indent="0">
              <a:buNone/>
            </a:pPr>
            <a:endParaRPr lang="tr-TR" dirty="0"/>
          </a:p>
        </p:txBody>
      </p:sp>
      <p:sp>
        <p:nvSpPr>
          <p:cNvPr id="4" name="Veri Yer Tutucusu 3">
            <a:extLst>
              <a:ext uri="{FF2B5EF4-FFF2-40B4-BE49-F238E27FC236}">
                <a16:creationId xmlns:a16="http://schemas.microsoft.com/office/drawing/2014/main" id="{C4947D65-4DED-9433-3C6A-41BD78AE86E2}"/>
              </a:ext>
            </a:extLst>
          </p:cNvPr>
          <p:cNvSpPr>
            <a:spLocks noGrp="1"/>
          </p:cNvSpPr>
          <p:nvPr>
            <p:ph type="dt" sz="half" idx="10"/>
          </p:nvPr>
        </p:nvSpPr>
        <p:spPr/>
        <p:txBody>
          <a:bodyPr/>
          <a:lstStyle/>
          <a:p>
            <a:pPr>
              <a:defRPr/>
            </a:pPr>
            <a:fld id="{BAA9617C-7D38-40A6-B8D5-1B8D69A908D6}" type="datetime1">
              <a:rPr lang="tr-TR" smtClean="0"/>
              <a:t>6.11.2023</a:t>
            </a:fld>
            <a:endParaRPr lang="tr-TR"/>
          </a:p>
        </p:txBody>
      </p:sp>
      <p:sp>
        <p:nvSpPr>
          <p:cNvPr id="5" name="Alt Bilgi Yer Tutucusu 4">
            <a:extLst>
              <a:ext uri="{FF2B5EF4-FFF2-40B4-BE49-F238E27FC236}">
                <a16:creationId xmlns:a16="http://schemas.microsoft.com/office/drawing/2014/main" id="{F784F40E-8AD4-34E8-3E9D-1F3DBC38E64E}"/>
              </a:ext>
            </a:extLst>
          </p:cNvPr>
          <p:cNvSpPr>
            <a:spLocks noGrp="1"/>
          </p:cNvSpPr>
          <p:nvPr>
            <p:ph type="ftr" sz="quarter" idx="11"/>
          </p:nvPr>
        </p:nvSpPr>
        <p:spPr>
          <a:xfrm>
            <a:off x="914400" y="6153150"/>
            <a:ext cx="6249888" cy="476250"/>
          </a:xfrm>
        </p:spPr>
        <p:txBody>
          <a:bodyPr/>
          <a:lstStyle/>
          <a:p>
            <a:pPr>
              <a:defRPr/>
            </a:pPr>
            <a:r>
              <a:rPr lang="tr-TR" sz="1200" dirty="0"/>
              <a:t>Dijitalleşen Dünyada Hemşirelikte Kariyer Yolculuğu ve Mesleki Güç Sempozyumu</a:t>
            </a:r>
          </a:p>
        </p:txBody>
      </p:sp>
      <p:sp>
        <p:nvSpPr>
          <p:cNvPr id="6" name="Slayt Numarası Yer Tutucusu 5">
            <a:extLst>
              <a:ext uri="{FF2B5EF4-FFF2-40B4-BE49-F238E27FC236}">
                <a16:creationId xmlns:a16="http://schemas.microsoft.com/office/drawing/2014/main" id="{E5EEAA4C-9C89-3A1F-96A0-C1123BC0BCAD}"/>
              </a:ext>
            </a:extLst>
          </p:cNvPr>
          <p:cNvSpPr>
            <a:spLocks noGrp="1"/>
          </p:cNvSpPr>
          <p:nvPr>
            <p:ph type="sldNum" sz="quarter" idx="12"/>
          </p:nvPr>
        </p:nvSpPr>
        <p:spPr/>
        <p:txBody>
          <a:bodyPr/>
          <a:lstStyle/>
          <a:p>
            <a:fld id="{6DC0A71E-645F-428E-BBE5-D6057DB5263A}" type="slidenum">
              <a:rPr lang="tr-TR" altLang="tr-TR" smtClean="0"/>
              <a:pPr/>
              <a:t>2</a:t>
            </a:fld>
            <a:endParaRPr lang="tr-TR" altLang="tr-TR"/>
          </a:p>
        </p:txBody>
      </p:sp>
    </p:spTree>
    <p:extLst>
      <p:ext uri="{BB962C8B-B14F-4D97-AF65-F5344CB8AC3E}">
        <p14:creationId xmlns:p14="http://schemas.microsoft.com/office/powerpoint/2010/main" val="345946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575DC06-2FEB-449A-BCB3-ABBA409D1969}"/>
              </a:ext>
            </a:extLst>
          </p:cNvPr>
          <p:cNvSpPr/>
          <p:nvPr/>
        </p:nvSpPr>
        <p:spPr>
          <a:xfrm>
            <a:off x="1687513" y="4217988"/>
            <a:ext cx="3371850" cy="650875"/>
          </a:xfrm>
          <a:prstGeom prst="roundRect">
            <a:avLst/>
          </a:prstGeom>
          <a:solidFill>
            <a:srgbClr val="E2120F"/>
          </a:solidFill>
          <a:ln>
            <a:solidFill>
              <a:srgbClr val="E212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TextBox 16">
            <a:extLst>
              <a:ext uri="{FF2B5EF4-FFF2-40B4-BE49-F238E27FC236}">
                <a16:creationId xmlns:a16="http://schemas.microsoft.com/office/drawing/2014/main" id="{5E1AACC6-C5C0-40EA-85EF-91A81E393223}"/>
              </a:ext>
            </a:extLst>
          </p:cNvPr>
          <p:cNvSpPr txBox="1"/>
          <p:nvPr/>
        </p:nvSpPr>
        <p:spPr>
          <a:xfrm>
            <a:off x="1773238" y="4367213"/>
            <a:ext cx="3200400" cy="479425"/>
          </a:xfrm>
          <a:prstGeom prst="rect">
            <a:avLst/>
          </a:prstGeom>
          <a:noFill/>
        </p:spPr>
        <p:txBody>
          <a:bodyPr anchor="ctr">
            <a:spAutoFit/>
          </a:bodyPr>
          <a:lstStyle/>
          <a:p>
            <a:pPr algn="ctr">
              <a:lnSpc>
                <a:spcPts val="3000"/>
              </a:lnSpc>
              <a:defRPr/>
            </a:pPr>
            <a:r>
              <a:rPr lang="tr-TR" sz="3200" b="1" spc="-300">
                <a:solidFill>
                  <a:schemeClr val="bg1"/>
                </a:solidFill>
              </a:rPr>
              <a:t>Sonuç</a:t>
            </a:r>
          </a:p>
        </p:txBody>
      </p:sp>
      <p:sp>
        <p:nvSpPr>
          <p:cNvPr id="18" name="Rectangle 17">
            <a:extLst>
              <a:ext uri="{FF2B5EF4-FFF2-40B4-BE49-F238E27FC236}">
                <a16:creationId xmlns:a16="http://schemas.microsoft.com/office/drawing/2014/main" id="{E86FA684-2334-4E42-B7A3-BD3A9D50F4B2}"/>
              </a:ext>
            </a:extLst>
          </p:cNvPr>
          <p:cNvSpPr/>
          <p:nvPr/>
        </p:nvSpPr>
        <p:spPr>
          <a:xfrm>
            <a:off x="1146175" y="4976813"/>
            <a:ext cx="4454525" cy="1016000"/>
          </a:xfrm>
          <a:prstGeom prst="rect">
            <a:avLst/>
          </a:prstGeom>
        </p:spPr>
        <p:txBody>
          <a:bodyPr>
            <a:spAutoFit/>
          </a:bodyPr>
          <a:lstStyle/>
          <a:p>
            <a:pPr algn="ctr">
              <a:defRPr/>
            </a:pPr>
            <a:r>
              <a:rPr lang="tr-TR" sz="2000">
                <a:solidFill>
                  <a:schemeClr val="tx1">
                    <a:lumMod val="75000"/>
                    <a:lumOff val="25000"/>
                  </a:schemeClr>
                </a:solidFill>
              </a:rPr>
              <a:t>YAŞAM TARZI İLE </a:t>
            </a:r>
            <a:r>
              <a:rPr lang="tr-TR" sz="2000">
                <a:solidFill>
                  <a:schemeClr val="tx1">
                    <a:lumMod val="75000"/>
                    <a:lumOff val="25000"/>
                  </a:schemeClr>
                </a:solidFill>
                <a:latin typeface="+mj-lt"/>
              </a:rPr>
              <a:t>%58</a:t>
            </a:r>
            <a:r>
              <a:rPr lang="tr-TR" sz="2000">
                <a:solidFill>
                  <a:schemeClr val="tx1">
                    <a:lumMod val="75000"/>
                    <a:lumOff val="25000"/>
                  </a:schemeClr>
                </a:solidFill>
              </a:rPr>
              <a:t>, METFORMİN ile </a:t>
            </a:r>
            <a:r>
              <a:rPr lang="tr-TR" sz="2000">
                <a:solidFill>
                  <a:schemeClr val="tx1">
                    <a:lumMod val="75000"/>
                    <a:lumOff val="25000"/>
                  </a:schemeClr>
                </a:solidFill>
                <a:latin typeface="+mj-lt"/>
              </a:rPr>
              <a:t>%31 </a:t>
            </a:r>
            <a:r>
              <a:rPr lang="tr-TR" sz="2000">
                <a:solidFill>
                  <a:schemeClr val="tx1">
                    <a:lumMod val="75000"/>
                    <a:lumOff val="25000"/>
                  </a:schemeClr>
                </a:solidFill>
              </a:rPr>
              <a:t>ORANINDA AZALMA SAĞLANMIŞ…</a:t>
            </a:r>
          </a:p>
        </p:txBody>
      </p:sp>
      <p:sp>
        <p:nvSpPr>
          <p:cNvPr id="19" name="Freeform: Shape 18">
            <a:extLst>
              <a:ext uri="{FF2B5EF4-FFF2-40B4-BE49-F238E27FC236}">
                <a16:creationId xmlns:a16="http://schemas.microsoft.com/office/drawing/2014/main" id="{F666E078-0E8F-452B-ABE7-81EF28044B87}"/>
              </a:ext>
            </a:extLst>
          </p:cNvPr>
          <p:cNvSpPr/>
          <p:nvPr/>
        </p:nvSpPr>
        <p:spPr>
          <a:xfrm>
            <a:off x="1146175" y="4559300"/>
            <a:ext cx="4454525" cy="1533525"/>
          </a:xfrm>
          <a:custGeom>
            <a:avLst/>
            <a:gdLst>
              <a:gd name="connsiteX0" fmla="*/ 494675 w 4676931"/>
              <a:gd name="connsiteY0" fmla="*/ 29981 h 2098623"/>
              <a:gd name="connsiteX1" fmla="*/ 0 w 4676931"/>
              <a:gd name="connsiteY1" fmla="*/ 29981 h 2098623"/>
              <a:gd name="connsiteX2" fmla="*/ 0 w 4676931"/>
              <a:gd name="connsiteY2" fmla="*/ 2098623 h 2098623"/>
              <a:gd name="connsiteX3" fmla="*/ 4676931 w 4676931"/>
              <a:gd name="connsiteY3" fmla="*/ 2098623 h 2098623"/>
              <a:gd name="connsiteX4" fmla="*/ 4676931 w 4676931"/>
              <a:gd name="connsiteY4" fmla="*/ 0 h 2098623"/>
              <a:gd name="connsiteX5" fmla="*/ 4257206 w 4676931"/>
              <a:gd name="connsiteY5" fmla="*/ 0 h 2098623"/>
              <a:gd name="connsiteX0" fmla="*/ 494675 w 4676931"/>
              <a:gd name="connsiteY0" fmla="*/ 38100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501025 w 4676931"/>
              <a:gd name="connsiteY0" fmla="*/ 0 h 2113092"/>
              <a:gd name="connsiteX1" fmla="*/ 0 w 4676931"/>
              <a:gd name="connsiteY1" fmla="*/ 6350 h 2113092"/>
              <a:gd name="connsiteX2" fmla="*/ 0 w 4676931"/>
              <a:gd name="connsiteY2" fmla="*/ 2113092 h 2113092"/>
              <a:gd name="connsiteX3" fmla="*/ 4676931 w 4676931"/>
              <a:gd name="connsiteY3" fmla="*/ 2113092 h 2113092"/>
              <a:gd name="connsiteX4" fmla="*/ 4676931 w 4676931"/>
              <a:gd name="connsiteY4" fmla="*/ 14469 h 2113092"/>
              <a:gd name="connsiteX5" fmla="*/ 4257206 w 4676931"/>
              <a:gd name="connsiteY5" fmla="*/ 14469 h 2113092"/>
              <a:gd name="connsiteX0" fmla="*/ 494675 w 4676931"/>
              <a:gd name="connsiteY0" fmla="*/ 12700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499437 w 4676931"/>
              <a:gd name="connsiteY0" fmla="*/ 3175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 name="connsiteX0" fmla="*/ 448637 w 4676931"/>
              <a:gd name="connsiteY0" fmla="*/ 3175 h 2106742"/>
              <a:gd name="connsiteX1" fmla="*/ 0 w 4676931"/>
              <a:gd name="connsiteY1" fmla="*/ 0 h 2106742"/>
              <a:gd name="connsiteX2" fmla="*/ 0 w 4676931"/>
              <a:gd name="connsiteY2" fmla="*/ 2106742 h 2106742"/>
              <a:gd name="connsiteX3" fmla="*/ 4676931 w 4676931"/>
              <a:gd name="connsiteY3" fmla="*/ 2106742 h 2106742"/>
              <a:gd name="connsiteX4" fmla="*/ 4676931 w 4676931"/>
              <a:gd name="connsiteY4" fmla="*/ 8119 h 2106742"/>
              <a:gd name="connsiteX5" fmla="*/ 4257206 w 4676931"/>
              <a:gd name="connsiteY5" fmla="*/ 8119 h 210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6931" h="2106742">
                <a:moveTo>
                  <a:pt x="448637" y="3175"/>
                </a:moveTo>
                <a:lnTo>
                  <a:pt x="0" y="0"/>
                </a:lnTo>
                <a:lnTo>
                  <a:pt x="0" y="2106742"/>
                </a:lnTo>
                <a:lnTo>
                  <a:pt x="4676931" y="2106742"/>
                </a:lnTo>
                <a:lnTo>
                  <a:pt x="4676931" y="8119"/>
                </a:lnTo>
                <a:lnTo>
                  <a:pt x="4257206" y="8119"/>
                </a:lnTo>
              </a:path>
            </a:pathLst>
          </a:custGeom>
          <a:noFill/>
          <a:ln w="28575" cap="rnd">
            <a:solidFill>
              <a:srgbClr val="E2120F"/>
            </a:solidFill>
            <a:round/>
          </a:ln>
          <a:effectLst>
            <a:outerShdw blurRad="76200" dir="13500000" sy="23000" kx="1200000" algn="br" rotWithShape="0">
              <a:prstClr val="black">
                <a:alpha val="4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90000"/>
              </a:lnSpc>
              <a:defRPr/>
            </a:pPr>
            <a:endParaRPr lang="tr-TR" dirty="0">
              <a:latin typeface="Times New Roman" pitchFamily="18" charset="0"/>
            </a:endParaRPr>
          </a:p>
        </p:txBody>
      </p:sp>
      <p:sp>
        <p:nvSpPr>
          <p:cNvPr id="12" name="TextBox 11">
            <a:extLst>
              <a:ext uri="{FF2B5EF4-FFF2-40B4-BE49-F238E27FC236}">
                <a16:creationId xmlns:a16="http://schemas.microsoft.com/office/drawing/2014/main" id="{E25D729C-155E-4E2A-BF30-14E0C499F2A4}"/>
              </a:ext>
            </a:extLst>
          </p:cNvPr>
          <p:cNvSpPr txBox="1"/>
          <p:nvPr/>
        </p:nvSpPr>
        <p:spPr>
          <a:xfrm>
            <a:off x="342900" y="334963"/>
            <a:ext cx="7905750" cy="547687"/>
          </a:xfrm>
          <a:prstGeom prst="rect">
            <a:avLst/>
          </a:prstGeom>
          <a:noFill/>
        </p:spPr>
        <p:txBody>
          <a:bodyPr anchor="ctr">
            <a:spAutoFit/>
          </a:bodyPr>
          <a:lstStyle/>
          <a:p>
            <a:pPr>
              <a:lnSpc>
                <a:spcPts val="3500"/>
              </a:lnSpc>
              <a:defRPr/>
            </a:pPr>
            <a:r>
              <a:rPr lang="tr-TR" sz="3600" b="1" spc="-300" dirty="0">
                <a:solidFill>
                  <a:srgbClr val="E2120F"/>
                </a:solidFill>
              </a:rPr>
              <a:t>Tedavi Önerileri </a:t>
            </a:r>
            <a:endParaRPr lang="tr-TR" sz="3600" b="1" spc="-300" dirty="0">
              <a:solidFill>
                <a:srgbClr val="E2120F"/>
              </a:solidFill>
              <a:latin typeface="Gotham Light"/>
              <a:cs typeface="+mn-cs"/>
            </a:endParaRPr>
          </a:p>
        </p:txBody>
      </p:sp>
      <p:sp>
        <p:nvSpPr>
          <p:cNvPr id="14" name="Rectangle 13">
            <a:extLst>
              <a:ext uri="{FF2B5EF4-FFF2-40B4-BE49-F238E27FC236}">
                <a16:creationId xmlns:a16="http://schemas.microsoft.com/office/drawing/2014/main" id="{64240621-17A9-43C7-9E0E-A039E721F11B}"/>
              </a:ext>
            </a:extLst>
          </p:cNvPr>
          <p:cNvSpPr/>
          <p:nvPr/>
        </p:nvSpPr>
        <p:spPr>
          <a:xfrm>
            <a:off x="342900" y="1020763"/>
            <a:ext cx="6953250" cy="3292475"/>
          </a:xfrm>
          <a:prstGeom prst="rect">
            <a:avLst/>
          </a:prstGeom>
        </p:spPr>
        <p:txBody>
          <a:bodyPr>
            <a:spAutoFit/>
          </a:bodyPr>
          <a:lstStyle/>
          <a:p>
            <a:pPr algn="just">
              <a:spcBef>
                <a:spcPts val="1200"/>
              </a:spcBef>
              <a:defRPr/>
            </a:pPr>
            <a:r>
              <a:rPr lang="tr-TR" sz="2400" dirty="0">
                <a:solidFill>
                  <a:prstClr val="black">
                    <a:lumMod val="75000"/>
                    <a:lumOff val="25000"/>
                  </a:prstClr>
                </a:solidFill>
                <a:latin typeface="+mj-lt"/>
              </a:rPr>
              <a:t>Müdahalenin hedefleri, </a:t>
            </a:r>
          </a:p>
          <a:p>
            <a:pPr marL="171450" indent="-171450" algn="just">
              <a:spcBef>
                <a:spcPts val="1200"/>
              </a:spcBef>
              <a:buFont typeface="Arial" panose="020B0604020202020204" pitchFamily="34" charset="0"/>
              <a:buChar char="•"/>
              <a:defRPr/>
            </a:pPr>
            <a:r>
              <a:rPr lang="tr-TR" sz="2400" dirty="0">
                <a:solidFill>
                  <a:prstClr val="black">
                    <a:lumMod val="75000"/>
                    <a:lumOff val="25000"/>
                  </a:prstClr>
                </a:solidFill>
                <a:latin typeface="+mj-lt"/>
              </a:rPr>
              <a:t>Vücut kilosunu %5 azaltmak </a:t>
            </a:r>
          </a:p>
          <a:p>
            <a:pPr marL="171450" indent="-171450" algn="just">
              <a:spcBef>
                <a:spcPts val="1200"/>
              </a:spcBef>
              <a:buFont typeface="Arial" panose="020B0604020202020204" pitchFamily="34" charset="0"/>
              <a:buChar char="•"/>
              <a:defRPr/>
            </a:pPr>
            <a:r>
              <a:rPr lang="tr-TR" sz="2400" dirty="0">
                <a:solidFill>
                  <a:prstClr val="black">
                    <a:lumMod val="75000"/>
                    <a:lumOff val="25000"/>
                  </a:prstClr>
                </a:solidFill>
                <a:latin typeface="+mj-lt"/>
              </a:rPr>
              <a:t>Diyetteki yağı toplam enerjinin &lt;%30 ve doymuş yağı &lt;%10 çekmek, </a:t>
            </a:r>
          </a:p>
          <a:p>
            <a:pPr marL="171450" indent="-171450" algn="just">
              <a:spcBef>
                <a:spcPts val="1200"/>
              </a:spcBef>
              <a:buFont typeface="Arial" panose="020B0604020202020204" pitchFamily="34" charset="0"/>
              <a:buChar char="•"/>
              <a:defRPr/>
            </a:pPr>
            <a:r>
              <a:rPr lang="tr-TR" sz="2400" dirty="0">
                <a:solidFill>
                  <a:prstClr val="black">
                    <a:lumMod val="75000"/>
                    <a:lumOff val="25000"/>
                  </a:prstClr>
                </a:solidFill>
                <a:latin typeface="+mj-lt"/>
              </a:rPr>
              <a:t>Diyetteki lifli gıda alımını arttırmak ( 15g/1000 </a:t>
            </a:r>
            <a:r>
              <a:rPr lang="tr-TR" sz="2400" dirty="0" err="1">
                <a:solidFill>
                  <a:prstClr val="black">
                    <a:lumMod val="75000"/>
                    <a:lumOff val="25000"/>
                  </a:prstClr>
                </a:solidFill>
                <a:latin typeface="+mj-lt"/>
              </a:rPr>
              <a:t>kcal</a:t>
            </a:r>
            <a:r>
              <a:rPr lang="tr-TR" sz="2400" dirty="0">
                <a:solidFill>
                  <a:prstClr val="black">
                    <a:lumMod val="75000"/>
                    <a:lumOff val="25000"/>
                  </a:prstClr>
                </a:solidFill>
                <a:latin typeface="+mj-lt"/>
              </a:rPr>
              <a:t>) </a:t>
            </a:r>
          </a:p>
          <a:p>
            <a:pPr marL="171450" indent="-171450" algn="just">
              <a:spcBef>
                <a:spcPts val="1200"/>
              </a:spcBef>
              <a:buFont typeface="Arial" panose="020B0604020202020204" pitchFamily="34" charset="0"/>
              <a:buChar char="•"/>
              <a:defRPr/>
            </a:pPr>
            <a:r>
              <a:rPr lang="tr-TR" sz="2400" dirty="0">
                <a:solidFill>
                  <a:prstClr val="black">
                    <a:lumMod val="75000"/>
                    <a:lumOff val="25000"/>
                  </a:prstClr>
                </a:solidFill>
                <a:latin typeface="+mj-lt"/>
              </a:rPr>
              <a:t>Fiziksel aktiviteyi arttırmak (günde 30-40 dakika ve daha fazla fiziksel aktivite) </a:t>
            </a:r>
          </a:p>
        </p:txBody>
      </p:sp>
      <p:sp>
        <p:nvSpPr>
          <p:cNvPr id="7" name="Rectangle 6">
            <a:extLst>
              <a:ext uri="{FF2B5EF4-FFF2-40B4-BE49-F238E27FC236}">
                <a16:creationId xmlns:a16="http://schemas.microsoft.com/office/drawing/2014/main" id="{EBA53E8A-4423-4426-81A5-C8CED5337CA4}"/>
              </a:ext>
            </a:extLst>
          </p:cNvPr>
          <p:cNvSpPr>
            <a:spLocks noChangeArrowheads="1"/>
          </p:cNvSpPr>
          <p:nvPr/>
        </p:nvSpPr>
        <p:spPr bwMode="auto">
          <a:xfrm>
            <a:off x="777875" y="6411913"/>
            <a:ext cx="73358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eaLnBrk="1" hangingPunct="1">
              <a:spcBef>
                <a:spcPct val="0"/>
              </a:spcBef>
              <a:buClrTx/>
              <a:buSzTx/>
              <a:buFontTx/>
              <a:buNone/>
            </a:pPr>
            <a:r>
              <a:rPr lang="en-US" altLang="tr-TR" sz="1100">
                <a:solidFill>
                  <a:srgbClr val="404040"/>
                </a:solidFill>
              </a:rPr>
              <a:t>Diabetes Prevention Program Research Group. NEJM 2002 Feb 7; 346 (6): 393-403.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750" fill="hold"/>
                                        <p:tgtEl>
                                          <p:spTgt spid="12"/>
                                        </p:tgtEl>
                                        <p:attrNameLst>
                                          <p:attrName>ppt_x</p:attrName>
                                        </p:attrNameLst>
                                      </p:cBhvr>
                                      <p:tavLst>
                                        <p:tav tm="0">
                                          <p:val>
                                            <p:strVal val="#ppt_x"/>
                                          </p:val>
                                        </p:tav>
                                        <p:tav tm="100000">
                                          <p:val>
                                            <p:strVal val="#ppt_x"/>
                                          </p:val>
                                        </p:tav>
                                      </p:tavLst>
                                    </p:anim>
                                    <p:anim calcmode="lin" valueType="num">
                                      <p:cBhvr additive="base">
                                        <p:cTn id="11" dur="1750" fill="hold"/>
                                        <p:tgtEl>
                                          <p:spTgt spid="12"/>
                                        </p:tgtEl>
                                        <p:attrNameLst>
                                          <p:attrName>ppt_y</p:attrName>
                                        </p:attrNameLst>
                                      </p:cBhvr>
                                      <p:tavLst>
                                        <p:tav tm="0">
                                          <p:val>
                                            <p:strVal val="0-#ppt_h/2"/>
                                          </p:val>
                                        </p:tav>
                                        <p:tav tm="100000">
                                          <p:val>
                                            <p:strVal val="#ppt_y"/>
                                          </p:val>
                                        </p:tav>
                                      </p:tavLst>
                                    </p:anim>
                                  </p:childTnLst>
                                </p:cTn>
                              </p:par>
                              <p:par>
                                <p:cTn id="12" presetID="6" presetClass="emph" presetSubtype="0" fill="hold" grpId="1" nodeType="withEffect">
                                  <p:stCondLst>
                                    <p:cond delay="0"/>
                                  </p:stCondLst>
                                  <p:childTnLst>
                                    <p:animScale>
                                      <p:cBhvr>
                                        <p:cTn id="13" dur="2500" fill="hold"/>
                                        <p:tgtEl>
                                          <p:spTgt spid="12"/>
                                        </p:tgtEl>
                                      </p:cBhvr>
                                      <p:by x="91000" y="91000"/>
                                    </p:animScale>
                                  </p:childTnLst>
                                </p:cTn>
                              </p:par>
                              <p:par>
                                <p:cTn id="14" presetID="42" presetClass="entr" presetSubtype="0" fill="hold" grpId="0" nodeType="withEffect">
                                  <p:stCondLst>
                                    <p:cond delay="50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1000"/>
                                        <p:tgtEl>
                                          <p:spTgt spid="14">
                                            <p:txEl>
                                              <p:pRg st="0" end="0"/>
                                            </p:txEl>
                                          </p:spTgt>
                                        </p:tgtEl>
                                      </p:cBhvr>
                                    </p:animEffect>
                                    <p:anim calcmode="lin" valueType="num">
                                      <p:cBhvr>
                                        <p:cTn id="17"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fade">
                                      <p:cBhvr>
                                        <p:cTn id="21" dur="1000"/>
                                        <p:tgtEl>
                                          <p:spTgt spid="14">
                                            <p:txEl>
                                              <p:pRg st="1" end="1"/>
                                            </p:txEl>
                                          </p:spTgt>
                                        </p:tgtEl>
                                      </p:cBhvr>
                                    </p:animEffect>
                                    <p:anim calcmode="lin" valueType="num">
                                      <p:cBhvr>
                                        <p:cTn id="22"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fade">
                                      <p:cBhvr>
                                        <p:cTn id="26" dur="1000"/>
                                        <p:tgtEl>
                                          <p:spTgt spid="14">
                                            <p:txEl>
                                              <p:pRg st="2" end="2"/>
                                            </p:txEl>
                                          </p:spTgt>
                                        </p:tgtEl>
                                      </p:cBhvr>
                                    </p:animEffect>
                                    <p:anim calcmode="lin" valueType="num">
                                      <p:cBhvr>
                                        <p:cTn id="27"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50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fade">
                                      <p:cBhvr>
                                        <p:cTn id="31" dur="1000"/>
                                        <p:tgtEl>
                                          <p:spTgt spid="14">
                                            <p:txEl>
                                              <p:pRg st="3" end="3"/>
                                            </p:txEl>
                                          </p:spTgt>
                                        </p:tgtEl>
                                      </p:cBhvr>
                                    </p:animEffect>
                                    <p:anim calcmode="lin" valueType="num">
                                      <p:cBhvr>
                                        <p:cTn id="32"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14">
                                            <p:txEl>
                                              <p:pRg st="4" end="4"/>
                                            </p:txEl>
                                          </p:spTgt>
                                        </p:tgtEl>
                                        <p:attrNameLst>
                                          <p:attrName>style.visibility</p:attrName>
                                        </p:attrNameLst>
                                      </p:cBhvr>
                                      <p:to>
                                        <p:strVal val="visible"/>
                                      </p:to>
                                    </p:set>
                                    <p:animEffect transition="in" filter="fade">
                                      <p:cBhvr>
                                        <p:cTn id="36" dur="1000"/>
                                        <p:tgtEl>
                                          <p:spTgt spid="14">
                                            <p:txEl>
                                              <p:pRg st="4" end="4"/>
                                            </p:txEl>
                                          </p:spTgt>
                                        </p:tgtEl>
                                      </p:cBhvr>
                                    </p:animEffect>
                                    <p:anim calcmode="lin" valueType="num">
                                      <p:cBhvr>
                                        <p:cTn id="37"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39" presetID="53" presetClass="entr" presetSubtype="16" fill="hold" grpId="0" nodeType="withEffect">
                                  <p:stCondLst>
                                    <p:cond delay="500"/>
                                  </p:stCondLst>
                                  <p:childTnLst>
                                    <p:set>
                                      <p:cBhvr>
                                        <p:cTn id="40" dur="1" fill="hold">
                                          <p:stCondLst>
                                            <p:cond delay="0"/>
                                          </p:stCondLst>
                                        </p:cTn>
                                        <p:tgtEl>
                                          <p:spTgt spid="16"/>
                                        </p:tgtEl>
                                        <p:attrNameLst>
                                          <p:attrName>style.visibility</p:attrName>
                                        </p:attrNameLst>
                                      </p:cBhvr>
                                      <p:to>
                                        <p:strVal val="visible"/>
                                      </p:to>
                                    </p:set>
                                    <p:anim calcmode="lin" valueType="num">
                                      <p:cBhvr>
                                        <p:cTn id="41" dur="1000" fill="hold"/>
                                        <p:tgtEl>
                                          <p:spTgt spid="16"/>
                                        </p:tgtEl>
                                        <p:attrNameLst>
                                          <p:attrName>ppt_w</p:attrName>
                                        </p:attrNameLst>
                                      </p:cBhvr>
                                      <p:tavLst>
                                        <p:tav tm="0">
                                          <p:val>
                                            <p:fltVal val="0"/>
                                          </p:val>
                                        </p:tav>
                                        <p:tav tm="100000">
                                          <p:val>
                                            <p:strVal val="#ppt_w"/>
                                          </p:val>
                                        </p:tav>
                                      </p:tavLst>
                                    </p:anim>
                                    <p:anim calcmode="lin" valueType="num">
                                      <p:cBhvr>
                                        <p:cTn id="42" dur="1000" fill="hold"/>
                                        <p:tgtEl>
                                          <p:spTgt spid="16"/>
                                        </p:tgtEl>
                                        <p:attrNameLst>
                                          <p:attrName>ppt_h</p:attrName>
                                        </p:attrNameLst>
                                      </p:cBhvr>
                                      <p:tavLst>
                                        <p:tav tm="0">
                                          <p:val>
                                            <p:fltVal val="0"/>
                                          </p:val>
                                        </p:tav>
                                        <p:tav tm="100000">
                                          <p:val>
                                            <p:strVal val="#ppt_h"/>
                                          </p:val>
                                        </p:tav>
                                      </p:tavLst>
                                    </p:anim>
                                    <p:animEffect transition="in" filter="fade">
                                      <p:cBhvr>
                                        <p:cTn id="43" dur="1000"/>
                                        <p:tgtEl>
                                          <p:spTgt spid="16"/>
                                        </p:tgtEl>
                                      </p:cBhvr>
                                    </p:animEffect>
                                  </p:childTnLst>
                                </p:cTn>
                              </p:par>
                              <p:par>
                                <p:cTn id="44" presetID="53" presetClass="entr" presetSubtype="16" fill="hold" grpId="0" nodeType="withEffect">
                                  <p:stCondLst>
                                    <p:cond delay="80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fltVal val="0"/>
                                          </p:val>
                                        </p:tav>
                                        <p:tav tm="100000">
                                          <p:val>
                                            <p:strVal val="#ppt_w"/>
                                          </p:val>
                                        </p:tav>
                                      </p:tavLst>
                                    </p:anim>
                                    <p:anim calcmode="lin" valueType="num">
                                      <p:cBhvr>
                                        <p:cTn id="47" dur="1000" fill="hold"/>
                                        <p:tgtEl>
                                          <p:spTgt spid="17"/>
                                        </p:tgtEl>
                                        <p:attrNameLst>
                                          <p:attrName>ppt_h</p:attrName>
                                        </p:attrNameLst>
                                      </p:cBhvr>
                                      <p:tavLst>
                                        <p:tav tm="0">
                                          <p:val>
                                            <p:fltVal val="0"/>
                                          </p:val>
                                        </p:tav>
                                        <p:tav tm="100000">
                                          <p:val>
                                            <p:strVal val="#ppt_h"/>
                                          </p:val>
                                        </p:tav>
                                      </p:tavLst>
                                    </p:anim>
                                    <p:animEffect transition="in" filter="fade">
                                      <p:cBhvr>
                                        <p:cTn id="48" dur="1000"/>
                                        <p:tgtEl>
                                          <p:spTgt spid="17"/>
                                        </p:tgtEl>
                                      </p:cBhvr>
                                    </p:animEffect>
                                  </p:childTnLst>
                                </p:cTn>
                              </p:par>
                              <p:par>
                                <p:cTn id="49" presetID="10" presetClass="entr" presetSubtype="0" fill="hold" grpId="0" nodeType="withEffect">
                                  <p:stCondLst>
                                    <p:cond delay="1000"/>
                                  </p:stCondLst>
                                  <p:iterate type="lt">
                                    <p:tmPct val="10000"/>
                                  </p:iterate>
                                  <p:childTnLst>
                                    <p:set>
                                      <p:cBhvr>
                                        <p:cTn id="50" dur="1" fill="hold">
                                          <p:stCondLst>
                                            <p:cond delay="0"/>
                                          </p:stCondLst>
                                        </p:cTn>
                                        <p:tgtEl>
                                          <p:spTgt spid="18"/>
                                        </p:tgtEl>
                                        <p:attrNameLst>
                                          <p:attrName>style.visibility</p:attrName>
                                        </p:attrNameLst>
                                      </p:cBhvr>
                                      <p:to>
                                        <p:strVal val="visible"/>
                                      </p:to>
                                    </p:set>
                                    <p:animEffect transition="in" filter="fade">
                                      <p:cBhvr>
                                        <p:cTn id="51" dur="250"/>
                                        <p:tgtEl>
                                          <p:spTgt spid="18"/>
                                        </p:tgtEl>
                                      </p:cBhvr>
                                    </p:animEffect>
                                  </p:childTnLst>
                                </p:cTn>
                              </p:par>
                              <p:par>
                                <p:cTn id="52" presetID="22" presetClass="entr" presetSubtype="1" fill="hold" nodeType="withEffect">
                                  <p:stCondLst>
                                    <p:cond delay="150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2" grpId="0"/>
      <p:bldP spid="12" grpId="1"/>
      <p:bldP spid="14" grpId="0" build="p"/>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D02C5B3-87C9-49D3-99BD-44F9688677F1}"/>
              </a:ext>
            </a:extLst>
          </p:cNvPr>
          <p:cNvSpPr txBox="1"/>
          <p:nvPr/>
        </p:nvSpPr>
        <p:spPr>
          <a:xfrm>
            <a:off x="361950" y="338138"/>
            <a:ext cx="8782050" cy="541337"/>
          </a:xfrm>
          <a:prstGeom prst="rect">
            <a:avLst/>
          </a:prstGeom>
          <a:noFill/>
        </p:spPr>
        <p:txBody>
          <a:bodyPr anchor="ctr">
            <a:spAutoFit/>
          </a:bodyPr>
          <a:lstStyle/>
          <a:p>
            <a:pPr>
              <a:lnSpc>
                <a:spcPts val="3500"/>
              </a:lnSpc>
              <a:defRPr/>
            </a:pPr>
            <a:r>
              <a:rPr lang="tr-TR" sz="3600" b="1" spc="-300" dirty="0">
                <a:solidFill>
                  <a:srgbClr val="E2120F"/>
                </a:solidFill>
              </a:rPr>
              <a:t>Hemşirelerin Rolü</a:t>
            </a:r>
          </a:p>
        </p:txBody>
      </p:sp>
      <p:sp>
        <p:nvSpPr>
          <p:cNvPr id="10" name="Rectangle 9">
            <a:extLst>
              <a:ext uri="{FF2B5EF4-FFF2-40B4-BE49-F238E27FC236}">
                <a16:creationId xmlns:a16="http://schemas.microsoft.com/office/drawing/2014/main" id="{EA02F9AD-B412-44D2-B24F-4CB94D14141C}"/>
              </a:ext>
            </a:extLst>
          </p:cNvPr>
          <p:cNvSpPr>
            <a:spLocks noChangeArrowheads="1"/>
          </p:cNvSpPr>
          <p:nvPr/>
        </p:nvSpPr>
        <p:spPr bwMode="auto">
          <a:xfrm>
            <a:off x="342900" y="4805363"/>
            <a:ext cx="843915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eaLnBrk="1" hangingPunct="1">
              <a:spcBef>
                <a:spcPts val="1200"/>
              </a:spcBef>
              <a:buClrTx/>
              <a:buSzTx/>
              <a:buFont typeface="Arial" panose="020B0604020202020204" pitchFamily="34" charset="0"/>
              <a:buChar char="•"/>
            </a:pPr>
            <a:r>
              <a:rPr lang="tr-TR" altLang="tr-TR" sz="2400">
                <a:solidFill>
                  <a:srgbClr val="404040"/>
                </a:solidFill>
              </a:rPr>
              <a:t>Hemşireler diyabetin önlenmesi ve  bu salgınla  mücadele de  </a:t>
            </a:r>
            <a:r>
              <a:rPr lang="tr-TR" altLang="tr-TR" sz="2400">
                <a:solidFill>
                  <a:srgbClr val="FF0000"/>
                </a:solidFill>
              </a:rPr>
              <a:t>anahtar kişi </a:t>
            </a:r>
            <a:r>
              <a:rPr lang="tr-TR" altLang="tr-TR" sz="2400">
                <a:solidFill>
                  <a:srgbClr val="404040"/>
                </a:solidFill>
              </a:rPr>
              <a:t>konumdadır. </a:t>
            </a:r>
          </a:p>
          <a:p>
            <a:pPr eaLnBrk="1" hangingPunct="1">
              <a:spcBef>
                <a:spcPts val="1200"/>
              </a:spcBef>
              <a:buClrTx/>
              <a:buSzTx/>
              <a:buFont typeface="Arial" panose="020B0604020202020204" pitchFamily="34" charset="0"/>
              <a:buChar char="•"/>
            </a:pPr>
            <a:r>
              <a:rPr lang="tr-TR" altLang="tr-TR" sz="2400">
                <a:solidFill>
                  <a:srgbClr val="404040"/>
                </a:solidFill>
              </a:rPr>
              <a:t>Özellikle risklerin belirlenmesi , </a:t>
            </a:r>
            <a:r>
              <a:rPr lang="tr-TR" altLang="tr-TR" sz="2400">
                <a:solidFill>
                  <a:srgbClr val="FF0000"/>
                </a:solidFill>
              </a:rPr>
              <a:t>risk yönetimi </a:t>
            </a:r>
            <a:r>
              <a:rPr lang="tr-TR" altLang="tr-TR" sz="2400">
                <a:solidFill>
                  <a:srgbClr val="404040"/>
                </a:solidFill>
              </a:rPr>
              <a:t>için </a:t>
            </a:r>
            <a:r>
              <a:rPr lang="tr-TR" altLang="tr-TR" sz="2400">
                <a:solidFill>
                  <a:srgbClr val="FF0000"/>
                </a:solidFill>
              </a:rPr>
              <a:t>iletişim</a:t>
            </a:r>
            <a:r>
              <a:rPr lang="tr-TR" altLang="tr-TR" sz="2400">
                <a:solidFill>
                  <a:srgbClr val="404040"/>
                </a:solidFill>
              </a:rPr>
              <a:t> ve girişimler hemşirenin sorumluluğundadır.</a:t>
            </a:r>
          </a:p>
        </p:txBody>
      </p:sp>
      <p:pic>
        <p:nvPicPr>
          <p:cNvPr id="7" name="Picture 2">
            <a:extLst>
              <a:ext uri="{FF2B5EF4-FFF2-40B4-BE49-F238E27FC236}">
                <a16:creationId xmlns:a16="http://schemas.microsoft.com/office/drawing/2014/main" id="{DFBF2091-CD15-4F88-BD16-4904D73D9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112" t="15457" r="12112" b="11742"/>
          <a:stretch>
            <a:fillRect/>
          </a:stretch>
        </p:blipFill>
        <p:spPr bwMode="auto">
          <a:xfrm>
            <a:off x="1154113" y="879475"/>
            <a:ext cx="6835775"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5">
            <a:extLst>
              <a:ext uri="{FF2B5EF4-FFF2-40B4-BE49-F238E27FC236}">
                <a16:creationId xmlns:a16="http://schemas.microsoft.com/office/drawing/2014/main" id="{479FADB5-D136-4DAC-B1D8-66B2BD020C2F}"/>
              </a:ext>
            </a:extLst>
          </p:cNvPr>
          <p:cNvSpPr txBox="1"/>
          <p:nvPr/>
        </p:nvSpPr>
        <p:spPr>
          <a:xfrm>
            <a:off x="8394700" y="346075"/>
            <a:ext cx="596900" cy="563563"/>
          </a:xfrm>
          <a:prstGeom prst="rect">
            <a:avLst/>
          </a:prstGeom>
          <a:noFill/>
        </p:spPr>
        <p:txBody>
          <a:bodyPr anchor="ctr">
            <a:spAutoFit/>
          </a:bodyPr>
          <a:lstStyle/>
          <a:p>
            <a:pPr fontAlgn="auto">
              <a:lnSpc>
                <a:spcPts val="3500"/>
              </a:lnSpc>
              <a:spcBef>
                <a:spcPts val="0"/>
              </a:spcBef>
              <a:spcAft>
                <a:spcPts val="0"/>
              </a:spcAft>
              <a:defRPr/>
            </a:pPr>
            <a:r>
              <a:rPr lang="tr-TR" sz="4400" b="1" spc="-300" dirty="0">
                <a:solidFill>
                  <a:prstClr val="white"/>
                </a:solidFill>
                <a:latin typeface="Gotham Black" pitchFamily="50" charset="0"/>
                <a:cs typeface="Gotham Black" pitchFamily="50" charset="0"/>
              </a:rPr>
              <a:t>1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1000"/>
                                        <p:tgtEl>
                                          <p:spTgt spid="10">
                                            <p:txEl>
                                              <p:pRg st="0" end="0"/>
                                            </p:txEl>
                                          </p:spTgt>
                                        </p:tgtEl>
                                      </p:cBhvr>
                                    </p:animEffect>
                                    <p:anim calcmode="lin" valueType="num">
                                      <p:cBhvr>
                                        <p:cTn id="19"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1000"/>
                                        <p:tgtEl>
                                          <p:spTgt spid="10">
                                            <p:txEl>
                                              <p:pRg st="1" end="1"/>
                                            </p:txEl>
                                          </p:spTgt>
                                        </p:tgtEl>
                                      </p:cBhvr>
                                    </p:animEffect>
                                    <p:anim calcmode="lin" valueType="num">
                                      <p:cBhvr>
                                        <p:cTn id="2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6" presetID="2" presetClass="entr" presetSubtype="2" fill="hold" grpId="0" nodeType="with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1250" fill="hold"/>
                                        <p:tgtEl>
                                          <p:spTgt spid="14"/>
                                        </p:tgtEl>
                                        <p:attrNameLst>
                                          <p:attrName>ppt_x</p:attrName>
                                        </p:attrNameLst>
                                      </p:cBhvr>
                                      <p:tavLst>
                                        <p:tav tm="0">
                                          <p:val>
                                            <p:strVal val="1+#ppt_w/2"/>
                                          </p:val>
                                        </p:tav>
                                        <p:tav tm="100000">
                                          <p:val>
                                            <p:strVal val="#ppt_x"/>
                                          </p:val>
                                        </p:tav>
                                      </p:tavLst>
                                    </p:anim>
                                    <p:anim calcmode="lin" valueType="num">
                                      <p:cBhvr additive="base">
                                        <p:cTn id="29"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E598D8A-7CE2-4B5F-8F92-743523C8A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3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9E6DF2D-1BE1-4DC0-B52E-5547BD4C4971}"/>
              </a:ext>
            </a:extLst>
          </p:cNvPr>
          <p:cNvSpPr txBox="1"/>
          <p:nvPr/>
        </p:nvSpPr>
        <p:spPr>
          <a:xfrm>
            <a:off x="342900" y="338138"/>
            <a:ext cx="7905750" cy="541337"/>
          </a:xfrm>
          <a:prstGeom prst="rect">
            <a:avLst/>
          </a:prstGeom>
          <a:noFill/>
        </p:spPr>
        <p:txBody>
          <a:bodyPr anchor="ctr">
            <a:spAutoFit/>
          </a:bodyPr>
          <a:lstStyle/>
          <a:p>
            <a:pPr>
              <a:lnSpc>
                <a:spcPts val="3500"/>
              </a:lnSpc>
              <a:defRPr/>
            </a:pPr>
            <a:r>
              <a:rPr lang="tr-TR" sz="3600" b="1" spc="-300" dirty="0">
                <a:solidFill>
                  <a:srgbClr val="E2120F"/>
                </a:solidFill>
              </a:rPr>
              <a:t>Hemşirelerin Rolü</a:t>
            </a:r>
            <a:endParaRPr lang="tr-TR" sz="3600" b="1" spc="-300" dirty="0">
              <a:solidFill>
                <a:srgbClr val="E2120F"/>
              </a:solidFill>
              <a:latin typeface="Gotham Light"/>
              <a:cs typeface="+mn-cs"/>
            </a:endParaRPr>
          </a:p>
        </p:txBody>
      </p:sp>
      <p:sp>
        <p:nvSpPr>
          <p:cNvPr id="10" name="Rectangle 9">
            <a:extLst>
              <a:ext uri="{FF2B5EF4-FFF2-40B4-BE49-F238E27FC236}">
                <a16:creationId xmlns:a16="http://schemas.microsoft.com/office/drawing/2014/main" id="{3D024B53-B93C-420A-8F3C-7B68F43C6B90}"/>
              </a:ext>
            </a:extLst>
          </p:cNvPr>
          <p:cNvSpPr>
            <a:spLocks noChangeArrowheads="1"/>
          </p:cNvSpPr>
          <p:nvPr/>
        </p:nvSpPr>
        <p:spPr bwMode="auto">
          <a:xfrm>
            <a:off x="342900" y="1020763"/>
            <a:ext cx="631666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lgn="just" eaLnBrk="1" hangingPunct="1">
              <a:spcBef>
                <a:spcPts val="1200"/>
              </a:spcBef>
              <a:spcAft>
                <a:spcPts val="1200"/>
              </a:spcAft>
              <a:buClrTx/>
              <a:buSzTx/>
              <a:buFont typeface="Arial" panose="020B0604020202020204" pitchFamily="34" charset="0"/>
              <a:buChar char="•"/>
            </a:pPr>
            <a:r>
              <a:rPr lang="tr-TR" altLang="tr-TR" sz="2400">
                <a:solidFill>
                  <a:srgbClr val="404040"/>
                </a:solidFill>
              </a:rPr>
              <a:t>Hemşireler temelde sağlığı geliştirme yaklaşımı içinde, toplumun her düzeyinde yapacakları girişimler ile diyabetin önlenmesi ve geciktirilmesi adına önemli çalışmalar yapabilirler. Özellikle </a:t>
            </a:r>
            <a:r>
              <a:rPr lang="tr-TR" altLang="tr-TR" sz="2400">
                <a:solidFill>
                  <a:srgbClr val="FF0000"/>
                </a:solidFill>
              </a:rPr>
              <a:t>değiştirilebilir risk faktörlerinin yönetiminde </a:t>
            </a:r>
            <a:r>
              <a:rPr lang="tr-TR" altLang="tr-TR" sz="2400">
                <a:solidFill>
                  <a:srgbClr val="404040"/>
                </a:solidFill>
              </a:rPr>
              <a:t>hemşirelere büyük sorumluluk düşmektedir.</a:t>
            </a:r>
          </a:p>
          <a:p>
            <a:pPr algn="just" eaLnBrk="1" hangingPunct="1">
              <a:spcBef>
                <a:spcPts val="1200"/>
              </a:spcBef>
              <a:spcAft>
                <a:spcPts val="1200"/>
              </a:spcAft>
              <a:buClrTx/>
              <a:buSzTx/>
              <a:buFont typeface="Arial" panose="020B0604020202020204" pitchFamily="34" charset="0"/>
              <a:buChar char="•"/>
            </a:pPr>
            <a:r>
              <a:rPr lang="tr-TR" altLang="tr-TR" sz="2400">
                <a:solidFill>
                  <a:srgbClr val="404040"/>
                </a:solidFill>
              </a:rPr>
              <a:t>Bu sorumluluk hemşirelerin yanı sıra, diğer sağlık çalışanlarının ve politikacıların korumaya dayalı politikaları benimsemesi, diyabetin önlenmesi ve erken tanısı için daha fazla çaba harcamasını gerektirmektedir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5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par>
                                <p:cTn id="24" presetID="6" presetClass="emph" presetSubtype="0" fill="hold" nodeType="withEffect">
                                  <p:stCondLst>
                                    <p:cond delay="0"/>
                                  </p:stCondLst>
                                  <p:childTnLst>
                                    <p:animScale>
                                      <p:cBhvr>
                                        <p:cTn id="25" dur="3500" fill="hold"/>
                                        <p:tgtEl>
                                          <p:spTgt spid="12"/>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a:extLst>
              <a:ext uri="{FF2B5EF4-FFF2-40B4-BE49-F238E27FC236}">
                <a16:creationId xmlns:a16="http://schemas.microsoft.com/office/drawing/2014/main" id="{B6F174FB-529D-48E4-860B-B07245E35646}"/>
              </a:ext>
            </a:extLst>
          </p:cNvPr>
          <p:cNvSpPr>
            <a:spLocks noGrp="1"/>
          </p:cNvSpPr>
          <p:nvPr>
            <p:ph type="title" idx="4294967295"/>
          </p:nvPr>
        </p:nvSpPr>
        <p:spPr>
          <a:xfrm>
            <a:off x="323850" y="260350"/>
            <a:ext cx="8712200" cy="647700"/>
          </a:xfrm>
        </p:spPr>
        <p:txBody>
          <a:bodyPr/>
          <a:lstStyle/>
          <a:p>
            <a:pPr eaLnBrk="1" hangingPunct="1"/>
            <a:r>
              <a:rPr lang="tr-TR" altLang="tr-TR" sz="2800" b="1">
                <a:solidFill>
                  <a:schemeClr val="accent1"/>
                </a:solidFill>
                <a:cs typeface="Calibri" panose="020F0502020204030204" pitchFamily="34" charset="0"/>
              </a:rPr>
              <a:t>DSÖ nün K</a:t>
            </a:r>
            <a:r>
              <a:rPr lang="tr-TR" altLang="tr-TR" sz="2800" b="1">
                <a:solidFill>
                  <a:schemeClr val="accent1"/>
                </a:solidFill>
              </a:rPr>
              <a:t>ronik Hastalıklar için Tarama Kriterleri </a:t>
            </a:r>
            <a:endParaRPr lang="tr-TR" altLang="tr-TR" sz="2800" b="1">
              <a:solidFill>
                <a:schemeClr val="accent1"/>
              </a:solidFill>
              <a:cs typeface="Calibri" panose="020F0502020204030204" pitchFamily="34" charset="0"/>
            </a:endParaRPr>
          </a:p>
        </p:txBody>
      </p:sp>
      <p:sp>
        <p:nvSpPr>
          <p:cNvPr id="67587" name="2 İçerik Yer Tutucusu">
            <a:extLst>
              <a:ext uri="{FF2B5EF4-FFF2-40B4-BE49-F238E27FC236}">
                <a16:creationId xmlns:a16="http://schemas.microsoft.com/office/drawing/2014/main" id="{4F1C60CD-3668-4C67-9772-D98DC3296C19}"/>
              </a:ext>
            </a:extLst>
          </p:cNvPr>
          <p:cNvSpPr>
            <a:spLocks noGrp="1"/>
          </p:cNvSpPr>
          <p:nvPr>
            <p:ph idx="4294967295"/>
          </p:nvPr>
        </p:nvSpPr>
        <p:spPr>
          <a:xfrm>
            <a:off x="285750" y="1052513"/>
            <a:ext cx="8678863" cy="5184775"/>
          </a:xfrm>
        </p:spPr>
        <p:txBody>
          <a:bodyPr/>
          <a:lstStyle/>
          <a:p>
            <a:r>
              <a:rPr lang="tr-TR" altLang="tr-TR" sz="2400"/>
              <a:t>Hastalık </a:t>
            </a:r>
            <a:r>
              <a:rPr lang="tr-TR" altLang="tr-TR" sz="2400">
                <a:solidFill>
                  <a:srgbClr val="FF0000"/>
                </a:solidFill>
              </a:rPr>
              <a:t>önemli bir sağlık sorunu </a:t>
            </a:r>
            <a:r>
              <a:rPr lang="tr-TR" altLang="tr-TR" sz="2400"/>
              <a:t>olmalı.</a:t>
            </a:r>
          </a:p>
          <a:p>
            <a:r>
              <a:rPr lang="tr-TR" altLang="tr-TR" sz="2400"/>
              <a:t>Hastalık için </a:t>
            </a:r>
            <a:r>
              <a:rPr lang="tr-TR" altLang="tr-TR" sz="2400">
                <a:solidFill>
                  <a:srgbClr val="FF0000"/>
                </a:solidFill>
              </a:rPr>
              <a:t>belirli bir tedavi yöntemi </a:t>
            </a:r>
            <a:r>
              <a:rPr lang="tr-TR" altLang="tr-TR" sz="2400"/>
              <a:t>olmalı.</a:t>
            </a:r>
          </a:p>
          <a:p>
            <a:r>
              <a:rPr lang="tr-TR" altLang="tr-TR" sz="2400"/>
              <a:t>Hastalığın </a:t>
            </a:r>
            <a:r>
              <a:rPr lang="tr-TR" altLang="tr-TR" sz="2400">
                <a:solidFill>
                  <a:srgbClr val="FF0000"/>
                </a:solidFill>
              </a:rPr>
              <a:t>tanı ve tedavisi kolay </a:t>
            </a:r>
            <a:r>
              <a:rPr lang="tr-TR" altLang="tr-TR" sz="2400"/>
              <a:t>olmalı.</a:t>
            </a:r>
          </a:p>
          <a:p>
            <a:r>
              <a:rPr lang="tr-TR" altLang="tr-TR" sz="2400"/>
              <a:t>Hastalığın tanınabilir bir </a:t>
            </a:r>
            <a:r>
              <a:rPr lang="tr-TR" altLang="tr-TR" sz="2400">
                <a:solidFill>
                  <a:srgbClr val="FF0000"/>
                </a:solidFill>
              </a:rPr>
              <a:t>pre-semptomatik</a:t>
            </a:r>
            <a:r>
              <a:rPr lang="tr-TR" altLang="tr-TR" sz="2400"/>
              <a:t> ya da </a:t>
            </a:r>
            <a:r>
              <a:rPr lang="tr-TR" altLang="tr-TR" sz="2400">
                <a:solidFill>
                  <a:srgbClr val="FF0000"/>
                </a:solidFill>
              </a:rPr>
              <a:t>gizli dönemi </a:t>
            </a:r>
            <a:r>
              <a:rPr lang="tr-TR" altLang="tr-TR" sz="2400"/>
              <a:t>olmalı.</a:t>
            </a:r>
          </a:p>
          <a:p>
            <a:r>
              <a:rPr lang="tr-TR" altLang="tr-TR" sz="2400"/>
              <a:t>Hastalığın </a:t>
            </a:r>
            <a:r>
              <a:rPr lang="tr-TR" altLang="tr-TR" sz="2400">
                <a:solidFill>
                  <a:srgbClr val="FF0000"/>
                </a:solidFill>
              </a:rPr>
              <a:t>tanısı için uygun bir test </a:t>
            </a:r>
            <a:r>
              <a:rPr lang="tr-TR" altLang="tr-TR" sz="2400"/>
              <a:t>olmalı.</a:t>
            </a:r>
          </a:p>
          <a:p>
            <a:r>
              <a:rPr lang="tr-TR" altLang="tr-TR" sz="2400">
                <a:solidFill>
                  <a:srgbClr val="FF0000"/>
                </a:solidFill>
              </a:rPr>
              <a:t>Test toplum tarafından kabul edilebilir </a:t>
            </a:r>
            <a:r>
              <a:rPr lang="tr-TR" altLang="tr-TR" sz="2400"/>
              <a:t>olmalı.</a:t>
            </a:r>
          </a:p>
          <a:p>
            <a:r>
              <a:rPr lang="tr-TR" altLang="tr-TR" sz="2400"/>
              <a:t>Hastalığın </a:t>
            </a:r>
            <a:r>
              <a:rPr lang="tr-TR" altLang="tr-TR" sz="2400">
                <a:solidFill>
                  <a:srgbClr val="FF0000"/>
                </a:solidFill>
              </a:rPr>
              <a:t>doğal seyri iyi bilinmeli</a:t>
            </a:r>
            <a:r>
              <a:rPr lang="tr-TR" altLang="tr-TR" sz="2400"/>
              <a:t>.</a:t>
            </a:r>
          </a:p>
          <a:p>
            <a:r>
              <a:rPr lang="tr-TR" altLang="tr-TR" sz="2400"/>
              <a:t>Kimlerin </a:t>
            </a:r>
            <a:r>
              <a:rPr lang="tr-TR" altLang="tr-TR" sz="2400">
                <a:solidFill>
                  <a:srgbClr val="FF0000"/>
                </a:solidFill>
              </a:rPr>
              <a:t>hasta olarak kabul edileceği konusunda fikir birliği </a:t>
            </a:r>
            <a:r>
              <a:rPr lang="tr-TR" altLang="tr-TR" sz="2400"/>
              <a:t>olmalı.</a:t>
            </a:r>
          </a:p>
          <a:p>
            <a:r>
              <a:rPr lang="tr-TR" altLang="tr-TR" sz="2400">
                <a:solidFill>
                  <a:srgbClr val="FF0000"/>
                </a:solidFill>
              </a:rPr>
              <a:t>Tarama</a:t>
            </a:r>
            <a:r>
              <a:rPr lang="tr-TR" altLang="tr-TR" sz="2400"/>
              <a:t> harcamaları, </a:t>
            </a:r>
            <a:r>
              <a:rPr lang="tr-TR" altLang="tr-TR" sz="2400">
                <a:solidFill>
                  <a:srgbClr val="FF0000"/>
                </a:solidFill>
              </a:rPr>
              <a:t>tedaviden ucuz </a:t>
            </a:r>
            <a:r>
              <a:rPr lang="tr-TR" altLang="tr-TR" sz="2400"/>
              <a:t>olmalı.</a:t>
            </a:r>
          </a:p>
          <a:p>
            <a:r>
              <a:rPr lang="tr-TR" altLang="tr-TR" sz="2400"/>
              <a:t>Hasta bulma çalışmaları </a:t>
            </a:r>
            <a:r>
              <a:rPr lang="tr-TR" altLang="tr-TR" sz="2400">
                <a:solidFill>
                  <a:srgbClr val="FF0000"/>
                </a:solidFill>
              </a:rPr>
              <a:t>sürekli</a:t>
            </a:r>
            <a:r>
              <a:rPr lang="tr-TR" altLang="tr-TR" sz="2400"/>
              <a:t> olmalı.</a:t>
            </a:r>
          </a:p>
        </p:txBody>
      </p:sp>
      <p:sp>
        <p:nvSpPr>
          <p:cNvPr id="67588" name="Slayt Numarası Yer Tutucusu 1">
            <a:extLst>
              <a:ext uri="{FF2B5EF4-FFF2-40B4-BE49-F238E27FC236}">
                <a16:creationId xmlns:a16="http://schemas.microsoft.com/office/drawing/2014/main" id="{736FB670-5FE8-430B-AC95-CE40CC9D01B2}"/>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8B731139-A8AC-4D0C-BA20-02DA5C2D7B33}" type="slidenum">
              <a:rPr lang="tr-TR" altLang="tr-TR" sz="1400">
                <a:solidFill>
                  <a:srgbClr val="FFFFFF"/>
                </a:solidFill>
              </a:rPr>
              <a:pPr>
                <a:spcBef>
                  <a:spcPct val="0"/>
                </a:spcBef>
                <a:buClrTx/>
                <a:buSzTx/>
                <a:buFontTx/>
                <a:buNone/>
              </a:pPr>
              <a:t>23</a:t>
            </a:fld>
            <a:endParaRPr lang="tr-TR" altLang="tr-TR" sz="14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50884A-CDE5-49C9-B89B-152A438A9A77}"/>
              </a:ext>
            </a:extLst>
          </p:cNvPr>
          <p:cNvSpPr txBox="1"/>
          <p:nvPr/>
        </p:nvSpPr>
        <p:spPr>
          <a:xfrm>
            <a:off x="361950" y="338138"/>
            <a:ext cx="8477250" cy="541337"/>
          </a:xfrm>
          <a:prstGeom prst="rect">
            <a:avLst/>
          </a:prstGeom>
          <a:noFill/>
        </p:spPr>
        <p:txBody>
          <a:bodyPr anchor="ctr">
            <a:spAutoFit/>
          </a:bodyPr>
          <a:lstStyle/>
          <a:p>
            <a:pPr>
              <a:lnSpc>
                <a:spcPts val="3500"/>
              </a:lnSpc>
              <a:defRPr/>
            </a:pPr>
            <a:r>
              <a:rPr lang="tr-TR" sz="3600" b="1" spc="-300" dirty="0">
                <a:solidFill>
                  <a:srgbClr val="E2120F"/>
                </a:solidFill>
              </a:rPr>
              <a:t>Tarama Önerileri</a:t>
            </a:r>
            <a:endParaRPr lang="tr-TR" sz="3600" b="1" spc="-300" dirty="0">
              <a:solidFill>
                <a:srgbClr val="E2120F"/>
              </a:solidFill>
              <a:latin typeface="Gotham Light"/>
              <a:cs typeface="+mn-cs"/>
            </a:endParaRPr>
          </a:p>
        </p:txBody>
      </p:sp>
      <p:sp>
        <p:nvSpPr>
          <p:cNvPr id="16" name="TextBox 15">
            <a:extLst>
              <a:ext uri="{FF2B5EF4-FFF2-40B4-BE49-F238E27FC236}">
                <a16:creationId xmlns:a16="http://schemas.microsoft.com/office/drawing/2014/main" id="{60389EC9-D73A-43F3-AEF6-F71D9201CE1F}"/>
              </a:ext>
            </a:extLst>
          </p:cNvPr>
          <p:cNvSpPr txBox="1"/>
          <p:nvPr/>
        </p:nvSpPr>
        <p:spPr>
          <a:xfrm>
            <a:off x="8394700" y="346075"/>
            <a:ext cx="596900" cy="563563"/>
          </a:xfrm>
          <a:prstGeom prst="rect">
            <a:avLst/>
          </a:prstGeom>
          <a:noFill/>
        </p:spPr>
        <p:txBody>
          <a:bodyPr anchor="ctr">
            <a:spAutoFit/>
          </a:bodyPr>
          <a:lstStyle/>
          <a:p>
            <a:pPr fontAlgn="auto">
              <a:lnSpc>
                <a:spcPts val="3500"/>
              </a:lnSpc>
              <a:spcBef>
                <a:spcPts val="0"/>
              </a:spcBef>
              <a:spcAft>
                <a:spcPts val="0"/>
              </a:spcAft>
              <a:defRPr/>
            </a:pPr>
            <a:r>
              <a:rPr lang="tr-TR" sz="4400" b="1" spc="-300" dirty="0">
                <a:solidFill>
                  <a:prstClr val="white"/>
                </a:solidFill>
                <a:latin typeface="Gotham Black" pitchFamily="50" charset="0"/>
                <a:cs typeface="Gotham Black" pitchFamily="50" charset="0"/>
              </a:rPr>
              <a:t>1 </a:t>
            </a:r>
          </a:p>
        </p:txBody>
      </p:sp>
      <p:sp>
        <p:nvSpPr>
          <p:cNvPr id="17" name="Rectangle 16">
            <a:extLst>
              <a:ext uri="{FF2B5EF4-FFF2-40B4-BE49-F238E27FC236}">
                <a16:creationId xmlns:a16="http://schemas.microsoft.com/office/drawing/2014/main" id="{E0A774F5-5DFD-4E0F-B9D6-B86C0E40CB2B}"/>
              </a:ext>
            </a:extLst>
          </p:cNvPr>
          <p:cNvSpPr>
            <a:spLocks noChangeArrowheads="1"/>
          </p:cNvSpPr>
          <p:nvPr/>
        </p:nvSpPr>
        <p:spPr bwMode="auto">
          <a:xfrm>
            <a:off x="342900" y="1020763"/>
            <a:ext cx="80867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lgn="just" eaLnBrk="1" hangingPunct="1">
              <a:spcBef>
                <a:spcPts val="1200"/>
              </a:spcBef>
              <a:spcAft>
                <a:spcPts val="1200"/>
              </a:spcAft>
              <a:buClrTx/>
              <a:buSzTx/>
              <a:buFont typeface="Arial" panose="020B0604020202020204" pitchFamily="34" charset="0"/>
              <a:buChar char="•"/>
            </a:pPr>
            <a:r>
              <a:rPr lang="tr-TR" altLang="tr-TR" sz="2400">
                <a:solidFill>
                  <a:srgbClr val="404040"/>
                </a:solidFill>
              </a:rPr>
              <a:t>Toplum temelli diyabet taramalarının yararı ve maliyet etkinliği tartışmalı bir konu olmakla birlikte yapılan tarama etkinliklerinin toplumsal farkındalık yaratmak adına önemli olduğu vurgulanmaktadır . </a:t>
            </a:r>
          </a:p>
          <a:p>
            <a:pPr algn="just" eaLnBrk="1" hangingPunct="1">
              <a:spcBef>
                <a:spcPts val="1200"/>
              </a:spcBef>
              <a:spcAft>
                <a:spcPts val="1200"/>
              </a:spcAft>
              <a:buClrTx/>
              <a:buSzTx/>
              <a:buFont typeface="Arial" panose="020B0604020202020204" pitchFamily="34" charset="0"/>
              <a:buChar char="•"/>
            </a:pPr>
            <a:r>
              <a:rPr lang="tr-TR" altLang="tr-TR" sz="2400">
                <a:solidFill>
                  <a:srgbClr val="404040"/>
                </a:solidFill>
              </a:rPr>
              <a:t>Tip 2 diyabet için evrensel bir tarama önerisi bulunmamaktadır. Her ülkenin kendi sağlık göstergelerine dayalı olarak sağlık hizmetlerinin her aşamasında tanılanmamış diyabetin ortaya çıkarılması için çaba göstermesi ve  fırsatçı yaklaşımın benimsenmesi  gerektiği belirtilmektedir.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2" presetClass="entr" presetSubtype="2"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250" fill="hold"/>
                                        <p:tgtEl>
                                          <p:spTgt spid="16"/>
                                        </p:tgtEl>
                                        <p:attrNameLst>
                                          <p:attrName>ppt_x</p:attrName>
                                        </p:attrNameLst>
                                      </p:cBhvr>
                                      <p:tavLst>
                                        <p:tav tm="0">
                                          <p:val>
                                            <p:strVal val="1+#ppt_w/2"/>
                                          </p:val>
                                        </p:tav>
                                        <p:tav tm="100000">
                                          <p:val>
                                            <p:strVal val="#ppt_x"/>
                                          </p:val>
                                        </p:tav>
                                      </p:tavLst>
                                    </p:anim>
                                    <p:anim calcmode="lin" valueType="num">
                                      <p:cBhvr additive="base">
                                        <p:cTn id="14" dur="1250" fill="hold"/>
                                        <p:tgtEl>
                                          <p:spTgt spid="16"/>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anim calcmode="lin" valueType="num">
                                      <p:cBhvr>
                                        <p:cTn id="1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fade">
                                      <p:cBhvr>
                                        <p:cTn id="22" dur="1000"/>
                                        <p:tgtEl>
                                          <p:spTgt spid="17">
                                            <p:txEl>
                                              <p:pRg st="1" end="1"/>
                                            </p:txEl>
                                          </p:spTgt>
                                        </p:tgtEl>
                                      </p:cBhvr>
                                    </p:animEffect>
                                    <p:anim calcmode="lin" valueType="num">
                                      <p:cBhvr>
                                        <p:cTn id="2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6" grpId="0"/>
      <p:bldP spid="1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C4F1419-6170-4D41-ACF8-53A82BC18A9C}"/>
              </a:ext>
            </a:extLst>
          </p:cNvPr>
          <p:cNvSpPr txBox="1"/>
          <p:nvPr/>
        </p:nvSpPr>
        <p:spPr>
          <a:xfrm>
            <a:off x="342900" y="338138"/>
            <a:ext cx="8496300" cy="541337"/>
          </a:xfrm>
          <a:prstGeom prst="rect">
            <a:avLst/>
          </a:prstGeom>
          <a:noFill/>
        </p:spPr>
        <p:txBody>
          <a:bodyPr anchor="ctr">
            <a:spAutoFit/>
          </a:bodyPr>
          <a:lstStyle/>
          <a:p>
            <a:pPr>
              <a:lnSpc>
                <a:spcPts val="3500"/>
              </a:lnSpc>
              <a:defRPr/>
            </a:pPr>
            <a:r>
              <a:rPr lang="tr-TR" sz="3600" b="1" spc="-300" dirty="0">
                <a:solidFill>
                  <a:srgbClr val="E2120F"/>
                </a:solidFill>
              </a:rPr>
              <a:t>Tarama Önerileri</a:t>
            </a:r>
            <a:endParaRPr lang="tr-TR" sz="3600" b="1" spc="-300" dirty="0">
              <a:solidFill>
                <a:srgbClr val="E2120F"/>
              </a:solidFill>
              <a:latin typeface="Gotham Light"/>
              <a:cs typeface="+mn-cs"/>
            </a:endParaRPr>
          </a:p>
        </p:txBody>
      </p:sp>
      <p:sp>
        <p:nvSpPr>
          <p:cNvPr id="16" name="TextBox 15">
            <a:extLst>
              <a:ext uri="{FF2B5EF4-FFF2-40B4-BE49-F238E27FC236}">
                <a16:creationId xmlns:a16="http://schemas.microsoft.com/office/drawing/2014/main" id="{01875374-7801-483C-9C09-B741EB0693EB}"/>
              </a:ext>
            </a:extLst>
          </p:cNvPr>
          <p:cNvSpPr txBox="1"/>
          <p:nvPr/>
        </p:nvSpPr>
        <p:spPr>
          <a:xfrm>
            <a:off x="8394700" y="346075"/>
            <a:ext cx="596900" cy="563563"/>
          </a:xfrm>
          <a:prstGeom prst="rect">
            <a:avLst/>
          </a:prstGeom>
          <a:noFill/>
        </p:spPr>
        <p:txBody>
          <a:bodyPr anchor="ctr">
            <a:spAutoFit/>
          </a:bodyPr>
          <a:lstStyle/>
          <a:p>
            <a:pPr fontAlgn="auto">
              <a:lnSpc>
                <a:spcPts val="3500"/>
              </a:lnSpc>
              <a:spcBef>
                <a:spcPts val="0"/>
              </a:spcBef>
              <a:spcAft>
                <a:spcPts val="0"/>
              </a:spcAft>
              <a:defRPr/>
            </a:pPr>
            <a:r>
              <a:rPr lang="tr-TR" sz="4400" b="1" spc="-300" dirty="0">
                <a:solidFill>
                  <a:prstClr val="white"/>
                </a:solidFill>
                <a:latin typeface="Gotham Black" pitchFamily="50" charset="0"/>
                <a:cs typeface="Gotham Black" pitchFamily="50" charset="0"/>
              </a:rPr>
              <a:t>2</a:t>
            </a:r>
          </a:p>
        </p:txBody>
      </p:sp>
      <p:sp>
        <p:nvSpPr>
          <p:cNvPr id="17" name="Rectangle 16">
            <a:extLst>
              <a:ext uri="{FF2B5EF4-FFF2-40B4-BE49-F238E27FC236}">
                <a16:creationId xmlns:a16="http://schemas.microsoft.com/office/drawing/2014/main" id="{625A36A0-7750-4A9C-B21A-B201DC158837}"/>
              </a:ext>
            </a:extLst>
          </p:cNvPr>
          <p:cNvSpPr>
            <a:spLocks noChangeArrowheads="1"/>
          </p:cNvSpPr>
          <p:nvPr/>
        </p:nvSpPr>
        <p:spPr bwMode="auto">
          <a:xfrm>
            <a:off x="342900" y="1020763"/>
            <a:ext cx="7800975"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lgn="just" eaLnBrk="1" hangingPunct="1">
              <a:spcBef>
                <a:spcPts val="1200"/>
              </a:spcBef>
              <a:spcAft>
                <a:spcPts val="1200"/>
              </a:spcAft>
              <a:buClrTx/>
              <a:buSzTx/>
              <a:buFont typeface="Arial" panose="020B0604020202020204" pitchFamily="34" charset="0"/>
              <a:buChar char="•"/>
            </a:pPr>
            <a:r>
              <a:rPr lang="tr-TR" altLang="tr-TR" sz="2400">
                <a:solidFill>
                  <a:srgbClr val="404040"/>
                </a:solidFill>
              </a:rPr>
              <a:t>Uluslararası Diyabet Federasyonu tarama programlarında iki aşamalı yaklaşımın uygulanmasını önermektedir. </a:t>
            </a:r>
          </a:p>
          <a:p>
            <a:pPr algn="just" eaLnBrk="1" hangingPunct="1">
              <a:spcBef>
                <a:spcPts val="1200"/>
              </a:spcBef>
              <a:spcAft>
                <a:spcPts val="1200"/>
              </a:spcAft>
              <a:buClrTx/>
              <a:buSzTx/>
              <a:buFont typeface="Arial" panose="020B0604020202020204" pitchFamily="34" charset="0"/>
              <a:buChar char="•"/>
            </a:pPr>
            <a:r>
              <a:rPr lang="tr-TR" altLang="tr-TR" sz="2400">
                <a:solidFill>
                  <a:srgbClr val="FF0000"/>
                </a:solidFill>
              </a:rPr>
              <a:t>Birinci aşama: </a:t>
            </a:r>
            <a:r>
              <a:rPr lang="tr-TR" altLang="tr-TR" sz="2400">
                <a:solidFill>
                  <a:srgbClr val="404040"/>
                </a:solidFill>
              </a:rPr>
              <a:t>risk belirleme araçları kullanılarak bireylerin risk düzeylerinin belirlenmesi</a:t>
            </a:r>
          </a:p>
          <a:p>
            <a:pPr algn="just" eaLnBrk="1" hangingPunct="1">
              <a:spcBef>
                <a:spcPts val="1200"/>
              </a:spcBef>
              <a:spcAft>
                <a:spcPts val="1200"/>
              </a:spcAft>
              <a:buClrTx/>
              <a:buSzTx/>
              <a:buFont typeface="Arial" panose="020B0604020202020204" pitchFamily="34" charset="0"/>
              <a:buChar char="•"/>
            </a:pPr>
            <a:r>
              <a:rPr lang="tr-TR" altLang="tr-TR" sz="2400">
                <a:solidFill>
                  <a:srgbClr val="FF0000"/>
                </a:solidFill>
              </a:rPr>
              <a:t>İkinci aşama: </a:t>
            </a:r>
            <a:r>
              <a:rPr lang="tr-TR" altLang="tr-TR" sz="2400">
                <a:solidFill>
                  <a:srgbClr val="404040"/>
                </a:solidFill>
              </a:rPr>
              <a:t>yüksek riskli bireylerde kan şekeri ölçümü</a:t>
            </a:r>
          </a:p>
          <a:p>
            <a:pPr algn="just" eaLnBrk="1" hangingPunct="1">
              <a:spcBef>
                <a:spcPts val="1200"/>
              </a:spcBef>
              <a:spcAft>
                <a:spcPts val="1200"/>
              </a:spcAft>
              <a:buClrTx/>
              <a:buSzTx/>
              <a:buFont typeface="Arial" panose="020B0604020202020204" pitchFamily="34" charset="0"/>
              <a:buChar char="•"/>
            </a:pPr>
            <a:r>
              <a:rPr lang="tr-TR" altLang="tr-TR" sz="2400">
                <a:solidFill>
                  <a:srgbClr val="404040"/>
                </a:solidFill>
              </a:rPr>
              <a:t>Pratik risk belirleme araçlarının toplum temelli çalışmalarda kullanılmasının hem riskli bireylerin belirlenmesinde hem de değiştirilebilir risk faktörleri ile ilişkili farkındalık sağlamada  yararlı olduğu belirtilmektedir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2" presetClass="entr" presetSubtype="2" fill="hold" grpId="0" nodeType="withEffect">
                                  <p:stCondLst>
                                    <p:cond delay="50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250" fill="hold"/>
                                        <p:tgtEl>
                                          <p:spTgt spid="16"/>
                                        </p:tgtEl>
                                        <p:attrNameLst>
                                          <p:attrName>ppt_x</p:attrName>
                                        </p:attrNameLst>
                                      </p:cBhvr>
                                      <p:tavLst>
                                        <p:tav tm="0">
                                          <p:val>
                                            <p:strVal val="1+#ppt_w/2"/>
                                          </p:val>
                                        </p:tav>
                                        <p:tav tm="100000">
                                          <p:val>
                                            <p:strVal val="#ppt_x"/>
                                          </p:val>
                                        </p:tav>
                                      </p:tavLst>
                                    </p:anim>
                                    <p:anim calcmode="lin" valueType="num">
                                      <p:cBhvr additive="base">
                                        <p:cTn id="14" dur="1250" fill="hold"/>
                                        <p:tgtEl>
                                          <p:spTgt spid="16"/>
                                        </p:tgtEl>
                                        <p:attrNameLst>
                                          <p:attrName>ppt_y</p:attrName>
                                        </p:attrNameLst>
                                      </p:cBhvr>
                                      <p:tavLst>
                                        <p:tav tm="0">
                                          <p:val>
                                            <p:strVal val="#ppt_y"/>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fade">
                                      <p:cBhvr>
                                        <p:cTn id="17" dur="1000"/>
                                        <p:tgtEl>
                                          <p:spTgt spid="17">
                                            <p:txEl>
                                              <p:pRg st="0" end="0"/>
                                            </p:txEl>
                                          </p:spTgt>
                                        </p:tgtEl>
                                      </p:cBhvr>
                                    </p:animEffect>
                                    <p:anim calcmode="lin" valueType="num">
                                      <p:cBhvr>
                                        <p:cTn id="1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00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fade">
                                      <p:cBhvr>
                                        <p:cTn id="22" dur="1000"/>
                                        <p:tgtEl>
                                          <p:spTgt spid="17">
                                            <p:txEl>
                                              <p:pRg st="1" end="1"/>
                                            </p:txEl>
                                          </p:spTgt>
                                        </p:tgtEl>
                                      </p:cBhvr>
                                    </p:animEffect>
                                    <p:anim calcmode="lin" valueType="num">
                                      <p:cBhvr>
                                        <p:cTn id="2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50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fade">
                                      <p:cBhvr>
                                        <p:cTn id="27" dur="1000"/>
                                        <p:tgtEl>
                                          <p:spTgt spid="17">
                                            <p:txEl>
                                              <p:pRg st="2" end="2"/>
                                            </p:txEl>
                                          </p:spTgt>
                                        </p:tgtEl>
                                      </p:cBhvr>
                                    </p:animEffect>
                                    <p:anim calcmode="lin" valueType="num">
                                      <p:cBhvr>
                                        <p:cTn id="2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0"/>
                                  </p:stCondLst>
                                  <p:childTnLst>
                                    <p:set>
                                      <p:cBhvr>
                                        <p:cTn id="31" dur="1" fill="hold">
                                          <p:stCondLst>
                                            <p:cond delay="0"/>
                                          </p:stCondLst>
                                        </p:cTn>
                                        <p:tgtEl>
                                          <p:spTgt spid="17">
                                            <p:txEl>
                                              <p:pRg st="3" end="3"/>
                                            </p:txEl>
                                          </p:spTgt>
                                        </p:tgtEl>
                                        <p:attrNameLst>
                                          <p:attrName>style.visibility</p:attrName>
                                        </p:attrNameLst>
                                      </p:cBhvr>
                                      <p:to>
                                        <p:strVal val="visible"/>
                                      </p:to>
                                    </p:set>
                                    <p:animEffect transition="in" filter="fade">
                                      <p:cBhvr>
                                        <p:cTn id="32" dur="1000"/>
                                        <p:tgtEl>
                                          <p:spTgt spid="17">
                                            <p:txEl>
                                              <p:pRg st="3" end="3"/>
                                            </p:txEl>
                                          </p:spTgt>
                                        </p:tgtEl>
                                      </p:cBhvr>
                                    </p:animEffect>
                                    <p:anim calcmode="lin" valueType="num">
                                      <p:cBhvr>
                                        <p:cTn id="3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6" grpId="0"/>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D5702C3-5EA9-4128-B3B6-0117E2F0AD50}"/>
              </a:ext>
            </a:extLst>
          </p:cNvPr>
          <p:cNvSpPr txBox="1"/>
          <p:nvPr/>
        </p:nvSpPr>
        <p:spPr>
          <a:xfrm>
            <a:off x="288925" y="338138"/>
            <a:ext cx="8550275" cy="541337"/>
          </a:xfrm>
          <a:prstGeom prst="rect">
            <a:avLst/>
          </a:prstGeom>
          <a:noFill/>
        </p:spPr>
        <p:txBody>
          <a:bodyPr anchor="ctr">
            <a:spAutoFit/>
          </a:bodyPr>
          <a:lstStyle/>
          <a:p>
            <a:pPr>
              <a:lnSpc>
                <a:spcPts val="3500"/>
              </a:lnSpc>
              <a:defRPr/>
            </a:pPr>
            <a:r>
              <a:rPr lang="tr-TR" sz="3600" b="1" spc="-300" dirty="0">
                <a:solidFill>
                  <a:srgbClr val="E2120F"/>
                </a:solidFill>
              </a:rPr>
              <a:t>Tip 2 Diyabet Risk Tanılama</a:t>
            </a:r>
            <a:endParaRPr lang="tr-TR" sz="3600" b="1" spc="-300" dirty="0">
              <a:solidFill>
                <a:srgbClr val="E2120F"/>
              </a:solidFill>
              <a:latin typeface="Gotham Light"/>
              <a:cs typeface="+mn-cs"/>
            </a:endParaRPr>
          </a:p>
        </p:txBody>
      </p:sp>
      <p:pic>
        <p:nvPicPr>
          <p:cNvPr id="13" name="Picture 2">
            <a:extLst>
              <a:ext uri="{FF2B5EF4-FFF2-40B4-BE49-F238E27FC236}">
                <a16:creationId xmlns:a16="http://schemas.microsoft.com/office/drawing/2014/main" id="{C54C5B2B-4258-4E02-9A14-9BB0D2BA9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909" t="11340" r="28909" b="10022"/>
          <a:stretch>
            <a:fillRect/>
          </a:stretch>
        </p:blipFill>
        <p:spPr bwMode="auto">
          <a:xfrm>
            <a:off x="288925" y="1047750"/>
            <a:ext cx="4297363"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a:extLst>
              <a:ext uri="{FF2B5EF4-FFF2-40B4-BE49-F238E27FC236}">
                <a16:creationId xmlns:a16="http://schemas.microsoft.com/office/drawing/2014/main" id="{0917BA20-7B10-4DF0-BFA0-27407762E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585" t="25700" r="34915" b="13132"/>
          <a:stretch>
            <a:fillRect/>
          </a:stretch>
        </p:blipFill>
        <p:spPr bwMode="auto">
          <a:xfrm>
            <a:off x="5018088" y="1047750"/>
            <a:ext cx="3602037"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10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Başlık">
            <a:extLst>
              <a:ext uri="{FF2B5EF4-FFF2-40B4-BE49-F238E27FC236}">
                <a16:creationId xmlns:a16="http://schemas.microsoft.com/office/drawing/2014/main" id="{907A5F28-D654-43E7-9239-10D35293CC7F}"/>
              </a:ext>
            </a:extLst>
          </p:cNvPr>
          <p:cNvSpPr>
            <a:spLocks noGrp="1"/>
          </p:cNvSpPr>
          <p:nvPr>
            <p:ph type="title" idx="4294967295"/>
          </p:nvPr>
        </p:nvSpPr>
        <p:spPr>
          <a:xfrm>
            <a:off x="312738" y="260350"/>
            <a:ext cx="8821737" cy="792163"/>
          </a:xfrm>
        </p:spPr>
        <p:txBody>
          <a:bodyPr/>
          <a:lstStyle/>
          <a:p>
            <a:pPr marL="457200" indent="-457200"/>
            <a:r>
              <a:rPr lang="tr-TR" altLang="tr-TR" sz="2800" b="1">
                <a:solidFill>
                  <a:srgbClr val="FF0000"/>
                </a:solidFill>
              </a:rPr>
              <a:t>Bel Çevresini  hesaplama ve yorumlama</a:t>
            </a:r>
          </a:p>
        </p:txBody>
      </p:sp>
      <p:sp>
        <p:nvSpPr>
          <p:cNvPr id="26627" name="2 İçerik Yer Tutucusu">
            <a:extLst>
              <a:ext uri="{FF2B5EF4-FFF2-40B4-BE49-F238E27FC236}">
                <a16:creationId xmlns:a16="http://schemas.microsoft.com/office/drawing/2014/main" id="{B8DE4319-0CF5-44F2-854A-771822C13CDA}"/>
              </a:ext>
            </a:extLst>
          </p:cNvPr>
          <p:cNvSpPr>
            <a:spLocks noGrp="1"/>
          </p:cNvSpPr>
          <p:nvPr>
            <p:ph idx="4294967295"/>
          </p:nvPr>
        </p:nvSpPr>
        <p:spPr>
          <a:xfrm>
            <a:off x="323850" y="1125538"/>
            <a:ext cx="8678863" cy="1446212"/>
          </a:xfrm>
        </p:spPr>
        <p:txBody>
          <a:bodyPr/>
          <a:lstStyle/>
          <a:p>
            <a:pPr>
              <a:defRPr/>
            </a:pPr>
            <a:r>
              <a:rPr lang="tr-TR" sz="2800" dirty="0"/>
              <a:t>Bel çevresi mezüre </a:t>
            </a:r>
            <a:r>
              <a:rPr lang="tr-TR" sz="2800" b="1" dirty="0">
                <a:solidFill>
                  <a:schemeClr val="tx2"/>
                </a:solidFill>
              </a:rPr>
              <a:t>kaburga alt sınırı ile ön kalça kemiği üst sınırı arasında kalan mesafenin ortasına yerleştirilerek</a:t>
            </a:r>
            <a:r>
              <a:rPr lang="tr-TR" sz="2800" dirty="0">
                <a:solidFill>
                  <a:schemeClr val="tx2"/>
                </a:solidFill>
              </a:rPr>
              <a:t> </a:t>
            </a:r>
            <a:r>
              <a:rPr lang="tr-TR" sz="2800" dirty="0"/>
              <a:t>ölçülür. </a:t>
            </a:r>
          </a:p>
          <a:p>
            <a:pPr marL="0" indent="0" eaLnBrk="1" hangingPunct="1">
              <a:lnSpc>
                <a:spcPct val="80000"/>
              </a:lnSpc>
              <a:buFont typeface="Wingdings 2" panose="05020102010507070707" pitchFamily="18" charset="2"/>
              <a:buNone/>
              <a:defRPr/>
            </a:pPr>
            <a:endParaRPr lang="tr-TR" sz="2800" dirty="0">
              <a:cs typeface="Calibri" pitchFamily="34" charset="0"/>
            </a:endParaRPr>
          </a:p>
          <a:p>
            <a:pPr marL="0" indent="0" eaLnBrk="1" hangingPunct="1">
              <a:lnSpc>
                <a:spcPct val="80000"/>
              </a:lnSpc>
              <a:buFont typeface="Wingdings 2" panose="05020102010507070707" pitchFamily="18" charset="2"/>
              <a:buNone/>
              <a:defRPr/>
            </a:pPr>
            <a:endParaRPr lang="tr-TR" sz="2800" dirty="0">
              <a:cs typeface="Calibri" pitchFamily="34" charset="0"/>
            </a:endParaRPr>
          </a:p>
          <a:p>
            <a:pPr marL="0" indent="0" eaLnBrk="1" hangingPunct="1">
              <a:lnSpc>
                <a:spcPct val="80000"/>
              </a:lnSpc>
              <a:buFont typeface="Wingdings 2" panose="05020102010507070707" pitchFamily="18" charset="2"/>
              <a:buNone/>
              <a:defRPr/>
            </a:pPr>
            <a:endParaRPr lang="tr-TR" sz="2800" dirty="0">
              <a:cs typeface="Calibri" pitchFamily="34" charset="0"/>
            </a:endParaRPr>
          </a:p>
        </p:txBody>
      </p:sp>
      <p:sp>
        <p:nvSpPr>
          <p:cNvPr id="11268" name="Veri Yer Tutucusu 1">
            <a:extLst>
              <a:ext uri="{FF2B5EF4-FFF2-40B4-BE49-F238E27FC236}">
                <a16:creationId xmlns:a16="http://schemas.microsoft.com/office/drawing/2014/main" id="{D7D61184-1242-4162-9531-3CC9047B29AF}"/>
              </a:ext>
            </a:extLst>
          </p:cNvPr>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8B595E17-9D8B-47BA-9DE8-AF4C2F237216}" type="datetime1">
              <a:rPr lang="tr-TR" smtClean="0">
                <a:solidFill>
                  <a:schemeClr val="tx1"/>
                </a:solidFill>
                <a:cs typeface="Arial" pitchFamily="34" charset="0"/>
              </a:rPr>
              <a:pPr fontAlgn="base">
                <a:spcBef>
                  <a:spcPct val="0"/>
                </a:spcBef>
                <a:spcAft>
                  <a:spcPct val="0"/>
                </a:spcAft>
                <a:defRPr/>
              </a:pPr>
              <a:t>6.11.2023</a:t>
            </a:fld>
            <a:endParaRPr lang="tr-TR">
              <a:solidFill>
                <a:schemeClr val="tx1"/>
              </a:solidFill>
              <a:cs typeface="Arial" pitchFamily="34" charset="0"/>
            </a:endParaRPr>
          </a:p>
        </p:txBody>
      </p:sp>
      <p:sp>
        <p:nvSpPr>
          <p:cNvPr id="71685" name="Slayt Numarası Yer Tutucusu 4">
            <a:extLst>
              <a:ext uri="{FF2B5EF4-FFF2-40B4-BE49-F238E27FC236}">
                <a16:creationId xmlns:a16="http://schemas.microsoft.com/office/drawing/2014/main" id="{ACE95AFA-CE6F-4DE6-8224-CBFD578B30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CA0163B5-7194-4A54-9AA5-3550B7F70BF0}" type="slidenum">
              <a:rPr lang="tr-TR" altLang="tr-TR" sz="1400">
                <a:solidFill>
                  <a:srgbClr val="FFFFFF"/>
                </a:solidFill>
              </a:rPr>
              <a:pPr>
                <a:spcBef>
                  <a:spcPct val="0"/>
                </a:spcBef>
                <a:buClrTx/>
                <a:buSzTx/>
                <a:buFontTx/>
                <a:buNone/>
              </a:pPr>
              <a:t>27</a:t>
            </a:fld>
            <a:endParaRPr lang="tr-TR" altLang="tr-TR" sz="1400">
              <a:solidFill>
                <a:srgbClr val="FFFFFF"/>
              </a:solidFill>
            </a:endParaRPr>
          </a:p>
        </p:txBody>
      </p:sp>
      <p:pic>
        <p:nvPicPr>
          <p:cNvPr id="71686" name="Picture 2">
            <a:extLst>
              <a:ext uri="{FF2B5EF4-FFF2-40B4-BE49-F238E27FC236}">
                <a16:creationId xmlns:a16="http://schemas.microsoft.com/office/drawing/2014/main" id="{A6A35125-3EEB-4D63-846F-3A3583788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5" y="2714625"/>
            <a:ext cx="260032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Rectangle 1">
            <a:extLst>
              <a:ext uri="{FF2B5EF4-FFF2-40B4-BE49-F238E27FC236}">
                <a16:creationId xmlns:a16="http://schemas.microsoft.com/office/drawing/2014/main" id="{3375DB20-638A-4D34-90CA-8FEDD98A5DE9}"/>
              </a:ext>
            </a:extLst>
          </p:cNvPr>
          <p:cNvSpPr>
            <a:spLocks noChangeArrowheads="1"/>
          </p:cNvSpPr>
          <p:nvPr/>
        </p:nvSpPr>
        <p:spPr bwMode="auto">
          <a:xfrm>
            <a:off x="785813" y="5572125"/>
            <a:ext cx="83581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r>
              <a:rPr lang="tr-TR" altLang="tr-TR" sz="2000">
                <a:solidFill>
                  <a:srgbClr val="FF0000"/>
                </a:solidFill>
              </a:rPr>
              <a:t>Erkek: ≥102cm; Kadın: ≥88cm (Amerika)</a:t>
            </a:r>
          </a:p>
          <a:p>
            <a:pPr>
              <a:spcBef>
                <a:spcPct val="0"/>
              </a:spcBef>
              <a:buClrTx/>
              <a:buSzTx/>
              <a:buFontTx/>
              <a:buNone/>
            </a:pPr>
            <a:r>
              <a:rPr lang="tr-TR" altLang="tr-TR" sz="2000">
                <a:solidFill>
                  <a:srgbClr val="FF0000"/>
                </a:solidFill>
              </a:rPr>
              <a:t>Erkek: ≥94cm; Kadın: ≥80cm (Avrupa)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Başlık">
            <a:extLst>
              <a:ext uri="{FF2B5EF4-FFF2-40B4-BE49-F238E27FC236}">
                <a16:creationId xmlns:a16="http://schemas.microsoft.com/office/drawing/2014/main" id="{013C7B59-40CC-45F2-A788-A5E95508927E}"/>
              </a:ext>
            </a:extLst>
          </p:cNvPr>
          <p:cNvSpPr>
            <a:spLocks noGrp="1"/>
          </p:cNvSpPr>
          <p:nvPr>
            <p:ph type="title" idx="4294967295"/>
          </p:nvPr>
        </p:nvSpPr>
        <p:spPr>
          <a:xfrm>
            <a:off x="685800" y="260350"/>
            <a:ext cx="8243888" cy="1054100"/>
          </a:xfrm>
        </p:spPr>
        <p:txBody>
          <a:bodyPr/>
          <a:lstStyle/>
          <a:p>
            <a:pPr eaLnBrk="1" hangingPunct="1"/>
            <a:r>
              <a:rPr lang="tr-TR" altLang="tr-TR" sz="2800" b="1">
                <a:solidFill>
                  <a:schemeClr val="accent1"/>
                </a:solidFill>
                <a:cs typeface="Calibri" panose="020F0502020204030204" pitchFamily="34" charset="0"/>
              </a:rPr>
              <a:t>Gelişmekte Olan Ülkelere Uluslar Arası Diyabet Federasyonunun (idf) Uyarısı</a:t>
            </a:r>
          </a:p>
        </p:txBody>
      </p:sp>
      <p:sp>
        <p:nvSpPr>
          <p:cNvPr id="72707" name="2 İçerik Yer Tutucusu">
            <a:extLst>
              <a:ext uri="{FF2B5EF4-FFF2-40B4-BE49-F238E27FC236}">
                <a16:creationId xmlns:a16="http://schemas.microsoft.com/office/drawing/2014/main" id="{C74BB061-841C-44E0-A02A-72DA5A0B8D8D}"/>
              </a:ext>
            </a:extLst>
          </p:cNvPr>
          <p:cNvSpPr>
            <a:spLocks noGrp="1"/>
          </p:cNvSpPr>
          <p:nvPr>
            <p:ph idx="4294967295"/>
          </p:nvPr>
        </p:nvSpPr>
        <p:spPr>
          <a:xfrm>
            <a:off x="285750" y="1666875"/>
            <a:ext cx="8678863" cy="4570413"/>
          </a:xfrm>
        </p:spPr>
        <p:txBody>
          <a:bodyPr/>
          <a:lstStyle/>
          <a:p>
            <a:pPr algn="ctr" eaLnBrk="1" hangingPunct="1">
              <a:lnSpc>
                <a:spcPct val="80000"/>
              </a:lnSpc>
              <a:buFont typeface="Wingdings" panose="05000000000000000000" pitchFamily="2" charset="2"/>
              <a:buNone/>
            </a:pPr>
            <a:r>
              <a:rPr lang="tr-TR" altLang="tr-TR" sz="2800">
                <a:cs typeface="Calibri" panose="020F0502020204030204" pitchFamily="34" charset="0"/>
              </a:rPr>
              <a:t>Diyabet hızlı sosyal ve kültürel değişime uğrayan</a:t>
            </a:r>
          </a:p>
          <a:p>
            <a:pPr eaLnBrk="1" hangingPunct="1">
              <a:lnSpc>
                <a:spcPct val="80000"/>
              </a:lnSpc>
              <a:buFont typeface="Wingdings" panose="05000000000000000000" pitchFamily="2" charset="2"/>
              <a:buChar char="ü"/>
            </a:pPr>
            <a:r>
              <a:rPr lang="tr-TR" altLang="tr-TR" sz="2800">
                <a:cs typeface="Calibri" panose="020F0502020204030204" pitchFamily="34" charset="0"/>
              </a:rPr>
              <a:t>Nüfusu yaşlanan</a:t>
            </a:r>
          </a:p>
          <a:p>
            <a:pPr eaLnBrk="1" hangingPunct="1">
              <a:lnSpc>
                <a:spcPct val="80000"/>
              </a:lnSpc>
              <a:buFont typeface="Wingdings" panose="05000000000000000000" pitchFamily="2" charset="2"/>
              <a:buChar char="ü"/>
            </a:pPr>
            <a:r>
              <a:rPr lang="tr-TR" altLang="tr-TR" sz="2800">
                <a:cs typeface="Calibri" panose="020F0502020204030204" pitchFamily="34" charset="0"/>
              </a:rPr>
              <a:t>Hızlı şehirleşen</a:t>
            </a:r>
          </a:p>
          <a:p>
            <a:pPr eaLnBrk="1" hangingPunct="1">
              <a:lnSpc>
                <a:spcPct val="80000"/>
              </a:lnSpc>
              <a:buFont typeface="Wingdings" panose="05000000000000000000" pitchFamily="2" charset="2"/>
              <a:buChar char="ü"/>
            </a:pPr>
            <a:r>
              <a:rPr lang="tr-TR" altLang="tr-TR" sz="2800">
                <a:cs typeface="Calibri" panose="020F0502020204030204" pitchFamily="34" charset="0"/>
              </a:rPr>
              <a:t>Beslenme alışkanlıkları değişen</a:t>
            </a:r>
          </a:p>
          <a:p>
            <a:pPr eaLnBrk="1" hangingPunct="1">
              <a:lnSpc>
                <a:spcPct val="80000"/>
              </a:lnSpc>
              <a:buFont typeface="Wingdings" panose="05000000000000000000" pitchFamily="2" charset="2"/>
              <a:buChar char="ü"/>
            </a:pPr>
            <a:r>
              <a:rPr lang="tr-TR" altLang="tr-TR" sz="2800">
                <a:cs typeface="Calibri" panose="020F0502020204030204" pitchFamily="34" charset="0"/>
              </a:rPr>
              <a:t>Fiziksel aktivitesi azalan ve</a:t>
            </a:r>
          </a:p>
          <a:p>
            <a:pPr eaLnBrk="1" hangingPunct="1">
              <a:lnSpc>
                <a:spcPct val="80000"/>
              </a:lnSpc>
              <a:buFont typeface="Wingdings" panose="05000000000000000000" pitchFamily="2" charset="2"/>
              <a:buChar char="ü"/>
            </a:pPr>
            <a:r>
              <a:rPr lang="tr-TR" altLang="tr-TR" sz="2800">
                <a:cs typeface="Calibri" panose="020F0502020204030204" pitchFamily="34" charset="0"/>
              </a:rPr>
              <a:t>Obezitenin arttığı tüm ülkelerde hızla artacaktır. </a:t>
            </a:r>
          </a:p>
          <a:p>
            <a:pPr eaLnBrk="1" hangingPunct="1">
              <a:lnSpc>
                <a:spcPct val="80000"/>
              </a:lnSpc>
            </a:pPr>
            <a:endParaRPr lang="tr-TR" altLang="tr-TR" sz="2800">
              <a:cs typeface="Calibri" panose="020F0502020204030204" pitchFamily="34" charset="0"/>
            </a:endParaRPr>
          </a:p>
        </p:txBody>
      </p:sp>
      <p:sp>
        <p:nvSpPr>
          <p:cNvPr id="72708" name="Slayt Numarası Yer Tutucusu 1">
            <a:extLst>
              <a:ext uri="{FF2B5EF4-FFF2-40B4-BE49-F238E27FC236}">
                <a16:creationId xmlns:a16="http://schemas.microsoft.com/office/drawing/2014/main" id="{22B1AC3E-0774-4766-A3BC-A44E0D5C2FA8}"/>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6FCE11D8-2ABE-43F8-BD15-0172D053F730}" type="slidenum">
              <a:rPr lang="tr-TR" altLang="tr-TR" sz="1400">
                <a:solidFill>
                  <a:srgbClr val="FFFFFF"/>
                </a:solidFill>
              </a:rPr>
              <a:pPr>
                <a:spcBef>
                  <a:spcPct val="0"/>
                </a:spcBef>
                <a:buClrTx/>
                <a:buSzTx/>
                <a:buFontTx/>
                <a:buNone/>
              </a:pPr>
              <a:t>28</a:t>
            </a:fld>
            <a:endParaRPr lang="tr-TR" altLang="tr-TR" sz="14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a:extLst>
              <a:ext uri="{FF2B5EF4-FFF2-40B4-BE49-F238E27FC236}">
                <a16:creationId xmlns:a16="http://schemas.microsoft.com/office/drawing/2014/main" id="{8C79C2AC-0DD5-48B8-88DB-FC54A838C74C}"/>
              </a:ext>
            </a:extLst>
          </p:cNvPr>
          <p:cNvSpPr txBox="1">
            <a:spLocks noChangeArrowheads="1"/>
          </p:cNvSpPr>
          <p:nvPr/>
        </p:nvSpPr>
        <p:spPr bwMode="auto">
          <a:xfrm>
            <a:off x="900113" y="476250"/>
            <a:ext cx="7272337" cy="696913"/>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lvl="1" eaLnBrk="1" hangingPunct="1">
              <a:spcAft>
                <a:spcPts val="600"/>
              </a:spcAft>
              <a:buFont typeface="Arial" charset="0"/>
              <a:buChar char="•"/>
              <a:defRPr/>
            </a:pPr>
            <a:r>
              <a:rPr lang="tr-TR" b="1" dirty="0">
                <a:solidFill>
                  <a:srgbClr val="000066"/>
                </a:solidFill>
              </a:rPr>
              <a:t> </a:t>
            </a:r>
            <a:r>
              <a:rPr lang="tr-TR" b="1" dirty="0"/>
              <a:t>≥45 yaş ve BKİ 25 kg/m</a:t>
            </a:r>
            <a:r>
              <a:rPr lang="tr-TR" b="1" baseline="30000" dirty="0"/>
              <a:t>2</a:t>
            </a:r>
            <a:r>
              <a:rPr lang="tr-TR" b="1" dirty="0"/>
              <a:t> olan kişiler 3 yılda bir tara</a:t>
            </a:r>
          </a:p>
          <a:p>
            <a:pPr lvl="1" eaLnBrk="1" hangingPunct="1">
              <a:spcAft>
                <a:spcPts val="600"/>
              </a:spcAft>
              <a:buFont typeface="Arial" charset="0"/>
              <a:buChar char="•"/>
              <a:defRPr/>
            </a:pPr>
            <a:r>
              <a:rPr lang="tr-TR" sz="1400" dirty="0"/>
              <a:t> </a:t>
            </a:r>
            <a:r>
              <a:rPr lang="tr-TR" sz="1600" b="1" dirty="0"/>
              <a:t>Risk faktörleri olan kişileri daha erken ve daha sık aralıklarda tara</a:t>
            </a:r>
            <a:endParaRPr lang="en-US" sz="1600" b="1" dirty="0"/>
          </a:p>
        </p:txBody>
      </p:sp>
      <p:cxnSp>
        <p:nvCxnSpPr>
          <p:cNvPr id="73731" name="Straight Arrow Connector 4">
            <a:extLst>
              <a:ext uri="{FF2B5EF4-FFF2-40B4-BE49-F238E27FC236}">
                <a16:creationId xmlns:a16="http://schemas.microsoft.com/office/drawing/2014/main" id="{7938852A-EAAC-4E96-9F2F-2A4038D18260}"/>
              </a:ext>
            </a:extLst>
          </p:cNvPr>
          <p:cNvCxnSpPr>
            <a:cxnSpLocks noChangeShapeType="1"/>
          </p:cNvCxnSpPr>
          <p:nvPr/>
        </p:nvCxnSpPr>
        <p:spPr bwMode="auto">
          <a:xfrm rot="5400000">
            <a:off x="4455319" y="1402556"/>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32" name="Straight Connector 7">
            <a:extLst>
              <a:ext uri="{FF2B5EF4-FFF2-40B4-BE49-F238E27FC236}">
                <a16:creationId xmlns:a16="http://schemas.microsoft.com/office/drawing/2014/main" id="{E222001C-F61B-4DA6-808A-B3C5217980FF}"/>
              </a:ext>
            </a:extLst>
          </p:cNvPr>
          <p:cNvCxnSpPr>
            <a:cxnSpLocks noChangeShapeType="1"/>
            <a:stCxn id="32783" idx="2"/>
          </p:cNvCxnSpPr>
          <p:nvPr/>
        </p:nvCxnSpPr>
        <p:spPr bwMode="auto">
          <a:xfrm rot="16200000" flipH="1">
            <a:off x="4437856" y="2086769"/>
            <a:ext cx="268288" cy="0"/>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33" name="Straight Connector 9">
            <a:extLst>
              <a:ext uri="{FF2B5EF4-FFF2-40B4-BE49-F238E27FC236}">
                <a16:creationId xmlns:a16="http://schemas.microsoft.com/office/drawing/2014/main" id="{CA4B5140-E812-44BD-A194-A434F50BD586}"/>
              </a:ext>
            </a:extLst>
          </p:cNvPr>
          <p:cNvCxnSpPr>
            <a:cxnSpLocks noChangeShapeType="1"/>
          </p:cNvCxnSpPr>
          <p:nvPr/>
        </p:nvCxnSpPr>
        <p:spPr bwMode="auto">
          <a:xfrm>
            <a:off x="2071688" y="2071688"/>
            <a:ext cx="5000625" cy="1587"/>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34" name="Straight Arrow Connector 11">
            <a:extLst>
              <a:ext uri="{FF2B5EF4-FFF2-40B4-BE49-F238E27FC236}">
                <a16:creationId xmlns:a16="http://schemas.microsoft.com/office/drawing/2014/main" id="{8FE9ECA5-CE79-4DFD-8E4B-4441A1D3B9CA}"/>
              </a:ext>
            </a:extLst>
          </p:cNvPr>
          <p:cNvCxnSpPr>
            <a:cxnSpLocks noChangeShapeType="1"/>
          </p:cNvCxnSpPr>
          <p:nvPr/>
        </p:nvCxnSpPr>
        <p:spPr bwMode="auto">
          <a:xfrm rot="5400000">
            <a:off x="1955007" y="2188369"/>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35" name="Straight Arrow Connector 15">
            <a:extLst>
              <a:ext uri="{FF2B5EF4-FFF2-40B4-BE49-F238E27FC236}">
                <a16:creationId xmlns:a16="http://schemas.microsoft.com/office/drawing/2014/main" id="{57B4BE2A-20E0-4960-AF45-A0A1770B8A3C}"/>
              </a:ext>
            </a:extLst>
          </p:cNvPr>
          <p:cNvCxnSpPr>
            <a:cxnSpLocks noChangeShapeType="1"/>
          </p:cNvCxnSpPr>
          <p:nvPr/>
        </p:nvCxnSpPr>
        <p:spPr bwMode="auto">
          <a:xfrm rot="5400000">
            <a:off x="4455319" y="2188369"/>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36" name="Straight Arrow Connector 16">
            <a:extLst>
              <a:ext uri="{FF2B5EF4-FFF2-40B4-BE49-F238E27FC236}">
                <a16:creationId xmlns:a16="http://schemas.microsoft.com/office/drawing/2014/main" id="{8FCAE592-7FF8-43EF-B95D-FD230EFF1A14}"/>
              </a:ext>
            </a:extLst>
          </p:cNvPr>
          <p:cNvCxnSpPr>
            <a:cxnSpLocks noChangeShapeType="1"/>
          </p:cNvCxnSpPr>
          <p:nvPr/>
        </p:nvCxnSpPr>
        <p:spPr bwMode="auto">
          <a:xfrm rot="5400000">
            <a:off x="6955632" y="2188369"/>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sp>
        <p:nvSpPr>
          <p:cNvPr id="32777" name="TextBox 18">
            <a:extLst>
              <a:ext uri="{FF2B5EF4-FFF2-40B4-BE49-F238E27FC236}">
                <a16:creationId xmlns:a16="http://schemas.microsoft.com/office/drawing/2014/main" id="{90F2F042-8182-475C-90F8-9D6D52642F3C}"/>
              </a:ext>
            </a:extLst>
          </p:cNvPr>
          <p:cNvSpPr txBox="1">
            <a:spLocks noChangeArrowheads="1"/>
          </p:cNvSpPr>
          <p:nvPr/>
        </p:nvSpPr>
        <p:spPr bwMode="auto">
          <a:xfrm>
            <a:off x="3714750" y="2286000"/>
            <a:ext cx="1714500" cy="452438"/>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lgn="ctr" eaLnBrk="1" hangingPunct="1">
              <a:defRPr/>
            </a:pPr>
            <a:r>
              <a:rPr lang="tr-TR" sz="1200" b="1" dirty="0">
                <a:latin typeface="Arial" charset="0"/>
              </a:rPr>
              <a:t>APG 100-125 mg/</a:t>
            </a:r>
            <a:r>
              <a:rPr lang="tr-TR" sz="1200" b="1" dirty="0" err="1">
                <a:latin typeface="Arial" charset="0"/>
              </a:rPr>
              <a:t>dl</a:t>
            </a:r>
            <a:endParaRPr lang="tr-TR" sz="1200" b="1" dirty="0">
              <a:latin typeface="Arial" charset="0"/>
            </a:endParaRPr>
          </a:p>
          <a:p>
            <a:pPr algn="ctr" eaLnBrk="1" hangingPunct="1">
              <a:defRPr/>
            </a:pPr>
            <a:r>
              <a:rPr lang="tr-TR" sz="1100" dirty="0">
                <a:latin typeface="Arial" charset="0"/>
              </a:rPr>
              <a:t>(A1C %6.0-6.4)</a:t>
            </a:r>
            <a:endParaRPr lang="en-US" sz="1100" dirty="0">
              <a:latin typeface="Arial" charset="0"/>
            </a:endParaRPr>
          </a:p>
        </p:txBody>
      </p:sp>
      <p:sp>
        <p:nvSpPr>
          <p:cNvPr id="32778" name="TextBox 19">
            <a:extLst>
              <a:ext uri="{FF2B5EF4-FFF2-40B4-BE49-F238E27FC236}">
                <a16:creationId xmlns:a16="http://schemas.microsoft.com/office/drawing/2014/main" id="{B2E87BD8-FE02-4FF3-98D3-C6C387F9385B}"/>
              </a:ext>
            </a:extLst>
          </p:cNvPr>
          <p:cNvSpPr txBox="1">
            <a:spLocks noChangeArrowheads="1"/>
          </p:cNvSpPr>
          <p:nvPr/>
        </p:nvSpPr>
        <p:spPr bwMode="auto">
          <a:xfrm>
            <a:off x="1357313" y="2286000"/>
            <a:ext cx="1357312" cy="649288"/>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lgn="ctr" eaLnBrk="1" hangingPunct="1">
              <a:defRPr/>
            </a:pPr>
            <a:r>
              <a:rPr lang="tr-TR" sz="1200" b="1" dirty="0">
                <a:latin typeface="Arial" charset="0"/>
              </a:rPr>
              <a:t>APG &lt;100 mg/</a:t>
            </a:r>
            <a:r>
              <a:rPr lang="tr-TR" sz="1200" b="1" dirty="0" err="1">
                <a:latin typeface="Arial" charset="0"/>
              </a:rPr>
              <a:t>dl</a:t>
            </a:r>
            <a:endParaRPr lang="tr-TR" sz="1200" b="1" dirty="0">
              <a:latin typeface="Arial" charset="0"/>
            </a:endParaRPr>
          </a:p>
          <a:p>
            <a:pPr algn="ctr" eaLnBrk="1" hangingPunct="1">
              <a:defRPr/>
            </a:pPr>
            <a:r>
              <a:rPr lang="tr-TR" sz="1200" dirty="0">
                <a:latin typeface="Arial" charset="0"/>
              </a:rPr>
              <a:t>(A1C &lt;%6.0)</a:t>
            </a:r>
            <a:endParaRPr lang="en-US" sz="1200" dirty="0">
              <a:latin typeface="Arial" charset="0"/>
            </a:endParaRPr>
          </a:p>
        </p:txBody>
      </p:sp>
      <p:sp>
        <p:nvSpPr>
          <p:cNvPr id="32779" name="TextBox 20">
            <a:extLst>
              <a:ext uri="{FF2B5EF4-FFF2-40B4-BE49-F238E27FC236}">
                <a16:creationId xmlns:a16="http://schemas.microsoft.com/office/drawing/2014/main" id="{CFD24FD3-4882-4B19-971E-E3FC31FE3FC4}"/>
              </a:ext>
            </a:extLst>
          </p:cNvPr>
          <p:cNvSpPr txBox="1">
            <a:spLocks noChangeArrowheads="1"/>
          </p:cNvSpPr>
          <p:nvPr/>
        </p:nvSpPr>
        <p:spPr bwMode="auto">
          <a:xfrm>
            <a:off x="6357938" y="2286000"/>
            <a:ext cx="1428750" cy="452438"/>
          </a:xfrm>
          <a:prstGeom prst="rect">
            <a:avLst/>
          </a:prstGeom>
          <a:solidFill>
            <a:schemeClr val="accent2">
              <a:lumMod val="40000"/>
              <a:lumOff val="60000"/>
            </a:schemeClr>
          </a:solidFill>
          <a:ln w="9525">
            <a:solidFill>
              <a:srgbClr val="66FF99"/>
            </a:solidFill>
            <a:miter lim="800000"/>
            <a:headEnd/>
            <a:tailEnd/>
          </a:ln>
        </p:spPr>
        <p:txBody>
          <a:bodyPr>
            <a:spAutoFit/>
          </a:bodyPr>
          <a:lstStyle/>
          <a:p>
            <a:pPr algn="ctr" eaLnBrk="1" hangingPunct="1">
              <a:defRPr/>
            </a:pPr>
            <a:r>
              <a:rPr lang="tr-TR" sz="1200" b="1" dirty="0">
                <a:latin typeface="Arial" charset="0"/>
              </a:rPr>
              <a:t>APG ≥126 mg/</a:t>
            </a:r>
            <a:r>
              <a:rPr lang="tr-TR" sz="1200" b="1" dirty="0" err="1">
                <a:latin typeface="Arial" charset="0"/>
              </a:rPr>
              <a:t>dl</a:t>
            </a:r>
            <a:endParaRPr lang="tr-TR" sz="1200" b="1" dirty="0">
              <a:latin typeface="Arial" charset="0"/>
            </a:endParaRPr>
          </a:p>
          <a:p>
            <a:pPr algn="ctr" eaLnBrk="1" hangingPunct="1">
              <a:defRPr/>
            </a:pPr>
            <a:r>
              <a:rPr lang="tr-TR" sz="1100" dirty="0">
                <a:latin typeface="Arial" charset="0"/>
              </a:rPr>
              <a:t>(A1C ≥%6.5)</a:t>
            </a:r>
            <a:endParaRPr lang="en-US" sz="1100" dirty="0">
              <a:latin typeface="Arial" charset="0"/>
            </a:endParaRPr>
          </a:p>
        </p:txBody>
      </p:sp>
      <p:cxnSp>
        <p:nvCxnSpPr>
          <p:cNvPr id="73740" name="Straight Arrow Connector 21">
            <a:extLst>
              <a:ext uri="{FF2B5EF4-FFF2-40B4-BE49-F238E27FC236}">
                <a16:creationId xmlns:a16="http://schemas.microsoft.com/office/drawing/2014/main" id="{39AD809D-0406-4107-8B18-15089AE031F4}"/>
              </a:ext>
            </a:extLst>
          </p:cNvPr>
          <p:cNvCxnSpPr>
            <a:cxnSpLocks noChangeShapeType="1"/>
          </p:cNvCxnSpPr>
          <p:nvPr/>
        </p:nvCxnSpPr>
        <p:spPr bwMode="auto">
          <a:xfrm rot="5400000">
            <a:off x="4455319" y="2831306"/>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41" name="Straight Arrow Connector 22">
            <a:extLst>
              <a:ext uri="{FF2B5EF4-FFF2-40B4-BE49-F238E27FC236}">
                <a16:creationId xmlns:a16="http://schemas.microsoft.com/office/drawing/2014/main" id="{26B6489B-6F51-419A-B764-F34B27B8DF83}"/>
              </a:ext>
            </a:extLst>
          </p:cNvPr>
          <p:cNvCxnSpPr>
            <a:cxnSpLocks noChangeShapeType="1"/>
          </p:cNvCxnSpPr>
          <p:nvPr/>
        </p:nvCxnSpPr>
        <p:spPr bwMode="auto">
          <a:xfrm rot="5400000">
            <a:off x="2097882" y="3545681"/>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sp>
        <p:nvSpPr>
          <p:cNvPr id="32782" name="TextBox 23">
            <a:extLst>
              <a:ext uri="{FF2B5EF4-FFF2-40B4-BE49-F238E27FC236}">
                <a16:creationId xmlns:a16="http://schemas.microsoft.com/office/drawing/2014/main" id="{7FF1BD4E-7212-4910-A4F3-3468E7F025DC}"/>
              </a:ext>
            </a:extLst>
          </p:cNvPr>
          <p:cNvSpPr txBox="1">
            <a:spLocks noChangeArrowheads="1"/>
          </p:cNvSpPr>
          <p:nvPr/>
        </p:nvSpPr>
        <p:spPr bwMode="auto">
          <a:xfrm>
            <a:off x="3929063" y="2928938"/>
            <a:ext cx="1285875" cy="346075"/>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lgn="ctr" eaLnBrk="1" hangingPunct="1">
              <a:defRPr/>
            </a:pPr>
            <a:r>
              <a:rPr lang="tr-TR" sz="1600" b="1" dirty="0">
                <a:latin typeface="Arial" charset="0"/>
              </a:rPr>
              <a:t>75 g OGTT</a:t>
            </a:r>
            <a:endParaRPr lang="en-US" sz="1600" b="1" dirty="0">
              <a:latin typeface="Arial" charset="0"/>
            </a:endParaRPr>
          </a:p>
        </p:txBody>
      </p:sp>
      <p:sp>
        <p:nvSpPr>
          <p:cNvPr id="32783" name="TextBox 24">
            <a:extLst>
              <a:ext uri="{FF2B5EF4-FFF2-40B4-BE49-F238E27FC236}">
                <a16:creationId xmlns:a16="http://schemas.microsoft.com/office/drawing/2014/main" id="{1206AA84-DFA0-453E-9716-2E53EF606203}"/>
              </a:ext>
            </a:extLst>
          </p:cNvPr>
          <p:cNvSpPr txBox="1">
            <a:spLocks noChangeArrowheads="1"/>
          </p:cNvSpPr>
          <p:nvPr/>
        </p:nvSpPr>
        <p:spPr bwMode="auto">
          <a:xfrm>
            <a:off x="3929063" y="1500188"/>
            <a:ext cx="1285875" cy="452437"/>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lgn="ctr" eaLnBrk="1" hangingPunct="1">
              <a:defRPr/>
            </a:pPr>
            <a:r>
              <a:rPr lang="tr-TR" sz="1200" b="1">
                <a:latin typeface="Arial" charset="0"/>
              </a:rPr>
              <a:t>APG </a:t>
            </a:r>
          </a:p>
          <a:p>
            <a:pPr algn="ctr" eaLnBrk="1" hangingPunct="1">
              <a:defRPr/>
            </a:pPr>
            <a:r>
              <a:rPr lang="tr-TR" sz="1100">
                <a:latin typeface="Arial" charset="0"/>
              </a:rPr>
              <a:t>(A1C*)</a:t>
            </a:r>
            <a:endParaRPr lang="en-US" sz="1100">
              <a:latin typeface="Arial" charset="0"/>
            </a:endParaRPr>
          </a:p>
        </p:txBody>
      </p:sp>
      <p:cxnSp>
        <p:nvCxnSpPr>
          <p:cNvPr id="73744" name="Straight Connector 25">
            <a:extLst>
              <a:ext uri="{FF2B5EF4-FFF2-40B4-BE49-F238E27FC236}">
                <a16:creationId xmlns:a16="http://schemas.microsoft.com/office/drawing/2014/main" id="{59537DBE-80DB-4D56-98F0-15D496E4B5A1}"/>
              </a:ext>
            </a:extLst>
          </p:cNvPr>
          <p:cNvCxnSpPr>
            <a:cxnSpLocks noChangeShapeType="1"/>
          </p:cNvCxnSpPr>
          <p:nvPr/>
        </p:nvCxnSpPr>
        <p:spPr bwMode="auto">
          <a:xfrm rot="16200000" flipH="1">
            <a:off x="4460081" y="3326607"/>
            <a:ext cx="223837" cy="0"/>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45" name="Straight Connector 27">
            <a:extLst>
              <a:ext uri="{FF2B5EF4-FFF2-40B4-BE49-F238E27FC236}">
                <a16:creationId xmlns:a16="http://schemas.microsoft.com/office/drawing/2014/main" id="{76044126-D44D-4C78-A6AC-BA2EF007EA0B}"/>
              </a:ext>
            </a:extLst>
          </p:cNvPr>
          <p:cNvCxnSpPr>
            <a:cxnSpLocks noChangeShapeType="1"/>
          </p:cNvCxnSpPr>
          <p:nvPr/>
        </p:nvCxnSpPr>
        <p:spPr bwMode="auto">
          <a:xfrm>
            <a:off x="2214563" y="3429000"/>
            <a:ext cx="4714875" cy="1588"/>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46" name="Straight Arrow Connector 31">
            <a:extLst>
              <a:ext uri="{FF2B5EF4-FFF2-40B4-BE49-F238E27FC236}">
                <a16:creationId xmlns:a16="http://schemas.microsoft.com/office/drawing/2014/main" id="{4C280638-E9C5-4706-ACEC-52B7396CECAD}"/>
              </a:ext>
            </a:extLst>
          </p:cNvPr>
          <p:cNvCxnSpPr>
            <a:cxnSpLocks noChangeShapeType="1"/>
          </p:cNvCxnSpPr>
          <p:nvPr/>
        </p:nvCxnSpPr>
        <p:spPr bwMode="auto">
          <a:xfrm rot="5400000">
            <a:off x="3312319" y="3545681"/>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47" name="Straight Arrow Connector 32">
            <a:extLst>
              <a:ext uri="{FF2B5EF4-FFF2-40B4-BE49-F238E27FC236}">
                <a16:creationId xmlns:a16="http://schemas.microsoft.com/office/drawing/2014/main" id="{90B2528A-3E69-43D2-9F43-2917CC385E49}"/>
              </a:ext>
            </a:extLst>
          </p:cNvPr>
          <p:cNvCxnSpPr>
            <a:cxnSpLocks noChangeShapeType="1"/>
          </p:cNvCxnSpPr>
          <p:nvPr/>
        </p:nvCxnSpPr>
        <p:spPr bwMode="auto">
          <a:xfrm rot="5400000">
            <a:off x="4455319" y="3545681"/>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48" name="Straight Arrow Connector 33">
            <a:extLst>
              <a:ext uri="{FF2B5EF4-FFF2-40B4-BE49-F238E27FC236}">
                <a16:creationId xmlns:a16="http://schemas.microsoft.com/office/drawing/2014/main" id="{22675823-E79B-4B51-B53A-C789840D3661}"/>
              </a:ext>
            </a:extLst>
          </p:cNvPr>
          <p:cNvCxnSpPr>
            <a:cxnSpLocks noChangeShapeType="1"/>
          </p:cNvCxnSpPr>
          <p:nvPr/>
        </p:nvCxnSpPr>
        <p:spPr bwMode="auto">
          <a:xfrm rot="5400000">
            <a:off x="5669757" y="3545681"/>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49" name="Straight Arrow Connector 34">
            <a:extLst>
              <a:ext uri="{FF2B5EF4-FFF2-40B4-BE49-F238E27FC236}">
                <a16:creationId xmlns:a16="http://schemas.microsoft.com/office/drawing/2014/main" id="{87C663D1-AAD4-44D4-B4C5-6E05D7AF1144}"/>
              </a:ext>
            </a:extLst>
          </p:cNvPr>
          <p:cNvCxnSpPr>
            <a:cxnSpLocks noChangeShapeType="1"/>
          </p:cNvCxnSpPr>
          <p:nvPr/>
        </p:nvCxnSpPr>
        <p:spPr bwMode="auto">
          <a:xfrm rot="5400000">
            <a:off x="6812757" y="3545681"/>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sp>
        <p:nvSpPr>
          <p:cNvPr id="32790" name="Rectangle 39">
            <a:extLst>
              <a:ext uri="{FF2B5EF4-FFF2-40B4-BE49-F238E27FC236}">
                <a16:creationId xmlns:a16="http://schemas.microsoft.com/office/drawing/2014/main" id="{4A195692-1D32-40A8-BFF7-1D318D8F905A}"/>
              </a:ext>
            </a:extLst>
          </p:cNvPr>
          <p:cNvSpPr>
            <a:spLocks noChangeArrowheads="1"/>
          </p:cNvSpPr>
          <p:nvPr/>
        </p:nvSpPr>
        <p:spPr bwMode="auto">
          <a:xfrm>
            <a:off x="2771775" y="3643313"/>
            <a:ext cx="1157288" cy="785812"/>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eaLnBrk="1" hangingPunct="1">
              <a:defRPr/>
            </a:pPr>
            <a:r>
              <a:rPr lang="tr-TR" sz="1000" b="1" dirty="0">
                <a:latin typeface="Arial" charset="0"/>
              </a:rPr>
              <a:t>APG </a:t>
            </a:r>
          </a:p>
          <a:p>
            <a:pPr algn="ctr" eaLnBrk="1" hangingPunct="1">
              <a:spcAft>
                <a:spcPts val="600"/>
              </a:spcAft>
              <a:defRPr/>
            </a:pPr>
            <a:r>
              <a:rPr lang="tr-TR" sz="1000" b="1" dirty="0">
                <a:latin typeface="Arial" charset="0"/>
              </a:rPr>
              <a:t>&lt;100 mg/</a:t>
            </a:r>
            <a:r>
              <a:rPr lang="tr-TR" sz="1000" b="1" dirty="0" err="1">
                <a:latin typeface="Arial" charset="0"/>
              </a:rPr>
              <a:t>dl</a:t>
            </a:r>
            <a:endParaRPr lang="tr-TR" sz="1000" b="1" dirty="0">
              <a:latin typeface="Arial" charset="0"/>
            </a:endParaRPr>
          </a:p>
          <a:p>
            <a:pPr algn="ctr" eaLnBrk="1" hangingPunct="1">
              <a:defRPr/>
            </a:pPr>
            <a:r>
              <a:rPr lang="tr-TR" sz="1000" b="1" dirty="0">
                <a:latin typeface="Arial" charset="0"/>
              </a:rPr>
              <a:t>OGTT 2.</a:t>
            </a:r>
            <a:r>
              <a:rPr lang="tr-TR" sz="1000" b="1" dirty="0" err="1">
                <a:latin typeface="Arial" charset="0"/>
              </a:rPr>
              <a:t>st</a:t>
            </a:r>
            <a:r>
              <a:rPr lang="tr-TR" sz="1000" b="1" dirty="0">
                <a:latin typeface="Arial" charset="0"/>
              </a:rPr>
              <a:t> PG 140-199 mg/</a:t>
            </a:r>
            <a:r>
              <a:rPr lang="tr-TR" sz="1000" b="1" dirty="0" err="1">
                <a:latin typeface="Arial" charset="0"/>
              </a:rPr>
              <a:t>dl</a:t>
            </a:r>
            <a:endParaRPr lang="en-US" sz="1000" b="1" dirty="0">
              <a:latin typeface="Arial" charset="0"/>
            </a:endParaRPr>
          </a:p>
        </p:txBody>
      </p:sp>
      <p:sp>
        <p:nvSpPr>
          <p:cNvPr id="32791" name="Rectangle 40">
            <a:extLst>
              <a:ext uri="{FF2B5EF4-FFF2-40B4-BE49-F238E27FC236}">
                <a16:creationId xmlns:a16="http://schemas.microsoft.com/office/drawing/2014/main" id="{77CAE541-1545-4A58-B6CF-9B114E598731}"/>
              </a:ext>
            </a:extLst>
          </p:cNvPr>
          <p:cNvSpPr>
            <a:spLocks noChangeArrowheads="1"/>
          </p:cNvSpPr>
          <p:nvPr/>
        </p:nvSpPr>
        <p:spPr bwMode="auto">
          <a:xfrm>
            <a:off x="1619250" y="3643313"/>
            <a:ext cx="1095375" cy="785812"/>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eaLnBrk="1" hangingPunct="1">
              <a:defRPr/>
            </a:pPr>
            <a:r>
              <a:rPr lang="tr-TR" sz="1000" b="1" dirty="0">
                <a:latin typeface="Arial" charset="0"/>
              </a:rPr>
              <a:t>APG </a:t>
            </a:r>
          </a:p>
          <a:p>
            <a:pPr algn="ctr" eaLnBrk="1" hangingPunct="1">
              <a:spcAft>
                <a:spcPts val="600"/>
              </a:spcAft>
              <a:defRPr/>
            </a:pPr>
            <a:r>
              <a:rPr lang="tr-TR" sz="1000" b="1" dirty="0">
                <a:latin typeface="Arial" charset="0"/>
              </a:rPr>
              <a:t>&lt;100 mg/</a:t>
            </a:r>
            <a:r>
              <a:rPr lang="tr-TR" sz="1000" b="1" dirty="0" err="1">
                <a:latin typeface="Arial" charset="0"/>
              </a:rPr>
              <a:t>dl</a:t>
            </a:r>
            <a:endParaRPr lang="tr-TR" sz="1000" b="1" dirty="0">
              <a:latin typeface="Arial" charset="0"/>
            </a:endParaRPr>
          </a:p>
          <a:p>
            <a:pPr algn="ctr" eaLnBrk="1" hangingPunct="1">
              <a:defRPr/>
            </a:pPr>
            <a:r>
              <a:rPr lang="tr-TR" sz="1000" b="1" dirty="0">
                <a:latin typeface="Arial" charset="0"/>
              </a:rPr>
              <a:t>OGTT 2.</a:t>
            </a:r>
            <a:r>
              <a:rPr lang="tr-TR" sz="1000" b="1" dirty="0" err="1">
                <a:latin typeface="Arial" charset="0"/>
              </a:rPr>
              <a:t>st</a:t>
            </a:r>
            <a:r>
              <a:rPr lang="tr-TR" sz="1000" b="1" dirty="0">
                <a:latin typeface="Arial" charset="0"/>
              </a:rPr>
              <a:t> PG  &lt;140 mg/</a:t>
            </a:r>
            <a:r>
              <a:rPr lang="tr-TR" sz="1000" b="1" dirty="0" err="1">
                <a:latin typeface="Arial" charset="0"/>
              </a:rPr>
              <a:t>dl</a:t>
            </a:r>
            <a:endParaRPr lang="en-US" sz="1000" b="1" dirty="0">
              <a:latin typeface="Arial" charset="0"/>
            </a:endParaRPr>
          </a:p>
        </p:txBody>
      </p:sp>
      <p:sp>
        <p:nvSpPr>
          <p:cNvPr id="32792" name="Rectangle 41">
            <a:extLst>
              <a:ext uri="{FF2B5EF4-FFF2-40B4-BE49-F238E27FC236}">
                <a16:creationId xmlns:a16="http://schemas.microsoft.com/office/drawing/2014/main" id="{396E7FA1-C22F-41C1-92AB-DD5343D7BC85}"/>
              </a:ext>
            </a:extLst>
          </p:cNvPr>
          <p:cNvSpPr>
            <a:spLocks noChangeArrowheads="1"/>
          </p:cNvSpPr>
          <p:nvPr/>
        </p:nvSpPr>
        <p:spPr bwMode="auto">
          <a:xfrm>
            <a:off x="3995738" y="3643313"/>
            <a:ext cx="1147762" cy="785812"/>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eaLnBrk="1" hangingPunct="1">
              <a:defRPr/>
            </a:pPr>
            <a:r>
              <a:rPr lang="tr-TR" sz="1000" b="1" dirty="0">
                <a:latin typeface="Arial" charset="0"/>
              </a:rPr>
              <a:t>APG </a:t>
            </a:r>
          </a:p>
          <a:p>
            <a:pPr algn="ctr" eaLnBrk="1" hangingPunct="1">
              <a:spcAft>
                <a:spcPts val="600"/>
              </a:spcAft>
              <a:defRPr/>
            </a:pPr>
            <a:r>
              <a:rPr lang="tr-TR" sz="1000" b="1" dirty="0">
                <a:latin typeface="Arial" charset="0"/>
              </a:rPr>
              <a:t>100-125 mg/</a:t>
            </a:r>
            <a:r>
              <a:rPr lang="tr-TR" sz="1000" b="1" dirty="0" err="1">
                <a:latin typeface="Arial" charset="0"/>
              </a:rPr>
              <a:t>dl</a:t>
            </a:r>
            <a:endParaRPr lang="tr-TR" sz="1000" b="1" dirty="0">
              <a:latin typeface="Arial" charset="0"/>
            </a:endParaRPr>
          </a:p>
          <a:p>
            <a:pPr algn="ctr" eaLnBrk="1" hangingPunct="1">
              <a:defRPr/>
            </a:pPr>
            <a:r>
              <a:rPr lang="tr-TR" sz="1000" b="1" dirty="0">
                <a:latin typeface="Arial" charset="0"/>
              </a:rPr>
              <a:t>OGTT 2.</a:t>
            </a:r>
            <a:r>
              <a:rPr lang="tr-TR" sz="1000" b="1" dirty="0" err="1">
                <a:latin typeface="Arial" charset="0"/>
              </a:rPr>
              <a:t>st</a:t>
            </a:r>
            <a:r>
              <a:rPr lang="tr-TR" sz="1000" b="1" dirty="0">
                <a:latin typeface="Arial" charset="0"/>
              </a:rPr>
              <a:t> PG &lt;140 mg/</a:t>
            </a:r>
            <a:r>
              <a:rPr lang="tr-TR" sz="1000" b="1" dirty="0" err="1">
                <a:latin typeface="Arial" charset="0"/>
              </a:rPr>
              <a:t>dl</a:t>
            </a:r>
            <a:endParaRPr lang="en-US" sz="1000" b="1" dirty="0">
              <a:latin typeface="Arial" charset="0"/>
            </a:endParaRPr>
          </a:p>
        </p:txBody>
      </p:sp>
      <p:sp>
        <p:nvSpPr>
          <p:cNvPr id="32793" name="Rectangle 42">
            <a:extLst>
              <a:ext uri="{FF2B5EF4-FFF2-40B4-BE49-F238E27FC236}">
                <a16:creationId xmlns:a16="http://schemas.microsoft.com/office/drawing/2014/main" id="{2674F5C2-0AC2-4A0B-868A-DDE2819A9055}"/>
              </a:ext>
            </a:extLst>
          </p:cNvPr>
          <p:cNvSpPr>
            <a:spLocks noChangeArrowheads="1"/>
          </p:cNvSpPr>
          <p:nvPr/>
        </p:nvSpPr>
        <p:spPr bwMode="auto">
          <a:xfrm>
            <a:off x="5219700" y="3643313"/>
            <a:ext cx="1066800" cy="785812"/>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eaLnBrk="1" hangingPunct="1">
              <a:defRPr/>
            </a:pPr>
            <a:r>
              <a:rPr lang="tr-TR" sz="1000" b="1" dirty="0">
                <a:latin typeface="Arial" charset="0"/>
              </a:rPr>
              <a:t>APG </a:t>
            </a:r>
          </a:p>
          <a:p>
            <a:pPr algn="ctr" eaLnBrk="1" hangingPunct="1">
              <a:spcAft>
                <a:spcPts val="600"/>
              </a:spcAft>
              <a:defRPr/>
            </a:pPr>
            <a:r>
              <a:rPr lang="tr-TR" sz="1000" b="1" dirty="0">
                <a:latin typeface="Arial" charset="0"/>
              </a:rPr>
              <a:t>100-125 mg/</a:t>
            </a:r>
            <a:r>
              <a:rPr lang="tr-TR" sz="1000" b="1" dirty="0" err="1">
                <a:latin typeface="Arial" charset="0"/>
              </a:rPr>
              <a:t>dl</a:t>
            </a:r>
            <a:endParaRPr lang="tr-TR" sz="1000" b="1" dirty="0">
              <a:latin typeface="Arial" charset="0"/>
            </a:endParaRPr>
          </a:p>
          <a:p>
            <a:pPr algn="ctr" eaLnBrk="1" hangingPunct="1">
              <a:defRPr/>
            </a:pPr>
            <a:r>
              <a:rPr lang="tr-TR" sz="1000" b="1" dirty="0">
                <a:latin typeface="Arial" charset="0"/>
              </a:rPr>
              <a:t>OGTT 2.</a:t>
            </a:r>
            <a:r>
              <a:rPr lang="tr-TR" sz="1000" b="1" dirty="0" err="1">
                <a:latin typeface="Arial" charset="0"/>
              </a:rPr>
              <a:t>st</a:t>
            </a:r>
            <a:r>
              <a:rPr lang="tr-TR" sz="1000" b="1" dirty="0">
                <a:latin typeface="Arial" charset="0"/>
              </a:rPr>
              <a:t> PG 140-199 mg/</a:t>
            </a:r>
            <a:r>
              <a:rPr lang="tr-TR" sz="1000" b="1" dirty="0" err="1">
                <a:latin typeface="Arial" charset="0"/>
              </a:rPr>
              <a:t>dl</a:t>
            </a:r>
            <a:endParaRPr lang="en-US" sz="1000" b="1" dirty="0">
              <a:latin typeface="Arial" charset="0"/>
            </a:endParaRPr>
          </a:p>
        </p:txBody>
      </p:sp>
      <p:sp>
        <p:nvSpPr>
          <p:cNvPr id="32794" name="Rectangle 43">
            <a:extLst>
              <a:ext uri="{FF2B5EF4-FFF2-40B4-BE49-F238E27FC236}">
                <a16:creationId xmlns:a16="http://schemas.microsoft.com/office/drawing/2014/main" id="{2734410E-82F3-4DFE-B604-CD549FD27513}"/>
              </a:ext>
            </a:extLst>
          </p:cNvPr>
          <p:cNvSpPr>
            <a:spLocks noChangeArrowheads="1"/>
          </p:cNvSpPr>
          <p:nvPr/>
        </p:nvSpPr>
        <p:spPr bwMode="auto">
          <a:xfrm>
            <a:off x="6429375" y="3643313"/>
            <a:ext cx="1095375" cy="785812"/>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eaLnBrk="1" hangingPunct="1">
              <a:defRPr/>
            </a:pPr>
            <a:r>
              <a:rPr lang="tr-TR" sz="1000" b="1" dirty="0">
                <a:latin typeface="Arial" charset="0"/>
              </a:rPr>
              <a:t>APG </a:t>
            </a:r>
          </a:p>
          <a:p>
            <a:pPr algn="ctr" eaLnBrk="1" hangingPunct="1">
              <a:spcAft>
                <a:spcPts val="600"/>
              </a:spcAft>
              <a:defRPr/>
            </a:pPr>
            <a:r>
              <a:rPr lang="tr-TR" sz="1000" b="1" dirty="0">
                <a:latin typeface="Arial" charset="0"/>
              </a:rPr>
              <a:t>≥126 mg/</a:t>
            </a:r>
            <a:r>
              <a:rPr lang="tr-TR" sz="1000" b="1" dirty="0" err="1">
                <a:latin typeface="Arial" charset="0"/>
              </a:rPr>
              <a:t>dl</a:t>
            </a:r>
            <a:endParaRPr lang="tr-TR" sz="1000" b="1" dirty="0">
              <a:latin typeface="Arial" charset="0"/>
            </a:endParaRPr>
          </a:p>
          <a:p>
            <a:pPr algn="ctr" eaLnBrk="1" hangingPunct="1">
              <a:defRPr/>
            </a:pPr>
            <a:r>
              <a:rPr lang="tr-TR" sz="1000" b="1" dirty="0">
                <a:latin typeface="Arial" charset="0"/>
              </a:rPr>
              <a:t>OGTT 2.</a:t>
            </a:r>
            <a:r>
              <a:rPr lang="tr-TR" sz="1000" b="1" dirty="0" err="1">
                <a:latin typeface="Arial" charset="0"/>
              </a:rPr>
              <a:t>st</a:t>
            </a:r>
            <a:r>
              <a:rPr lang="tr-TR" sz="1000" b="1" dirty="0">
                <a:latin typeface="Arial" charset="0"/>
              </a:rPr>
              <a:t> PG  ≥ 200 mg/</a:t>
            </a:r>
            <a:r>
              <a:rPr lang="tr-TR" sz="1000" b="1" dirty="0" err="1">
                <a:latin typeface="Arial" charset="0"/>
              </a:rPr>
              <a:t>dl</a:t>
            </a:r>
            <a:endParaRPr lang="en-US" sz="1000" b="1" dirty="0">
              <a:latin typeface="Arial" charset="0"/>
            </a:endParaRPr>
          </a:p>
        </p:txBody>
      </p:sp>
      <p:sp>
        <p:nvSpPr>
          <p:cNvPr id="32795" name="Rectangle 44">
            <a:extLst>
              <a:ext uri="{FF2B5EF4-FFF2-40B4-BE49-F238E27FC236}">
                <a16:creationId xmlns:a16="http://schemas.microsoft.com/office/drawing/2014/main" id="{4FEE9EE0-F957-4302-A2C8-2C1F576E1AE1}"/>
              </a:ext>
            </a:extLst>
          </p:cNvPr>
          <p:cNvSpPr>
            <a:spLocks noChangeArrowheads="1"/>
          </p:cNvSpPr>
          <p:nvPr/>
        </p:nvSpPr>
        <p:spPr bwMode="auto">
          <a:xfrm>
            <a:off x="1714500" y="4643438"/>
            <a:ext cx="1000125" cy="357187"/>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eaLnBrk="1" hangingPunct="1">
              <a:defRPr/>
            </a:pPr>
            <a:r>
              <a:rPr lang="tr-TR" sz="1200" b="1" dirty="0">
                <a:latin typeface="Arial" charset="0"/>
              </a:rPr>
              <a:t>Normal</a:t>
            </a:r>
            <a:endParaRPr lang="en-US" sz="1200" b="1" dirty="0">
              <a:latin typeface="Arial" charset="0"/>
            </a:endParaRPr>
          </a:p>
        </p:txBody>
      </p:sp>
      <p:sp>
        <p:nvSpPr>
          <p:cNvPr id="32796" name="Rectangle 45">
            <a:extLst>
              <a:ext uri="{FF2B5EF4-FFF2-40B4-BE49-F238E27FC236}">
                <a16:creationId xmlns:a16="http://schemas.microsoft.com/office/drawing/2014/main" id="{1B384B76-1995-4A58-A982-1CFECD9A255B}"/>
              </a:ext>
            </a:extLst>
          </p:cNvPr>
          <p:cNvSpPr>
            <a:spLocks noChangeArrowheads="1"/>
          </p:cNvSpPr>
          <p:nvPr/>
        </p:nvSpPr>
        <p:spPr bwMode="auto">
          <a:xfrm>
            <a:off x="2928938" y="4643438"/>
            <a:ext cx="1000125" cy="357187"/>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eaLnBrk="1" hangingPunct="1">
              <a:defRPr/>
            </a:pPr>
            <a:r>
              <a:rPr lang="tr-TR" sz="1200" b="1" dirty="0">
                <a:latin typeface="Arial" charset="0"/>
              </a:rPr>
              <a:t>İzole IGT</a:t>
            </a:r>
            <a:endParaRPr lang="en-US" sz="1200" b="1" dirty="0">
              <a:latin typeface="Arial" charset="0"/>
            </a:endParaRPr>
          </a:p>
        </p:txBody>
      </p:sp>
      <p:sp>
        <p:nvSpPr>
          <p:cNvPr id="32797" name="Rectangle 46">
            <a:extLst>
              <a:ext uri="{FF2B5EF4-FFF2-40B4-BE49-F238E27FC236}">
                <a16:creationId xmlns:a16="http://schemas.microsoft.com/office/drawing/2014/main" id="{C380D810-6EC8-4B96-8765-66399E8328F1}"/>
              </a:ext>
            </a:extLst>
          </p:cNvPr>
          <p:cNvSpPr>
            <a:spLocks noChangeArrowheads="1"/>
          </p:cNvSpPr>
          <p:nvPr/>
        </p:nvSpPr>
        <p:spPr bwMode="auto">
          <a:xfrm>
            <a:off x="4071938" y="4643438"/>
            <a:ext cx="1000125" cy="357187"/>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eaLnBrk="1" hangingPunct="1">
              <a:defRPr/>
            </a:pPr>
            <a:r>
              <a:rPr lang="tr-TR" sz="1200" b="1" dirty="0">
                <a:latin typeface="Arial" charset="0"/>
              </a:rPr>
              <a:t>İzole IFG</a:t>
            </a:r>
            <a:endParaRPr lang="en-US" sz="1200" b="1" dirty="0">
              <a:latin typeface="Arial" charset="0"/>
            </a:endParaRPr>
          </a:p>
        </p:txBody>
      </p:sp>
      <p:sp>
        <p:nvSpPr>
          <p:cNvPr id="32798" name="Rectangle 47">
            <a:extLst>
              <a:ext uri="{FF2B5EF4-FFF2-40B4-BE49-F238E27FC236}">
                <a16:creationId xmlns:a16="http://schemas.microsoft.com/office/drawing/2014/main" id="{15A11FA6-8E15-4414-AD2B-7062E5035135}"/>
              </a:ext>
            </a:extLst>
          </p:cNvPr>
          <p:cNvSpPr>
            <a:spLocks noChangeArrowheads="1"/>
          </p:cNvSpPr>
          <p:nvPr/>
        </p:nvSpPr>
        <p:spPr bwMode="auto">
          <a:xfrm>
            <a:off x="6429375" y="4643438"/>
            <a:ext cx="1000125" cy="357187"/>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eaLnBrk="1" hangingPunct="1">
              <a:defRPr/>
            </a:pPr>
            <a:r>
              <a:rPr lang="tr-TR" sz="1200" b="1" dirty="0">
                <a:latin typeface="Arial" charset="0"/>
              </a:rPr>
              <a:t>Aşikar DM</a:t>
            </a:r>
            <a:endParaRPr lang="en-US" sz="1200" b="1" dirty="0">
              <a:latin typeface="Arial" charset="0"/>
            </a:endParaRPr>
          </a:p>
        </p:txBody>
      </p:sp>
      <p:sp>
        <p:nvSpPr>
          <p:cNvPr id="32799" name="Rectangle 48">
            <a:extLst>
              <a:ext uri="{FF2B5EF4-FFF2-40B4-BE49-F238E27FC236}">
                <a16:creationId xmlns:a16="http://schemas.microsoft.com/office/drawing/2014/main" id="{FCD3BAA0-6686-4624-B989-CAE6A2F77921}"/>
              </a:ext>
            </a:extLst>
          </p:cNvPr>
          <p:cNvSpPr>
            <a:spLocks noChangeArrowheads="1"/>
          </p:cNvSpPr>
          <p:nvPr/>
        </p:nvSpPr>
        <p:spPr bwMode="auto">
          <a:xfrm>
            <a:off x="5286375" y="4643438"/>
            <a:ext cx="1000125" cy="357187"/>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eaLnBrk="1" hangingPunct="1">
              <a:defRPr/>
            </a:pPr>
            <a:r>
              <a:rPr lang="tr-TR" sz="1200" b="1">
                <a:latin typeface="Arial" charset="0"/>
              </a:rPr>
              <a:t>IFG + IGT</a:t>
            </a:r>
            <a:endParaRPr lang="en-US" sz="1200" b="1">
              <a:latin typeface="Arial" charset="0"/>
            </a:endParaRPr>
          </a:p>
        </p:txBody>
      </p:sp>
      <p:cxnSp>
        <p:nvCxnSpPr>
          <p:cNvPr id="73760" name="Straight Arrow Connector 49">
            <a:extLst>
              <a:ext uri="{FF2B5EF4-FFF2-40B4-BE49-F238E27FC236}">
                <a16:creationId xmlns:a16="http://schemas.microsoft.com/office/drawing/2014/main" id="{50D3D131-6083-43F2-98CF-1CAE7C6C5614}"/>
              </a:ext>
            </a:extLst>
          </p:cNvPr>
          <p:cNvCxnSpPr>
            <a:cxnSpLocks noChangeShapeType="1"/>
          </p:cNvCxnSpPr>
          <p:nvPr/>
        </p:nvCxnSpPr>
        <p:spPr bwMode="auto">
          <a:xfrm rot="5400000">
            <a:off x="2097882" y="4545806"/>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61" name="Straight Arrow Connector 50">
            <a:extLst>
              <a:ext uri="{FF2B5EF4-FFF2-40B4-BE49-F238E27FC236}">
                <a16:creationId xmlns:a16="http://schemas.microsoft.com/office/drawing/2014/main" id="{1A958272-C813-4622-BB56-022A728D4C73}"/>
              </a:ext>
            </a:extLst>
          </p:cNvPr>
          <p:cNvCxnSpPr>
            <a:cxnSpLocks noChangeShapeType="1"/>
          </p:cNvCxnSpPr>
          <p:nvPr/>
        </p:nvCxnSpPr>
        <p:spPr bwMode="auto">
          <a:xfrm rot="5400000">
            <a:off x="3312319" y="4545806"/>
            <a:ext cx="234950" cy="1588"/>
          </a:xfrm>
          <a:prstGeom prst="straightConnector1">
            <a:avLst/>
          </a:prstGeom>
          <a:noFill/>
          <a:ln w="9525"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62" name="Straight Arrow Connector 51">
            <a:extLst>
              <a:ext uri="{FF2B5EF4-FFF2-40B4-BE49-F238E27FC236}">
                <a16:creationId xmlns:a16="http://schemas.microsoft.com/office/drawing/2014/main" id="{DF98053B-0932-44D4-8AB1-75FE4E64F31A}"/>
              </a:ext>
            </a:extLst>
          </p:cNvPr>
          <p:cNvCxnSpPr>
            <a:cxnSpLocks noChangeShapeType="1"/>
          </p:cNvCxnSpPr>
          <p:nvPr/>
        </p:nvCxnSpPr>
        <p:spPr bwMode="auto">
          <a:xfrm rot="5400000">
            <a:off x="4455319" y="4545806"/>
            <a:ext cx="234950" cy="1588"/>
          </a:xfrm>
          <a:prstGeom prst="straightConnector1">
            <a:avLst/>
          </a:prstGeom>
          <a:noFill/>
          <a:ln w="9525"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63" name="Straight Arrow Connector 52">
            <a:extLst>
              <a:ext uri="{FF2B5EF4-FFF2-40B4-BE49-F238E27FC236}">
                <a16:creationId xmlns:a16="http://schemas.microsoft.com/office/drawing/2014/main" id="{0A7A0938-65F0-48F4-ACEB-8A1117D42D2E}"/>
              </a:ext>
            </a:extLst>
          </p:cNvPr>
          <p:cNvCxnSpPr>
            <a:cxnSpLocks noChangeShapeType="1"/>
          </p:cNvCxnSpPr>
          <p:nvPr/>
        </p:nvCxnSpPr>
        <p:spPr bwMode="auto">
          <a:xfrm rot="5400000">
            <a:off x="5669757" y="4545806"/>
            <a:ext cx="234950" cy="1587"/>
          </a:xfrm>
          <a:prstGeom prst="straightConnector1">
            <a:avLst/>
          </a:prstGeom>
          <a:noFill/>
          <a:ln w="9525"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64" name="Straight Arrow Connector 53">
            <a:extLst>
              <a:ext uri="{FF2B5EF4-FFF2-40B4-BE49-F238E27FC236}">
                <a16:creationId xmlns:a16="http://schemas.microsoft.com/office/drawing/2014/main" id="{0905C38B-1856-421C-8900-A29E4F192F56}"/>
              </a:ext>
            </a:extLst>
          </p:cNvPr>
          <p:cNvCxnSpPr>
            <a:cxnSpLocks noChangeShapeType="1"/>
          </p:cNvCxnSpPr>
          <p:nvPr/>
        </p:nvCxnSpPr>
        <p:spPr bwMode="auto">
          <a:xfrm rot="5400000">
            <a:off x="6812757" y="4545806"/>
            <a:ext cx="234950" cy="1587"/>
          </a:xfrm>
          <a:prstGeom prst="straightConnector1">
            <a:avLst/>
          </a:prstGeom>
          <a:noFill/>
          <a:ln w="9525"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65" name="Straight Connector 56">
            <a:extLst>
              <a:ext uri="{FF2B5EF4-FFF2-40B4-BE49-F238E27FC236}">
                <a16:creationId xmlns:a16="http://schemas.microsoft.com/office/drawing/2014/main" id="{DC3B1512-65CA-4EED-A5C3-70287EF89FEE}"/>
              </a:ext>
            </a:extLst>
          </p:cNvPr>
          <p:cNvCxnSpPr>
            <a:cxnSpLocks noChangeShapeType="1"/>
          </p:cNvCxnSpPr>
          <p:nvPr/>
        </p:nvCxnSpPr>
        <p:spPr bwMode="auto">
          <a:xfrm>
            <a:off x="1143000" y="2571750"/>
            <a:ext cx="214313" cy="4763"/>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66" name="Straight Connector 60">
            <a:extLst>
              <a:ext uri="{FF2B5EF4-FFF2-40B4-BE49-F238E27FC236}">
                <a16:creationId xmlns:a16="http://schemas.microsoft.com/office/drawing/2014/main" id="{91235352-19E5-4E9A-B99E-CA9F4A76FB7C}"/>
              </a:ext>
            </a:extLst>
          </p:cNvPr>
          <p:cNvCxnSpPr>
            <a:cxnSpLocks noChangeShapeType="1"/>
          </p:cNvCxnSpPr>
          <p:nvPr/>
        </p:nvCxnSpPr>
        <p:spPr bwMode="auto">
          <a:xfrm rot="5400000">
            <a:off x="6930232" y="3642519"/>
            <a:ext cx="2286000" cy="1587"/>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67" name="Straight Arrow Connector 100">
            <a:extLst>
              <a:ext uri="{FF2B5EF4-FFF2-40B4-BE49-F238E27FC236}">
                <a16:creationId xmlns:a16="http://schemas.microsoft.com/office/drawing/2014/main" id="{7C16774C-2171-46EB-A79C-E847AD530F2C}"/>
              </a:ext>
            </a:extLst>
          </p:cNvPr>
          <p:cNvCxnSpPr>
            <a:cxnSpLocks noChangeShapeType="1"/>
          </p:cNvCxnSpPr>
          <p:nvPr/>
        </p:nvCxnSpPr>
        <p:spPr bwMode="auto">
          <a:xfrm rot="10800000">
            <a:off x="7500938" y="4786313"/>
            <a:ext cx="57150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68" name="Straight Connector 103">
            <a:extLst>
              <a:ext uri="{FF2B5EF4-FFF2-40B4-BE49-F238E27FC236}">
                <a16:creationId xmlns:a16="http://schemas.microsoft.com/office/drawing/2014/main" id="{11F1867D-F9D6-4B53-888B-CED5502DE086}"/>
              </a:ext>
            </a:extLst>
          </p:cNvPr>
          <p:cNvCxnSpPr>
            <a:cxnSpLocks noChangeShapeType="1"/>
          </p:cNvCxnSpPr>
          <p:nvPr/>
        </p:nvCxnSpPr>
        <p:spPr bwMode="auto">
          <a:xfrm rot="5400000">
            <a:off x="8731" y="3706019"/>
            <a:ext cx="2268538" cy="0"/>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69" name="Straight Arrow Connector 105">
            <a:extLst>
              <a:ext uri="{FF2B5EF4-FFF2-40B4-BE49-F238E27FC236}">
                <a16:creationId xmlns:a16="http://schemas.microsoft.com/office/drawing/2014/main" id="{87592F7E-150C-4021-9509-84FC8F92F1AE}"/>
              </a:ext>
            </a:extLst>
          </p:cNvPr>
          <p:cNvCxnSpPr>
            <a:cxnSpLocks noChangeShapeType="1"/>
          </p:cNvCxnSpPr>
          <p:nvPr/>
        </p:nvCxnSpPr>
        <p:spPr bwMode="auto">
          <a:xfrm>
            <a:off x="1143000" y="4857750"/>
            <a:ext cx="500063"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73770" name="Straight Connector 109">
            <a:extLst>
              <a:ext uri="{FF2B5EF4-FFF2-40B4-BE49-F238E27FC236}">
                <a16:creationId xmlns:a16="http://schemas.microsoft.com/office/drawing/2014/main" id="{C3BDAD26-D4B0-4429-A509-22382BA7E9D4}"/>
              </a:ext>
            </a:extLst>
          </p:cNvPr>
          <p:cNvCxnSpPr>
            <a:cxnSpLocks noChangeShapeType="1"/>
            <a:stCxn id="32797" idx="2"/>
          </p:cNvCxnSpPr>
          <p:nvPr/>
        </p:nvCxnSpPr>
        <p:spPr bwMode="auto">
          <a:xfrm rot="5400000">
            <a:off x="4500563" y="5072063"/>
            <a:ext cx="142875" cy="3175"/>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71" name="Straight Connector 110">
            <a:extLst>
              <a:ext uri="{FF2B5EF4-FFF2-40B4-BE49-F238E27FC236}">
                <a16:creationId xmlns:a16="http://schemas.microsoft.com/office/drawing/2014/main" id="{280550BB-F737-45E1-A139-E0B404559287}"/>
              </a:ext>
            </a:extLst>
          </p:cNvPr>
          <p:cNvCxnSpPr>
            <a:cxnSpLocks noChangeShapeType="1"/>
          </p:cNvCxnSpPr>
          <p:nvPr/>
        </p:nvCxnSpPr>
        <p:spPr bwMode="auto">
          <a:xfrm rot="5400000">
            <a:off x="3358356" y="5071269"/>
            <a:ext cx="142875" cy="1588"/>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72" name="Straight Connector 111">
            <a:extLst>
              <a:ext uri="{FF2B5EF4-FFF2-40B4-BE49-F238E27FC236}">
                <a16:creationId xmlns:a16="http://schemas.microsoft.com/office/drawing/2014/main" id="{263F641F-C67F-42DB-8135-BA4148780D08}"/>
              </a:ext>
            </a:extLst>
          </p:cNvPr>
          <p:cNvCxnSpPr>
            <a:cxnSpLocks noChangeShapeType="1"/>
          </p:cNvCxnSpPr>
          <p:nvPr/>
        </p:nvCxnSpPr>
        <p:spPr bwMode="auto">
          <a:xfrm rot="5400000">
            <a:off x="5715794" y="5071269"/>
            <a:ext cx="142875" cy="1587"/>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73" name="Straight Connector 113">
            <a:extLst>
              <a:ext uri="{FF2B5EF4-FFF2-40B4-BE49-F238E27FC236}">
                <a16:creationId xmlns:a16="http://schemas.microsoft.com/office/drawing/2014/main" id="{35DC712C-2595-4584-9E07-0CA58AF80214}"/>
              </a:ext>
            </a:extLst>
          </p:cNvPr>
          <p:cNvCxnSpPr>
            <a:cxnSpLocks noChangeShapeType="1"/>
          </p:cNvCxnSpPr>
          <p:nvPr/>
        </p:nvCxnSpPr>
        <p:spPr bwMode="auto">
          <a:xfrm>
            <a:off x="3429000" y="5143500"/>
            <a:ext cx="2357438" cy="1588"/>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73774" name="Straight Arrow Connector 114">
            <a:extLst>
              <a:ext uri="{FF2B5EF4-FFF2-40B4-BE49-F238E27FC236}">
                <a16:creationId xmlns:a16="http://schemas.microsoft.com/office/drawing/2014/main" id="{9882322F-ACDA-45D3-A26A-05FC77A887A1}"/>
              </a:ext>
            </a:extLst>
          </p:cNvPr>
          <p:cNvCxnSpPr>
            <a:cxnSpLocks noChangeShapeType="1"/>
          </p:cNvCxnSpPr>
          <p:nvPr/>
        </p:nvCxnSpPr>
        <p:spPr bwMode="auto">
          <a:xfrm rot="5400000">
            <a:off x="4455319" y="5260181"/>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sp>
        <p:nvSpPr>
          <p:cNvPr id="32815" name="TextBox 115">
            <a:extLst>
              <a:ext uri="{FF2B5EF4-FFF2-40B4-BE49-F238E27FC236}">
                <a16:creationId xmlns:a16="http://schemas.microsoft.com/office/drawing/2014/main" id="{8F702BA6-1530-4273-847D-C67985B3D3A1}"/>
              </a:ext>
            </a:extLst>
          </p:cNvPr>
          <p:cNvSpPr txBox="1">
            <a:spLocks noChangeArrowheads="1"/>
          </p:cNvSpPr>
          <p:nvPr/>
        </p:nvSpPr>
        <p:spPr bwMode="auto">
          <a:xfrm>
            <a:off x="3929063" y="5429250"/>
            <a:ext cx="1285875" cy="284163"/>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lgn="ctr" eaLnBrk="1" hangingPunct="1">
              <a:defRPr/>
            </a:pPr>
            <a:r>
              <a:rPr lang="tr-TR" sz="1200" b="1" dirty="0" err="1">
                <a:latin typeface="Arial" charset="0"/>
              </a:rPr>
              <a:t>Prediyabet</a:t>
            </a:r>
            <a:endParaRPr lang="en-US" sz="1200" b="1" dirty="0">
              <a:latin typeface="Arial" charset="0"/>
            </a:endParaRPr>
          </a:p>
        </p:txBody>
      </p:sp>
      <p:sp>
        <p:nvSpPr>
          <p:cNvPr id="73776" name="TextBox 121">
            <a:extLst>
              <a:ext uri="{FF2B5EF4-FFF2-40B4-BE49-F238E27FC236}">
                <a16:creationId xmlns:a16="http://schemas.microsoft.com/office/drawing/2014/main" id="{45BC73C2-F833-4B46-B77A-B177C79185B7}"/>
              </a:ext>
            </a:extLst>
          </p:cNvPr>
          <p:cNvSpPr txBox="1">
            <a:spLocks noChangeArrowheads="1"/>
          </p:cNvSpPr>
          <p:nvPr/>
        </p:nvSpPr>
        <p:spPr bwMode="auto">
          <a:xfrm>
            <a:off x="1116013" y="5918200"/>
            <a:ext cx="6983412" cy="406400"/>
          </a:xfrm>
          <a:prstGeom prst="rect">
            <a:avLst/>
          </a:prstGeom>
          <a:solidFill>
            <a:srgbClr val="FFCC66"/>
          </a:solidFill>
          <a:ln w="9525">
            <a:solidFill>
              <a:srgbClr val="FFCC66"/>
            </a:solidFill>
            <a:miter lim="800000"/>
            <a:headEnd/>
            <a:tailEnd/>
          </a:ln>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lgn="ctr" eaLnBrk="1" hangingPunct="1">
              <a:spcBef>
                <a:spcPct val="0"/>
              </a:spcBef>
              <a:buClrTx/>
              <a:buSzTx/>
              <a:buFontTx/>
              <a:buNone/>
            </a:pPr>
            <a:r>
              <a:rPr lang="tr-TR" altLang="tr-TR" sz="2000" b="1">
                <a:latin typeface="Arial" panose="020B0604020202020204" pitchFamily="34" charset="0"/>
              </a:rPr>
              <a:t>Erişkinlerde tip 2 diyabet taraması ve tanılama</a:t>
            </a:r>
            <a:endParaRPr lang="en-US" altLang="tr-TR" sz="2000" b="1">
              <a:latin typeface="Arial" panose="020B0604020202020204" pitchFamily="34" charset="0"/>
            </a:endParaRPr>
          </a:p>
        </p:txBody>
      </p:sp>
      <p:cxnSp>
        <p:nvCxnSpPr>
          <p:cNvPr id="73777" name="Straight Connector 146">
            <a:extLst>
              <a:ext uri="{FF2B5EF4-FFF2-40B4-BE49-F238E27FC236}">
                <a16:creationId xmlns:a16="http://schemas.microsoft.com/office/drawing/2014/main" id="{4C1DA27C-668F-4869-B8EE-1FD94B5D906E}"/>
              </a:ext>
            </a:extLst>
          </p:cNvPr>
          <p:cNvCxnSpPr>
            <a:cxnSpLocks noChangeShapeType="1"/>
          </p:cNvCxnSpPr>
          <p:nvPr/>
        </p:nvCxnSpPr>
        <p:spPr bwMode="auto">
          <a:xfrm rot="10800000">
            <a:off x="7858125" y="2500313"/>
            <a:ext cx="214313" cy="1587"/>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sp>
        <p:nvSpPr>
          <p:cNvPr id="32818" name="TextBox 150">
            <a:extLst>
              <a:ext uri="{FF2B5EF4-FFF2-40B4-BE49-F238E27FC236}">
                <a16:creationId xmlns:a16="http://schemas.microsoft.com/office/drawing/2014/main" id="{CD507A3F-5642-4A5C-BA3B-0C1E59987372}"/>
              </a:ext>
            </a:extLst>
          </p:cNvPr>
          <p:cNvSpPr txBox="1">
            <a:spLocks noChangeArrowheads="1"/>
          </p:cNvSpPr>
          <p:nvPr/>
        </p:nvSpPr>
        <p:spPr bwMode="auto">
          <a:xfrm>
            <a:off x="357188" y="5357813"/>
            <a:ext cx="2990850" cy="558800"/>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eaLnBrk="1" hangingPunct="1">
              <a:defRPr/>
            </a:pPr>
            <a:r>
              <a:rPr lang="tr-TR" sz="1000">
                <a:solidFill>
                  <a:srgbClr val="000066"/>
                </a:solidFill>
                <a:latin typeface="Arial" charset="0"/>
              </a:rPr>
              <a:t>*</a:t>
            </a:r>
            <a:r>
              <a:rPr lang="tr-TR" sz="1000" b="1">
                <a:latin typeface="Arial" charset="0"/>
              </a:rPr>
              <a:t>Uluslararası standartlara uymayan A1C tayinleri güvenilir değildir ve diyabet /prediyabet tanıları için kullanılmamalıdır. </a:t>
            </a:r>
            <a:endParaRPr lang="en-US" sz="1000" b="1">
              <a:latin typeface="Arial" charset="0"/>
            </a:endParaRPr>
          </a:p>
        </p:txBody>
      </p:sp>
      <p:sp>
        <p:nvSpPr>
          <p:cNvPr id="73779" name="Slayt Numarası Yer Tutucusu 2">
            <a:extLst>
              <a:ext uri="{FF2B5EF4-FFF2-40B4-BE49-F238E27FC236}">
                <a16:creationId xmlns:a16="http://schemas.microsoft.com/office/drawing/2014/main" id="{A20D7E32-BC92-4ED5-A0B2-0D0611E092A0}"/>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C41ACB74-C02E-4413-9A4B-DE663B799722}" type="slidenum">
              <a:rPr lang="tr-TR" altLang="tr-TR" sz="1400">
                <a:solidFill>
                  <a:srgbClr val="FFFFFF"/>
                </a:solidFill>
              </a:rPr>
              <a:pPr>
                <a:spcBef>
                  <a:spcPct val="0"/>
                </a:spcBef>
                <a:buClrTx/>
                <a:buSzTx/>
                <a:buFontTx/>
                <a:buNone/>
              </a:pPr>
              <a:t>29</a:t>
            </a:fld>
            <a:endParaRPr lang="tr-TR" altLang="tr-TR" sz="1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4A21051C-9AD1-4D4D-9622-FF85CCF2B32E}"/>
              </a:ext>
            </a:extLst>
          </p:cNvPr>
          <p:cNvSpPr>
            <a:spLocks noGrp="1"/>
          </p:cNvSpPr>
          <p:nvPr>
            <p:ph type="title"/>
          </p:nvPr>
        </p:nvSpPr>
        <p:spPr>
          <a:xfrm>
            <a:off x="457200" y="274638"/>
            <a:ext cx="8229600" cy="633412"/>
          </a:xfrm>
        </p:spPr>
        <p:txBody>
          <a:bodyPr rtlCol="0">
            <a:normAutofit fontScale="90000"/>
          </a:bodyPr>
          <a:lstStyle/>
          <a:p>
            <a:pPr eaLnBrk="1" fontAlgn="auto" hangingPunct="1">
              <a:spcAft>
                <a:spcPts val="0"/>
              </a:spcAft>
              <a:defRPr/>
            </a:pPr>
            <a:r>
              <a:rPr lang="tr-TR" b="1" dirty="0">
                <a:solidFill>
                  <a:srgbClr val="FF0000"/>
                </a:solidFill>
              </a:rPr>
              <a:t>Diyabet neden önemli?</a:t>
            </a:r>
          </a:p>
        </p:txBody>
      </p:sp>
      <p:sp>
        <p:nvSpPr>
          <p:cNvPr id="17411" name="2 İçerik Yer Tutucusu">
            <a:extLst>
              <a:ext uri="{FF2B5EF4-FFF2-40B4-BE49-F238E27FC236}">
                <a16:creationId xmlns:a16="http://schemas.microsoft.com/office/drawing/2014/main" id="{4E7B751F-AA58-40F7-8AE9-63BE2B07ACCE}"/>
              </a:ext>
            </a:extLst>
          </p:cNvPr>
          <p:cNvSpPr>
            <a:spLocks noGrp="1"/>
          </p:cNvSpPr>
          <p:nvPr>
            <p:ph idx="1"/>
          </p:nvPr>
        </p:nvSpPr>
        <p:spPr>
          <a:xfrm>
            <a:off x="755650" y="981075"/>
            <a:ext cx="7704138" cy="5616575"/>
          </a:xfrm>
        </p:spPr>
        <p:txBody>
          <a:bodyPr/>
          <a:lstStyle/>
          <a:p>
            <a:pPr eaLnBrk="1" hangingPunct="1"/>
            <a:r>
              <a:rPr lang="tr-TR" altLang="tr-TR"/>
              <a:t>Diyabet hem dünyada hem Türkiye de en önemli sağlık sorunlarından biri olarak kabul edilmektedir. </a:t>
            </a:r>
          </a:p>
          <a:p>
            <a:pPr eaLnBrk="1" hangingPunct="1"/>
            <a:r>
              <a:rPr lang="tr-TR" altLang="tr-TR"/>
              <a:t>Diyabetli </a:t>
            </a:r>
            <a:r>
              <a:rPr lang="tr-TR" altLang="tr-TR">
                <a:solidFill>
                  <a:srgbClr val="FF0000"/>
                </a:solidFill>
              </a:rPr>
              <a:t>sayısının her geçen gün artması</a:t>
            </a:r>
            <a:r>
              <a:rPr lang="tr-TR" altLang="tr-TR"/>
              <a:t>, </a:t>
            </a:r>
          </a:p>
          <a:p>
            <a:pPr eaLnBrk="1" hangingPunct="1">
              <a:buClr>
                <a:srgbClr val="002060"/>
              </a:buClr>
            </a:pPr>
            <a:r>
              <a:rPr lang="tr-TR" altLang="tr-TR"/>
              <a:t>Diyabet </a:t>
            </a:r>
            <a:r>
              <a:rPr lang="tr-TR" altLang="tr-TR">
                <a:solidFill>
                  <a:srgbClr val="FF0000"/>
                </a:solidFill>
              </a:rPr>
              <a:t>her yaşta görülmesi</a:t>
            </a:r>
          </a:p>
          <a:p>
            <a:pPr eaLnBrk="1" hangingPunct="1"/>
            <a:r>
              <a:rPr lang="tr-TR" altLang="tr-TR"/>
              <a:t>Önlem alınmazsa </a:t>
            </a:r>
            <a:r>
              <a:rPr lang="tr-TR" altLang="tr-TR">
                <a:solidFill>
                  <a:srgbClr val="FF0000"/>
                </a:solidFill>
              </a:rPr>
              <a:t>ağır organ hasarlarına </a:t>
            </a:r>
            <a:r>
              <a:rPr lang="tr-TR" altLang="tr-TR"/>
              <a:t>neden olması</a:t>
            </a:r>
          </a:p>
          <a:p>
            <a:pPr eaLnBrk="1" hangingPunct="1"/>
            <a:r>
              <a:rPr lang="tr-TR" altLang="tr-TR"/>
              <a:t>Yaşam kalitesini düşüren </a:t>
            </a:r>
            <a:r>
              <a:rPr lang="tr-TR" altLang="tr-TR">
                <a:solidFill>
                  <a:srgbClr val="FF0000"/>
                </a:solidFill>
              </a:rPr>
              <a:t>maliyeti yüksek </a:t>
            </a:r>
            <a:r>
              <a:rPr lang="tr-TR" altLang="tr-TR"/>
              <a:t>bir hastalık olması </a:t>
            </a:r>
          </a:p>
          <a:p>
            <a:pPr eaLnBrk="1" hangingPunct="1"/>
            <a:r>
              <a:rPr lang="tr-TR" altLang="tr-TR"/>
              <a:t>Diyabetle ilişkili sağlık sorunlarının insanların yaşamını ve sağlık sistemlerini ciddi derecede etkilemesi bu kanıyı güçlendirmektedir. </a:t>
            </a:r>
          </a:p>
          <a:p>
            <a:pPr eaLnBrk="1" hangingPunct="1">
              <a:buFont typeface="Arial" panose="020B0604020202020204" pitchFamily="34" charset="0"/>
              <a:buNone/>
            </a:pPr>
            <a:endParaRPr lang="tr-TR" altLang="tr-TR" sz="2800"/>
          </a:p>
        </p:txBody>
      </p:sp>
      <p:sp>
        <p:nvSpPr>
          <p:cNvPr id="17412" name="4 Slayt Numarası Yer Tutucusu">
            <a:extLst>
              <a:ext uri="{FF2B5EF4-FFF2-40B4-BE49-F238E27FC236}">
                <a16:creationId xmlns:a16="http://schemas.microsoft.com/office/drawing/2014/main" id="{456526CA-1D32-4AD2-9092-5AFD0D93F574}"/>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EE3F26A2-5533-4142-A6FF-47EEE5932035}" type="slidenum">
              <a:rPr lang="tr-TR" altLang="tr-TR" sz="1400">
                <a:solidFill>
                  <a:srgbClr val="898989"/>
                </a:solidFill>
              </a:rPr>
              <a:pPr>
                <a:spcBef>
                  <a:spcPct val="0"/>
                </a:spcBef>
                <a:buClrTx/>
                <a:buSzTx/>
                <a:buFontTx/>
                <a:buNone/>
              </a:pPr>
              <a:t>3</a:t>
            </a:fld>
            <a:endParaRPr lang="tr-TR" altLang="tr-TR" sz="1400">
              <a:solidFill>
                <a:srgbClr val="898989"/>
              </a:solidFill>
            </a:endParaRPr>
          </a:p>
        </p:txBody>
      </p:sp>
      <p:grpSp>
        <p:nvGrpSpPr>
          <p:cNvPr id="6" name="Group 71">
            <a:extLst>
              <a:ext uri="{FF2B5EF4-FFF2-40B4-BE49-F238E27FC236}">
                <a16:creationId xmlns:a16="http://schemas.microsoft.com/office/drawing/2014/main" id="{E937864E-7070-4D7B-88E3-2847DDF36886}"/>
              </a:ext>
            </a:extLst>
          </p:cNvPr>
          <p:cNvGrpSpPr>
            <a:grpSpLocks/>
          </p:cNvGrpSpPr>
          <p:nvPr/>
        </p:nvGrpSpPr>
        <p:grpSpPr bwMode="auto">
          <a:xfrm>
            <a:off x="1403350" y="5573713"/>
            <a:ext cx="5859463" cy="877887"/>
            <a:chOff x="3231984" y="-995927"/>
            <a:chExt cx="2038580" cy="918208"/>
          </a:xfrm>
        </p:grpSpPr>
        <p:sp>
          <p:nvSpPr>
            <p:cNvPr id="7" name="Rectangle: Top Corners Rounded 72">
              <a:extLst>
                <a:ext uri="{FF2B5EF4-FFF2-40B4-BE49-F238E27FC236}">
                  <a16:creationId xmlns:a16="http://schemas.microsoft.com/office/drawing/2014/main" id="{AF21839E-FA39-4EF5-9088-D95FFA2D639F}"/>
                </a:ext>
              </a:extLst>
            </p:cNvPr>
            <p:cNvSpPr/>
            <p:nvPr/>
          </p:nvSpPr>
          <p:spPr>
            <a:xfrm>
              <a:off x="3231984" y="-995927"/>
              <a:ext cx="2038580" cy="826886"/>
            </a:xfrm>
            <a:prstGeom prst="round2SameRect">
              <a:avLst/>
            </a:prstGeom>
            <a:solidFill>
              <a:srgbClr val="E212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solidFill>
                  <a:prstClr val="white"/>
                </a:solidFill>
                <a:latin typeface="Gotham Light"/>
              </a:endParaRPr>
            </a:p>
          </p:txBody>
        </p:sp>
        <p:sp>
          <p:nvSpPr>
            <p:cNvPr id="17415" name="Rectangle 73">
              <a:extLst>
                <a:ext uri="{FF2B5EF4-FFF2-40B4-BE49-F238E27FC236}">
                  <a16:creationId xmlns:a16="http://schemas.microsoft.com/office/drawing/2014/main" id="{BF40722F-6E30-4D9F-9251-72F074C9533F}"/>
                </a:ext>
              </a:extLst>
            </p:cNvPr>
            <p:cNvSpPr>
              <a:spLocks noChangeArrowheads="1"/>
            </p:cNvSpPr>
            <p:nvPr/>
          </p:nvSpPr>
          <p:spPr bwMode="auto">
            <a:xfrm>
              <a:off x="3231984" y="-818760"/>
              <a:ext cx="1878397" cy="74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lgn="ctr" eaLnBrk="1" hangingPunct="1">
                <a:spcBef>
                  <a:spcPct val="0"/>
                </a:spcBef>
                <a:buClrTx/>
                <a:buSzTx/>
                <a:buFontTx/>
                <a:buNone/>
              </a:pPr>
              <a:r>
                <a:rPr lang="tr-TR" altLang="tr-TR" sz="2000">
                  <a:solidFill>
                    <a:srgbClr val="FFFFFF"/>
                  </a:solidFill>
                  <a:latin typeface="Gotham Medium"/>
                </a:rPr>
                <a:t>Erişkin Diyabetlilerden Her İki Kişiden Birinin Diyabeti Teşhis Edilmemiştir</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7" name="Rectangle 3">
            <a:extLst>
              <a:ext uri="{FF2B5EF4-FFF2-40B4-BE49-F238E27FC236}">
                <a16:creationId xmlns:a16="http://schemas.microsoft.com/office/drawing/2014/main" id="{1FCB163C-35B5-4B4B-B5B8-26C9D9A8E13C}"/>
              </a:ext>
            </a:extLst>
          </p:cNvPr>
          <p:cNvSpPr>
            <a:spLocks noGrp="1" noChangeArrowheads="1"/>
          </p:cNvSpPr>
          <p:nvPr>
            <p:ph type="body" sz="half" idx="1"/>
          </p:nvPr>
        </p:nvSpPr>
        <p:spPr>
          <a:xfrm>
            <a:off x="179388" y="1268413"/>
            <a:ext cx="4464050" cy="4248150"/>
          </a:xfrm>
        </p:spPr>
        <p:txBody>
          <a:bodyPr/>
          <a:lstStyle/>
          <a:p>
            <a:pPr>
              <a:lnSpc>
                <a:spcPct val="90000"/>
              </a:lnSpc>
              <a:defRPr/>
            </a:pPr>
            <a:r>
              <a:rPr lang="en-US" sz="2800" dirty="0" err="1">
                <a:solidFill>
                  <a:srgbClr val="FF9933"/>
                </a:solidFill>
                <a:latin typeface="+mj-lt"/>
              </a:rPr>
              <a:t>Klasik</a:t>
            </a:r>
            <a:r>
              <a:rPr lang="en-US" sz="2800" dirty="0">
                <a:solidFill>
                  <a:srgbClr val="FF9933"/>
                </a:solidFill>
                <a:latin typeface="+mj-lt"/>
              </a:rPr>
              <a:t> </a:t>
            </a:r>
            <a:r>
              <a:rPr lang="tr-TR" sz="2800" dirty="0">
                <a:solidFill>
                  <a:srgbClr val="FF9933"/>
                </a:solidFill>
                <a:latin typeface="+mj-lt"/>
              </a:rPr>
              <a:t>bulgular</a:t>
            </a:r>
          </a:p>
          <a:p>
            <a:pPr>
              <a:lnSpc>
                <a:spcPct val="90000"/>
              </a:lnSpc>
              <a:defRPr/>
            </a:pPr>
            <a:endParaRPr lang="en-US" dirty="0">
              <a:solidFill>
                <a:srgbClr val="FF9933"/>
              </a:solidFill>
              <a:latin typeface="+mj-lt"/>
            </a:endParaRPr>
          </a:p>
          <a:p>
            <a:pPr lvl="1">
              <a:lnSpc>
                <a:spcPct val="90000"/>
              </a:lnSpc>
              <a:buFont typeface="Monotype Sorts" pitchFamily="2" charset="2"/>
              <a:buNone/>
              <a:defRPr/>
            </a:pPr>
            <a:r>
              <a:rPr lang="tr-TR" dirty="0">
                <a:latin typeface="+mj-lt"/>
              </a:rPr>
              <a:t>Çok su içme</a:t>
            </a:r>
            <a:endParaRPr lang="en-US" dirty="0">
              <a:latin typeface="+mj-lt"/>
            </a:endParaRPr>
          </a:p>
          <a:p>
            <a:pPr lvl="1">
              <a:lnSpc>
                <a:spcPct val="90000"/>
              </a:lnSpc>
              <a:buFont typeface="Monotype Sorts" pitchFamily="2" charset="2"/>
              <a:buNone/>
              <a:defRPr/>
            </a:pPr>
            <a:r>
              <a:rPr lang="tr-TR" dirty="0">
                <a:latin typeface="+mj-lt"/>
              </a:rPr>
              <a:t>Çok idrara çıkma</a:t>
            </a:r>
          </a:p>
          <a:p>
            <a:pPr lvl="1">
              <a:lnSpc>
                <a:spcPct val="90000"/>
              </a:lnSpc>
              <a:buFont typeface="Monotype Sorts" pitchFamily="2" charset="2"/>
              <a:buNone/>
              <a:defRPr/>
            </a:pPr>
            <a:r>
              <a:rPr lang="tr-TR" dirty="0">
                <a:latin typeface="+mj-lt"/>
              </a:rPr>
              <a:t>Gece idrara çıkma</a:t>
            </a:r>
            <a:endParaRPr lang="en-US" dirty="0">
              <a:latin typeface="+mj-lt"/>
            </a:endParaRPr>
          </a:p>
          <a:p>
            <a:pPr lvl="1">
              <a:lnSpc>
                <a:spcPct val="90000"/>
              </a:lnSpc>
              <a:buFont typeface="Monotype Sorts" pitchFamily="2" charset="2"/>
              <a:buNone/>
              <a:defRPr/>
            </a:pPr>
            <a:r>
              <a:rPr lang="tr-TR" dirty="0">
                <a:latin typeface="+mj-lt"/>
              </a:rPr>
              <a:t>Çok yemek yeme</a:t>
            </a:r>
            <a:r>
              <a:rPr lang="en-US" dirty="0">
                <a:latin typeface="+mj-lt"/>
              </a:rPr>
              <a:t> </a:t>
            </a:r>
            <a:r>
              <a:rPr lang="en-US" dirty="0" err="1">
                <a:latin typeface="+mj-lt"/>
              </a:rPr>
              <a:t>veya</a:t>
            </a:r>
            <a:r>
              <a:rPr lang="tr-TR" dirty="0">
                <a:latin typeface="+mj-lt"/>
              </a:rPr>
              <a:t> </a:t>
            </a:r>
            <a:r>
              <a:rPr lang="en-US" dirty="0" err="1">
                <a:latin typeface="+mj-lt"/>
              </a:rPr>
              <a:t>iştahsızlık</a:t>
            </a:r>
            <a:endParaRPr lang="en-US" dirty="0">
              <a:latin typeface="+mj-lt"/>
            </a:endParaRPr>
          </a:p>
          <a:p>
            <a:pPr lvl="1">
              <a:lnSpc>
                <a:spcPct val="90000"/>
              </a:lnSpc>
              <a:buFont typeface="Monotype Sorts" pitchFamily="2" charset="2"/>
              <a:buNone/>
              <a:defRPr/>
            </a:pPr>
            <a:r>
              <a:rPr lang="tr-TR" dirty="0">
                <a:latin typeface="+mj-lt"/>
              </a:rPr>
              <a:t>H</a:t>
            </a:r>
            <a:r>
              <a:rPr lang="en-US" dirty="0" err="1">
                <a:latin typeface="+mj-lt"/>
              </a:rPr>
              <a:t>alsizlik</a:t>
            </a:r>
            <a:r>
              <a:rPr lang="en-US" dirty="0">
                <a:latin typeface="+mj-lt"/>
              </a:rPr>
              <a:t>, </a:t>
            </a:r>
            <a:r>
              <a:rPr lang="en-US" dirty="0" err="1">
                <a:latin typeface="+mj-lt"/>
              </a:rPr>
              <a:t>çabuk</a:t>
            </a:r>
            <a:r>
              <a:rPr lang="en-US" dirty="0">
                <a:latin typeface="+mj-lt"/>
              </a:rPr>
              <a:t> </a:t>
            </a:r>
            <a:r>
              <a:rPr lang="en-US" dirty="0" err="1">
                <a:latin typeface="+mj-lt"/>
              </a:rPr>
              <a:t>yorulma</a:t>
            </a:r>
            <a:endParaRPr lang="en-US" dirty="0">
              <a:latin typeface="+mj-lt"/>
            </a:endParaRPr>
          </a:p>
          <a:p>
            <a:pPr lvl="1">
              <a:lnSpc>
                <a:spcPct val="90000"/>
              </a:lnSpc>
              <a:buFont typeface="Monotype Sorts" pitchFamily="2" charset="2"/>
              <a:buNone/>
              <a:defRPr/>
            </a:pPr>
            <a:r>
              <a:rPr lang="tr-TR" dirty="0">
                <a:latin typeface="+mj-lt"/>
              </a:rPr>
              <a:t>A</a:t>
            </a:r>
            <a:r>
              <a:rPr lang="en-US" dirty="0" err="1">
                <a:latin typeface="+mj-lt"/>
              </a:rPr>
              <a:t>ğız</a:t>
            </a:r>
            <a:r>
              <a:rPr lang="en-US" dirty="0">
                <a:latin typeface="+mj-lt"/>
              </a:rPr>
              <a:t> </a:t>
            </a:r>
            <a:r>
              <a:rPr lang="en-US" dirty="0" err="1">
                <a:latin typeface="+mj-lt"/>
              </a:rPr>
              <a:t>kuruluğu</a:t>
            </a:r>
            <a:endParaRPr lang="en-US" dirty="0">
              <a:latin typeface="+mj-lt"/>
            </a:endParaRPr>
          </a:p>
          <a:p>
            <a:pPr lvl="1">
              <a:lnSpc>
                <a:spcPct val="90000"/>
              </a:lnSpc>
              <a:buFont typeface="Monotype Sorts" pitchFamily="2" charset="2"/>
              <a:buNone/>
              <a:defRPr/>
            </a:pPr>
            <a:r>
              <a:rPr lang="tr-TR" dirty="0">
                <a:latin typeface="+mj-lt"/>
              </a:rPr>
              <a:t>	</a:t>
            </a:r>
            <a:endParaRPr lang="en-US" dirty="0">
              <a:latin typeface="+mj-lt"/>
            </a:endParaRPr>
          </a:p>
        </p:txBody>
      </p:sp>
      <p:sp>
        <p:nvSpPr>
          <p:cNvPr id="702468" name="Rectangle 4">
            <a:extLst>
              <a:ext uri="{FF2B5EF4-FFF2-40B4-BE49-F238E27FC236}">
                <a16:creationId xmlns:a16="http://schemas.microsoft.com/office/drawing/2014/main" id="{FF627932-6FEF-469C-8300-2AB0C386C8A3}"/>
              </a:ext>
            </a:extLst>
          </p:cNvPr>
          <p:cNvSpPr>
            <a:spLocks noGrp="1" noChangeArrowheads="1"/>
          </p:cNvSpPr>
          <p:nvPr>
            <p:ph type="body" sz="half" idx="2"/>
          </p:nvPr>
        </p:nvSpPr>
        <p:spPr>
          <a:xfrm>
            <a:off x="4414838" y="1341438"/>
            <a:ext cx="4405312" cy="4902200"/>
          </a:xfrm>
        </p:spPr>
        <p:txBody>
          <a:bodyPr/>
          <a:lstStyle/>
          <a:p>
            <a:pPr>
              <a:defRPr/>
            </a:pPr>
            <a:r>
              <a:rPr lang="en-US" sz="2800" dirty="0" err="1">
                <a:solidFill>
                  <a:srgbClr val="FF9933"/>
                </a:solidFill>
              </a:rPr>
              <a:t>Daha</a:t>
            </a:r>
            <a:r>
              <a:rPr lang="en-US" sz="2800" dirty="0">
                <a:solidFill>
                  <a:srgbClr val="FF9933"/>
                </a:solidFill>
              </a:rPr>
              <a:t> </a:t>
            </a:r>
            <a:r>
              <a:rPr lang="en-US" sz="2800" dirty="0" err="1">
                <a:solidFill>
                  <a:srgbClr val="FF9933"/>
                </a:solidFill>
              </a:rPr>
              <a:t>az</a:t>
            </a:r>
            <a:r>
              <a:rPr lang="en-US" sz="2800" dirty="0">
                <a:solidFill>
                  <a:srgbClr val="FF9933"/>
                </a:solidFill>
              </a:rPr>
              <a:t> </a:t>
            </a:r>
            <a:r>
              <a:rPr lang="en-US" sz="2800" dirty="0" err="1">
                <a:solidFill>
                  <a:srgbClr val="FF9933"/>
                </a:solidFill>
              </a:rPr>
              <a:t>görülen</a:t>
            </a:r>
            <a:r>
              <a:rPr lang="en-US" sz="2800" dirty="0">
                <a:solidFill>
                  <a:srgbClr val="FF9933"/>
                </a:solidFill>
              </a:rPr>
              <a:t> </a:t>
            </a:r>
            <a:r>
              <a:rPr lang="tr-TR" sz="2800" dirty="0">
                <a:solidFill>
                  <a:srgbClr val="FF9933"/>
                </a:solidFill>
              </a:rPr>
              <a:t>belirtiler</a:t>
            </a:r>
          </a:p>
          <a:p>
            <a:pPr>
              <a:defRPr/>
            </a:pPr>
            <a:endParaRPr lang="tr-TR" sz="2400" dirty="0"/>
          </a:p>
          <a:p>
            <a:pPr>
              <a:buFont typeface="Monotype Sorts" pitchFamily="2" charset="2"/>
              <a:buNone/>
              <a:defRPr/>
            </a:pPr>
            <a:r>
              <a:rPr lang="tr-TR" sz="2400" dirty="0"/>
              <a:t>	</a:t>
            </a:r>
            <a:r>
              <a:rPr lang="tr-TR" sz="2400" dirty="0">
                <a:latin typeface="+mj-lt"/>
              </a:rPr>
              <a:t>A</a:t>
            </a:r>
            <a:r>
              <a:rPr lang="en-US" sz="2400" dirty="0" err="1">
                <a:latin typeface="+mj-lt"/>
              </a:rPr>
              <a:t>çıklanamayan</a:t>
            </a:r>
            <a:r>
              <a:rPr lang="en-US" sz="2400" dirty="0">
                <a:latin typeface="+mj-lt"/>
              </a:rPr>
              <a:t> kilo </a:t>
            </a:r>
            <a:r>
              <a:rPr lang="tr-TR" sz="2400" dirty="0">
                <a:latin typeface="+mj-lt"/>
              </a:rPr>
              <a:t>kaybı</a:t>
            </a:r>
          </a:p>
          <a:p>
            <a:pPr>
              <a:buFont typeface="Monotype Sorts" pitchFamily="2" charset="2"/>
              <a:buNone/>
              <a:defRPr/>
            </a:pPr>
            <a:r>
              <a:rPr lang="tr-TR" sz="2400" dirty="0">
                <a:latin typeface="+mj-lt"/>
              </a:rPr>
              <a:t>	Bulanık Görme</a:t>
            </a:r>
          </a:p>
          <a:p>
            <a:pPr>
              <a:buFont typeface="Monotype Sorts" pitchFamily="2" charset="2"/>
              <a:buNone/>
              <a:defRPr/>
            </a:pPr>
            <a:r>
              <a:rPr lang="tr-TR" sz="2400" dirty="0">
                <a:latin typeface="+mj-lt"/>
              </a:rPr>
              <a:t>    İ</a:t>
            </a:r>
            <a:r>
              <a:rPr lang="en-US" sz="2400" dirty="0" err="1">
                <a:latin typeface="+mj-lt"/>
              </a:rPr>
              <a:t>natçı</a:t>
            </a:r>
            <a:r>
              <a:rPr lang="en-US" sz="2400" dirty="0">
                <a:latin typeface="+mj-lt"/>
              </a:rPr>
              <a:t> </a:t>
            </a:r>
            <a:r>
              <a:rPr lang="en-US" sz="2400" dirty="0" err="1">
                <a:latin typeface="+mj-lt"/>
              </a:rPr>
              <a:t>enfeksiyonlar</a:t>
            </a:r>
            <a:endParaRPr lang="tr-TR" sz="2400" dirty="0">
              <a:latin typeface="+mj-lt"/>
            </a:endParaRPr>
          </a:p>
          <a:p>
            <a:pPr>
              <a:buFont typeface="Monotype Sorts" pitchFamily="2" charset="2"/>
              <a:buNone/>
              <a:defRPr/>
            </a:pPr>
            <a:r>
              <a:rPr lang="tr-TR" sz="2400" dirty="0">
                <a:latin typeface="+mj-lt"/>
              </a:rPr>
              <a:t>    T</a:t>
            </a:r>
            <a:r>
              <a:rPr lang="en-US" sz="2400" dirty="0" err="1">
                <a:latin typeface="+mj-lt"/>
              </a:rPr>
              <a:t>ekrarlayan</a:t>
            </a:r>
            <a:r>
              <a:rPr lang="en-US" sz="2400" dirty="0">
                <a:latin typeface="+mj-lt"/>
              </a:rPr>
              <a:t> </a:t>
            </a:r>
            <a:r>
              <a:rPr lang="en-US" sz="2400" dirty="0" err="1">
                <a:latin typeface="+mj-lt"/>
              </a:rPr>
              <a:t>mantar</a:t>
            </a:r>
            <a:r>
              <a:rPr lang="en-US" sz="2400" dirty="0">
                <a:latin typeface="+mj-lt"/>
              </a:rPr>
              <a:t> </a:t>
            </a:r>
            <a:r>
              <a:rPr lang="en-US" sz="2400" dirty="0" err="1">
                <a:latin typeface="+mj-lt"/>
              </a:rPr>
              <a:t>enfeksiyonları</a:t>
            </a:r>
            <a:endParaRPr lang="en-US" sz="2400" dirty="0">
              <a:latin typeface="+mj-lt"/>
            </a:endParaRPr>
          </a:p>
        </p:txBody>
      </p:sp>
      <p:sp>
        <p:nvSpPr>
          <p:cNvPr id="10" name="Dikdörtgen 9">
            <a:extLst>
              <a:ext uri="{FF2B5EF4-FFF2-40B4-BE49-F238E27FC236}">
                <a16:creationId xmlns:a16="http://schemas.microsoft.com/office/drawing/2014/main" id="{1D406A53-02D6-471E-A524-EF0CD015A788}"/>
              </a:ext>
            </a:extLst>
          </p:cNvPr>
          <p:cNvSpPr/>
          <p:nvPr/>
        </p:nvSpPr>
        <p:spPr>
          <a:xfrm>
            <a:off x="490538" y="339725"/>
            <a:ext cx="7848600" cy="523875"/>
          </a:xfrm>
          <a:prstGeom prst="rect">
            <a:avLst/>
          </a:prstGeom>
        </p:spPr>
        <p:txBody>
          <a:bodyPr>
            <a:spAutoFit/>
          </a:bodyPr>
          <a:lstStyle/>
          <a:p>
            <a:pPr eaLnBrk="1" hangingPunct="1">
              <a:defRPr/>
            </a:pPr>
            <a:r>
              <a:rPr lang="tr-TR" sz="2800" b="1" dirty="0">
                <a:solidFill>
                  <a:schemeClr val="accent1"/>
                </a:solidFill>
              </a:rPr>
              <a:t>Klinik Diyabet Belirti ve Bulguları</a:t>
            </a:r>
            <a:endParaRPr lang="tr-TR" sz="2800" b="1" dirty="0">
              <a:solidFill>
                <a:schemeClr val="accent1"/>
              </a:solidFill>
              <a:effectLst>
                <a:outerShdw blurRad="38100" dist="38100" dir="2700000" algn="tl">
                  <a:srgbClr val="000000"/>
                </a:outerShdw>
              </a:effectLst>
              <a:latin typeface="+mn-lt"/>
            </a:endParaRPr>
          </a:p>
        </p:txBody>
      </p:sp>
      <p:sp>
        <p:nvSpPr>
          <p:cNvPr id="75781" name="Slayt Numarası Yer Tutucusu 1">
            <a:extLst>
              <a:ext uri="{FF2B5EF4-FFF2-40B4-BE49-F238E27FC236}">
                <a16:creationId xmlns:a16="http://schemas.microsoft.com/office/drawing/2014/main" id="{FFF592A6-7710-4F61-8BD6-7FC6F44F6023}"/>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2BC49B1C-295A-4F7E-AD8F-89BA6C231DCC}" type="slidenum">
              <a:rPr lang="tr-TR" altLang="tr-TR" sz="1400">
                <a:solidFill>
                  <a:srgbClr val="FFFFFF"/>
                </a:solidFill>
              </a:rPr>
              <a:pPr>
                <a:spcBef>
                  <a:spcPct val="0"/>
                </a:spcBef>
                <a:buClrTx/>
                <a:buSzTx/>
                <a:buFontTx/>
                <a:buNone/>
              </a:pPr>
              <a:t>30</a:t>
            </a:fld>
            <a:endParaRPr lang="tr-TR" altLang="tr-TR" sz="14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a:extLst>
              <a:ext uri="{FF2B5EF4-FFF2-40B4-BE49-F238E27FC236}">
                <a16:creationId xmlns:a16="http://schemas.microsoft.com/office/drawing/2014/main" id="{C31F9FA2-39D3-4F23-9EB2-FF91A8710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Slayt Numarası Yer Tutucusu 3">
            <a:extLst>
              <a:ext uri="{FF2B5EF4-FFF2-40B4-BE49-F238E27FC236}">
                <a16:creationId xmlns:a16="http://schemas.microsoft.com/office/drawing/2014/main" id="{1CE0B8B4-1801-4402-A554-6E7933940379}"/>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EA903118-9B77-4512-9731-E1941F578DEC}" type="slidenum">
              <a:rPr lang="tr-TR" altLang="tr-TR" sz="1400">
                <a:solidFill>
                  <a:srgbClr val="FFFFFF"/>
                </a:solidFill>
              </a:rPr>
              <a:pPr>
                <a:spcBef>
                  <a:spcPct val="0"/>
                </a:spcBef>
                <a:buClrTx/>
                <a:buSzTx/>
                <a:buFontTx/>
                <a:buNone/>
              </a:pPr>
              <a:t>31</a:t>
            </a:fld>
            <a:endParaRPr lang="tr-TR" altLang="tr-TR" sz="14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28650" y="365125"/>
            <a:ext cx="7886700" cy="903288"/>
          </a:xfrm>
        </p:spPr>
        <p:txBody>
          <a:bodyPr/>
          <a:lstStyle/>
          <a:p>
            <a:pPr eaLnBrk="1" hangingPunct="1">
              <a:defRPr/>
            </a:pPr>
            <a:r>
              <a:rPr lang="tr-TR" altLang="tr-TR" dirty="0">
                <a:solidFill>
                  <a:srgbClr val="FF0000"/>
                </a:solidFill>
                <a:latin typeface="+mn-lt"/>
              </a:rPr>
              <a:t>Sınıflandırma</a:t>
            </a:r>
            <a:endParaRPr lang="tr-TR" dirty="0">
              <a:solidFill>
                <a:srgbClr val="FF0000"/>
              </a:solidFill>
              <a:latin typeface="+mn-lt"/>
            </a:endParaRPr>
          </a:p>
        </p:txBody>
      </p:sp>
      <p:sp>
        <p:nvSpPr>
          <p:cNvPr id="7171" name="Rectangle 3"/>
          <p:cNvSpPr>
            <a:spLocks noGrp="1" noChangeArrowheads="1"/>
          </p:cNvSpPr>
          <p:nvPr>
            <p:ph idx="1"/>
          </p:nvPr>
        </p:nvSpPr>
        <p:spPr>
          <a:xfrm>
            <a:off x="611188" y="1484313"/>
            <a:ext cx="7772400" cy="4897437"/>
          </a:xfrm>
        </p:spPr>
        <p:txBody>
          <a:bodyPr>
            <a:normAutofit/>
          </a:bodyPr>
          <a:lstStyle/>
          <a:p>
            <a:pPr marL="274320" indent="-274320" eaLnBrk="1" fontAlgn="auto" hangingPunct="1">
              <a:lnSpc>
                <a:spcPct val="80000"/>
              </a:lnSpc>
              <a:spcAft>
                <a:spcPts val="0"/>
              </a:spcAft>
              <a:buClr>
                <a:schemeClr val="accent3"/>
              </a:buClr>
              <a:buFont typeface="Wingdings 2"/>
              <a:buChar char=""/>
              <a:defRPr/>
            </a:pPr>
            <a:r>
              <a:rPr lang="tr-TR" altLang="tr-TR" sz="2000" b="1" dirty="0">
                <a:solidFill>
                  <a:schemeClr val="accent1">
                    <a:lumMod val="75000"/>
                  </a:schemeClr>
                </a:solidFill>
              </a:rPr>
              <a:t> I.    Tip 1 diyabet </a:t>
            </a:r>
            <a:r>
              <a:rPr lang="tr-TR" sz="2000" dirty="0"/>
              <a:t>(</a:t>
            </a:r>
            <a:r>
              <a:rPr lang="en-US" sz="2000" dirty="0"/>
              <a:t>ß</a:t>
            </a:r>
            <a:r>
              <a:rPr lang="tr-TR" sz="2000" dirty="0"/>
              <a:t> hücre </a:t>
            </a:r>
            <a:r>
              <a:rPr lang="tr-TR" sz="2000" dirty="0" err="1"/>
              <a:t>harabiyeti</a:t>
            </a:r>
            <a:r>
              <a:rPr lang="tr-TR" sz="2000" dirty="0"/>
              <a:t> insülin eksikliği)</a:t>
            </a:r>
          </a:p>
          <a:p>
            <a:pPr marL="640080" lvl="1" indent="-246888" eaLnBrk="1" fontAlgn="auto" hangingPunct="1">
              <a:lnSpc>
                <a:spcPct val="80000"/>
              </a:lnSpc>
              <a:spcAft>
                <a:spcPts val="0"/>
              </a:spcAft>
              <a:buFont typeface="Wingdings 2"/>
              <a:buChar char=""/>
              <a:defRPr/>
            </a:pPr>
            <a:r>
              <a:rPr lang="tr-TR" altLang="tr-TR" sz="2000" dirty="0"/>
              <a:t>A. </a:t>
            </a:r>
            <a:r>
              <a:rPr lang="tr-TR" altLang="tr-TR" sz="2000" dirty="0" err="1"/>
              <a:t>İmmun</a:t>
            </a:r>
            <a:r>
              <a:rPr lang="tr-TR" altLang="tr-TR" sz="2000" dirty="0"/>
              <a:t> aracılı</a:t>
            </a:r>
          </a:p>
          <a:p>
            <a:pPr marL="640080" lvl="1" indent="-246888" eaLnBrk="1" fontAlgn="auto" hangingPunct="1">
              <a:lnSpc>
                <a:spcPct val="80000"/>
              </a:lnSpc>
              <a:spcAft>
                <a:spcPts val="0"/>
              </a:spcAft>
              <a:buFont typeface="Wingdings 2"/>
              <a:buChar char=""/>
              <a:defRPr/>
            </a:pPr>
            <a:r>
              <a:rPr lang="tr-TR" altLang="tr-TR" sz="2000" dirty="0"/>
              <a:t>B. </a:t>
            </a:r>
            <a:r>
              <a:rPr lang="tr-TR" altLang="tr-TR" sz="2000" dirty="0" err="1"/>
              <a:t>İdiyopatik</a:t>
            </a:r>
            <a:endParaRPr lang="tr-TR" altLang="tr-TR" sz="2000" dirty="0"/>
          </a:p>
          <a:p>
            <a:pPr marL="274320" indent="-274320" eaLnBrk="1" fontAlgn="auto" hangingPunct="1">
              <a:lnSpc>
                <a:spcPct val="80000"/>
              </a:lnSpc>
              <a:spcAft>
                <a:spcPts val="0"/>
              </a:spcAft>
              <a:buClr>
                <a:schemeClr val="accent3"/>
              </a:buClr>
              <a:buFont typeface="Wingdings 2"/>
              <a:buChar char=""/>
              <a:defRPr/>
            </a:pPr>
            <a:r>
              <a:rPr lang="tr-TR" altLang="tr-TR" sz="2000" b="1" dirty="0">
                <a:solidFill>
                  <a:schemeClr val="accent1">
                    <a:lumMod val="75000"/>
                  </a:schemeClr>
                </a:solidFill>
              </a:rPr>
              <a:t>II.  Tip 2 diyabet  </a:t>
            </a:r>
            <a:r>
              <a:rPr lang="tr-TR" sz="2000" dirty="0"/>
              <a:t>(insülin </a:t>
            </a:r>
            <a:r>
              <a:rPr lang="tr-TR" sz="2000" dirty="0" err="1"/>
              <a:t>resistansı</a:t>
            </a:r>
            <a:r>
              <a:rPr lang="tr-TR" sz="2000" dirty="0"/>
              <a:t> </a:t>
            </a:r>
            <a:r>
              <a:rPr lang="tr-TR" sz="2000" dirty="0" err="1"/>
              <a:t>relatif</a:t>
            </a:r>
            <a:r>
              <a:rPr lang="tr-TR" sz="2000" dirty="0"/>
              <a:t> insülin eksikliği veya insülin salgı </a:t>
            </a:r>
            <a:r>
              <a:rPr lang="tr-TR" sz="2000" dirty="0" err="1"/>
              <a:t>bozukluğu+insülin</a:t>
            </a:r>
            <a:r>
              <a:rPr lang="tr-TR" sz="2000" dirty="0"/>
              <a:t> direnci)</a:t>
            </a:r>
          </a:p>
          <a:p>
            <a:pPr marL="274320" indent="-274320" eaLnBrk="1" fontAlgn="auto" hangingPunct="1">
              <a:lnSpc>
                <a:spcPct val="80000"/>
              </a:lnSpc>
              <a:spcAft>
                <a:spcPts val="0"/>
              </a:spcAft>
              <a:buClr>
                <a:schemeClr val="accent3"/>
              </a:buClr>
              <a:buFont typeface="Wingdings 2"/>
              <a:buChar char=""/>
              <a:defRPr/>
            </a:pPr>
            <a:r>
              <a:rPr lang="tr-TR" altLang="tr-TR" sz="2000" b="1" dirty="0" err="1">
                <a:solidFill>
                  <a:schemeClr val="accent1">
                    <a:lumMod val="75000"/>
                  </a:schemeClr>
                </a:solidFill>
              </a:rPr>
              <a:t>III.Gestasyonel</a:t>
            </a:r>
            <a:r>
              <a:rPr lang="tr-TR" altLang="tr-TR" sz="2000" b="1" dirty="0">
                <a:solidFill>
                  <a:schemeClr val="accent1">
                    <a:lumMod val="75000"/>
                  </a:schemeClr>
                </a:solidFill>
              </a:rPr>
              <a:t> </a:t>
            </a:r>
            <a:r>
              <a:rPr lang="tr-TR" altLang="tr-TR" sz="2000" b="1" dirty="0" err="1">
                <a:solidFill>
                  <a:schemeClr val="accent1">
                    <a:lumMod val="75000"/>
                  </a:schemeClr>
                </a:solidFill>
              </a:rPr>
              <a:t>diabetes</a:t>
            </a:r>
            <a:r>
              <a:rPr lang="tr-TR" altLang="tr-TR" sz="2000" b="1" dirty="0">
                <a:solidFill>
                  <a:schemeClr val="accent1">
                    <a:lumMod val="75000"/>
                  </a:schemeClr>
                </a:solidFill>
              </a:rPr>
              <a:t> </a:t>
            </a:r>
            <a:r>
              <a:rPr lang="tr-TR" altLang="tr-TR" sz="2000" b="1" dirty="0" err="1">
                <a:solidFill>
                  <a:schemeClr val="accent1">
                    <a:lumMod val="75000"/>
                  </a:schemeClr>
                </a:solidFill>
              </a:rPr>
              <a:t>mellitus</a:t>
            </a:r>
            <a:r>
              <a:rPr lang="tr-TR" altLang="tr-TR" sz="2000" b="1" dirty="0">
                <a:solidFill>
                  <a:schemeClr val="accent1">
                    <a:lumMod val="75000"/>
                  </a:schemeClr>
                </a:solidFill>
              </a:rPr>
              <a:t> (GDM)</a:t>
            </a:r>
          </a:p>
          <a:p>
            <a:pPr marL="274320" indent="-274320" eaLnBrk="1" fontAlgn="auto" hangingPunct="1">
              <a:lnSpc>
                <a:spcPct val="80000"/>
              </a:lnSpc>
              <a:spcAft>
                <a:spcPts val="0"/>
              </a:spcAft>
              <a:buClr>
                <a:schemeClr val="accent3"/>
              </a:buClr>
              <a:buFont typeface="Wingdings 2"/>
              <a:buChar char=""/>
              <a:defRPr/>
            </a:pPr>
            <a:r>
              <a:rPr lang="tr-TR" altLang="tr-TR" sz="1800" b="1" dirty="0">
                <a:solidFill>
                  <a:schemeClr val="accent1">
                    <a:lumMod val="75000"/>
                  </a:schemeClr>
                </a:solidFill>
              </a:rPr>
              <a:t>IV.  Diğer spesifik diyabet tipleri</a:t>
            </a:r>
          </a:p>
          <a:p>
            <a:pPr marL="640080" lvl="1" indent="-246888" eaLnBrk="1" fontAlgn="auto" hangingPunct="1">
              <a:lnSpc>
                <a:spcPct val="80000"/>
              </a:lnSpc>
              <a:spcAft>
                <a:spcPts val="0"/>
              </a:spcAft>
              <a:buFont typeface="Wingdings 2"/>
              <a:buChar char=""/>
              <a:defRPr/>
            </a:pPr>
            <a:r>
              <a:rPr lang="tr-TR" altLang="tr-TR" sz="2000" dirty="0"/>
              <a:t>beta-hücre fonksiyonlarının genetik </a:t>
            </a:r>
            <a:r>
              <a:rPr lang="tr-TR" altLang="tr-TR" sz="2000" dirty="0" err="1"/>
              <a:t>defekti</a:t>
            </a:r>
            <a:r>
              <a:rPr lang="tr-TR" altLang="tr-TR" sz="2000" dirty="0"/>
              <a:t> (</a:t>
            </a:r>
            <a:r>
              <a:rPr lang="tr-TR" altLang="tr-TR" sz="2000" dirty="0" err="1"/>
              <a:t>monogenik</a:t>
            </a:r>
            <a:r>
              <a:rPr lang="tr-TR" altLang="tr-TR" sz="2000" dirty="0"/>
              <a:t> diyabet formları)</a:t>
            </a:r>
            <a:r>
              <a:rPr lang="tr-TR" altLang="tr-TR" sz="2000" b="1" dirty="0"/>
              <a:t>MODY</a:t>
            </a:r>
            <a:r>
              <a:rPr lang="tr-TR" altLang="tr-TR" sz="2000" dirty="0"/>
              <a:t> </a:t>
            </a:r>
            <a:r>
              <a:rPr lang="tr-TR" altLang="tr-TR" sz="2000" dirty="0" err="1"/>
              <a:t>ler</a:t>
            </a:r>
            <a:endParaRPr lang="tr-TR" altLang="tr-TR" sz="2000" dirty="0"/>
          </a:p>
          <a:p>
            <a:pPr marL="640080" lvl="1" indent="-246888" eaLnBrk="1" fontAlgn="auto" hangingPunct="1">
              <a:lnSpc>
                <a:spcPct val="80000"/>
              </a:lnSpc>
              <a:spcAft>
                <a:spcPts val="0"/>
              </a:spcAft>
              <a:buFont typeface="Wingdings 2"/>
              <a:buChar char=""/>
              <a:defRPr/>
            </a:pPr>
            <a:r>
              <a:rPr lang="tr-TR" altLang="tr-TR" sz="2000" dirty="0" err="1"/>
              <a:t>İnsülinin</a:t>
            </a:r>
            <a:r>
              <a:rPr lang="tr-TR" altLang="tr-TR" sz="2000" dirty="0"/>
              <a:t> etkisindeki genetik </a:t>
            </a:r>
            <a:r>
              <a:rPr lang="tr-TR" altLang="tr-TR" sz="2000" dirty="0" err="1"/>
              <a:t>defektler</a:t>
            </a:r>
            <a:endParaRPr lang="tr-TR" altLang="tr-TR" sz="2000" dirty="0"/>
          </a:p>
          <a:p>
            <a:pPr marL="640080" lvl="1" indent="-246888" eaLnBrk="1" fontAlgn="auto" hangingPunct="1">
              <a:lnSpc>
                <a:spcPct val="80000"/>
              </a:lnSpc>
              <a:spcAft>
                <a:spcPts val="0"/>
              </a:spcAft>
              <a:buFont typeface="Wingdings 2"/>
              <a:buChar char=""/>
              <a:defRPr/>
            </a:pPr>
            <a:r>
              <a:rPr lang="tr-TR" altLang="tr-TR" sz="2000" dirty="0" err="1"/>
              <a:t>Endokrinopatiler</a:t>
            </a:r>
            <a:endParaRPr lang="tr-TR" altLang="tr-TR" sz="2000" dirty="0"/>
          </a:p>
          <a:p>
            <a:pPr marL="640080" lvl="1" indent="-246888" eaLnBrk="1" fontAlgn="auto" hangingPunct="1">
              <a:lnSpc>
                <a:spcPct val="80000"/>
              </a:lnSpc>
              <a:spcAft>
                <a:spcPts val="0"/>
              </a:spcAft>
              <a:buFont typeface="Wingdings 2"/>
              <a:buChar char=""/>
              <a:defRPr/>
            </a:pPr>
            <a:r>
              <a:rPr lang="tr-TR" altLang="tr-TR" sz="2000" dirty="0"/>
              <a:t>İlaç veya kimyasal ajanlar</a:t>
            </a:r>
          </a:p>
          <a:p>
            <a:pPr marL="640080" lvl="1" indent="-246888" eaLnBrk="1" fontAlgn="auto" hangingPunct="1">
              <a:lnSpc>
                <a:spcPct val="80000"/>
              </a:lnSpc>
              <a:spcAft>
                <a:spcPts val="0"/>
              </a:spcAft>
              <a:buFont typeface="Wingdings 2"/>
              <a:buChar char=""/>
              <a:defRPr/>
            </a:pPr>
            <a:r>
              <a:rPr lang="tr-TR" altLang="tr-TR" sz="2000" dirty="0"/>
              <a:t>Diyabetle ilişkili genetik sendromlar</a:t>
            </a:r>
          </a:p>
          <a:p>
            <a:pPr marL="640080" lvl="1" indent="-246888" eaLnBrk="1" fontAlgn="auto" hangingPunct="1">
              <a:lnSpc>
                <a:spcPct val="80000"/>
              </a:lnSpc>
              <a:spcAft>
                <a:spcPts val="0"/>
              </a:spcAft>
              <a:buFont typeface="Wingdings 2"/>
              <a:buChar char=""/>
              <a:defRPr/>
            </a:pPr>
            <a:r>
              <a:rPr lang="tr-TR" altLang="tr-TR" sz="2000" dirty="0" err="1"/>
              <a:t>İnfeksiyonlar</a:t>
            </a:r>
            <a:endParaRPr lang="tr-TR" sz="2000" dirty="0"/>
          </a:p>
        </p:txBody>
      </p:sp>
      <p:sp>
        <p:nvSpPr>
          <p:cNvPr id="5124"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9FE7FBC-9AA8-438A-BDE4-E93C38339ED7}" type="slidenum">
              <a:rPr lang="tr-TR" altLang="tr-TR" smtClean="0">
                <a:solidFill>
                  <a:srgbClr val="898989"/>
                </a:solidFill>
              </a:rPr>
              <a:pPr/>
              <a:t>32</a:t>
            </a:fld>
            <a:endParaRPr lang="tr-TR" altLang="tr-TR">
              <a:solidFill>
                <a:srgbClr val="898989"/>
              </a:solidFill>
            </a:endParaRPr>
          </a:p>
        </p:txBody>
      </p:sp>
      <p:graphicFrame>
        <p:nvGraphicFramePr>
          <p:cNvPr id="3" name="Nesne 2"/>
          <p:cNvGraphicFramePr>
            <a:graphicFrameLocks noChangeAspect="1"/>
          </p:cNvGraphicFramePr>
          <p:nvPr/>
        </p:nvGraphicFramePr>
        <p:xfrm>
          <a:off x="6249988" y="4437063"/>
          <a:ext cx="2536825" cy="1706562"/>
        </p:xfrm>
        <a:graphic>
          <a:graphicData uri="http://schemas.openxmlformats.org/presentationml/2006/ole">
            <mc:AlternateContent xmlns:mc="http://schemas.openxmlformats.org/markup-compatibility/2006">
              <mc:Choice xmlns:v="urn:schemas-microsoft-com:vml" Requires="v">
                <p:oleObj name="Photo Editor Photo" r:id="rId2" imgW="3772427" imgH="3048426" progId="MSPhotoEd.3">
                  <p:embed/>
                </p:oleObj>
              </mc:Choice>
              <mc:Fallback>
                <p:oleObj name="Photo Editor Photo" r:id="rId2" imgW="3772427" imgH="3048426" progId="MSPhotoEd.3">
                  <p:embed/>
                  <p:pic>
                    <p:nvPicPr>
                      <p:cNvPr id="3" name="Nesn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988" y="4437063"/>
                        <a:ext cx="25368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1188" y="260350"/>
            <a:ext cx="7886700" cy="831850"/>
          </a:xfrm>
        </p:spPr>
        <p:txBody>
          <a:bodyPr/>
          <a:lstStyle/>
          <a:p>
            <a:pPr eaLnBrk="1" hangingPunct="1">
              <a:defRPr/>
            </a:pPr>
            <a:r>
              <a:rPr lang="tr-TR" b="1" dirty="0">
                <a:latin typeface="+mn-lt"/>
              </a:rPr>
              <a:t>1.Tip 1 Diyabet</a:t>
            </a:r>
          </a:p>
        </p:txBody>
      </p:sp>
      <p:sp>
        <p:nvSpPr>
          <p:cNvPr id="6147" name="Rectangle 3"/>
          <p:cNvSpPr>
            <a:spLocks noGrp="1" noChangeArrowheads="1"/>
          </p:cNvSpPr>
          <p:nvPr>
            <p:ph idx="1"/>
          </p:nvPr>
        </p:nvSpPr>
        <p:spPr>
          <a:xfrm>
            <a:off x="684213" y="1268413"/>
            <a:ext cx="8078787" cy="4827587"/>
          </a:xfrm>
        </p:spPr>
        <p:txBody>
          <a:bodyPr/>
          <a:lstStyle/>
          <a:p>
            <a:pPr eaLnBrk="1" hangingPunct="1">
              <a:lnSpc>
                <a:spcPct val="80000"/>
              </a:lnSpc>
            </a:pPr>
            <a:r>
              <a:rPr lang="tr-TR" altLang="tr-TR" sz="2400"/>
              <a:t>Mutlak insülin eksikliği (sebebi beta hücre yıkımı) vardır. </a:t>
            </a:r>
            <a:endParaRPr lang="tr-TR" sz="2400"/>
          </a:p>
          <a:p>
            <a:pPr eaLnBrk="1" hangingPunct="1">
              <a:lnSpc>
                <a:spcPct val="80000"/>
              </a:lnSpc>
            </a:pPr>
            <a:r>
              <a:rPr lang="tr-TR" sz="2400"/>
              <a:t>Her  yasta başlayabilir, ama sıklıkla çocuk ve adolesan çağlarında ortaya çıkar.</a:t>
            </a:r>
          </a:p>
          <a:p>
            <a:pPr eaLnBrk="1" hangingPunct="1">
              <a:lnSpc>
                <a:spcPct val="80000"/>
              </a:lnSpc>
            </a:pPr>
            <a:r>
              <a:rPr lang="tr-TR" sz="2400"/>
              <a:t>Sıklıkla akut başlangıçlıdır.</a:t>
            </a:r>
          </a:p>
          <a:p>
            <a:pPr eaLnBrk="1" hangingPunct="1">
              <a:lnSpc>
                <a:spcPct val="80000"/>
              </a:lnSpc>
            </a:pPr>
            <a:r>
              <a:rPr lang="tr-TR" altLang="tr-TR" sz="2400"/>
              <a:t>Hastalar sıklıkla zayıf ya da normal kilodadır.</a:t>
            </a:r>
            <a:endParaRPr lang="tr-TR" sz="2400"/>
          </a:p>
          <a:p>
            <a:pPr eaLnBrk="1" hangingPunct="1">
              <a:lnSpc>
                <a:spcPct val="80000"/>
              </a:lnSpc>
            </a:pPr>
            <a:r>
              <a:rPr lang="tr-TR" sz="2400"/>
              <a:t>HLA DQ ve DR sınıf-II genleri ile sıkı ilişkisi olduğu saptanmıştır.</a:t>
            </a:r>
          </a:p>
          <a:p>
            <a:pPr eaLnBrk="1" hangingPunct="1">
              <a:lnSpc>
                <a:spcPct val="80000"/>
              </a:lnSpc>
            </a:pPr>
            <a:r>
              <a:rPr lang="tr-TR" sz="2400"/>
              <a:t>Hastalığın başlangıcında serumda sıklıkla oto antikorlar (ICA, GADA, IAA, IA2A) mevcuttur.</a:t>
            </a:r>
          </a:p>
          <a:p>
            <a:pPr eaLnBrk="1" hangingPunct="1">
              <a:lnSpc>
                <a:spcPct val="80000"/>
              </a:lnSpc>
            </a:pPr>
            <a:r>
              <a:rPr lang="tr-TR" sz="2400"/>
              <a:t>Hastaların %10’unda birinci derece yakınlarda tip 1</a:t>
            </a:r>
          </a:p>
          <a:p>
            <a:pPr eaLnBrk="1" hangingPunct="1">
              <a:lnSpc>
                <a:spcPct val="80000"/>
              </a:lnSpc>
              <a:buFont typeface="Wingdings" pitchFamily="2" charset="2"/>
              <a:buNone/>
            </a:pPr>
            <a:r>
              <a:rPr lang="tr-TR" sz="2400"/>
              <a:t>diyabet bulunur.</a:t>
            </a:r>
          </a:p>
          <a:p>
            <a:pPr eaLnBrk="1" hangingPunct="1">
              <a:lnSpc>
                <a:spcPct val="80000"/>
              </a:lnSpc>
            </a:pPr>
            <a:r>
              <a:rPr lang="tr-TR" sz="2400"/>
              <a:t>Diyabetik ketoasidoza yatkındırlar.</a:t>
            </a:r>
          </a:p>
          <a:p>
            <a:pPr eaLnBrk="1" hangingPunct="1">
              <a:lnSpc>
                <a:spcPct val="80000"/>
              </a:lnSpc>
            </a:pPr>
            <a:r>
              <a:rPr lang="tr-TR" sz="2400"/>
              <a:t>Hastaların sağlıklı yasaması için insülin tedavisi</a:t>
            </a:r>
          </a:p>
          <a:p>
            <a:pPr eaLnBrk="1" hangingPunct="1">
              <a:lnSpc>
                <a:spcPct val="80000"/>
              </a:lnSpc>
              <a:buFont typeface="Wingdings" pitchFamily="2" charset="2"/>
              <a:buNone/>
            </a:pPr>
            <a:r>
              <a:rPr lang="tr-TR" sz="2400"/>
              <a:t>kaçınılmazdır.</a:t>
            </a:r>
          </a:p>
        </p:txBody>
      </p:sp>
      <p:sp>
        <p:nvSpPr>
          <p:cNvPr id="6148"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E3D5CE2-F071-4C16-97DE-32E4376C92CC}" type="slidenum">
              <a:rPr lang="tr-TR" altLang="tr-TR" smtClean="0">
                <a:solidFill>
                  <a:srgbClr val="898989"/>
                </a:solidFill>
              </a:rPr>
              <a:pPr/>
              <a:t>33</a:t>
            </a:fld>
            <a:endParaRPr lang="tr-TR" altLang="tr-TR">
              <a:solidFill>
                <a:srgbClr val="898989"/>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28650" y="365125"/>
            <a:ext cx="7886700" cy="831850"/>
          </a:xfrm>
        </p:spPr>
        <p:txBody>
          <a:bodyPr/>
          <a:lstStyle/>
          <a:p>
            <a:pPr eaLnBrk="1" hangingPunct="1"/>
            <a:r>
              <a:rPr lang="tr-TR" altLang="tr-TR" b="1"/>
              <a:t>2.Tip 2 Diyabet</a:t>
            </a:r>
            <a:endParaRPr lang="tr-TR" b="1"/>
          </a:p>
        </p:txBody>
      </p:sp>
      <p:sp>
        <p:nvSpPr>
          <p:cNvPr id="9219" name="Rectangle 3"/>
          <p:cNvSpPr>
            <a:spLocks noGrp="1" noChangeArrowheads="1"/>
          </p:cNvSpPr>
          <p:nvPr>
            <p:ph idx="1"/>
          </p:nvPr>
        </p:nvSpPr>
        <p:spPr>
          <a:xfrm>
            <a:off x="762000" y="1268413"/>
            <a:ext cx="7772400" cy="4598987"/>
          </a:xfrm>
        </p:spPr>
        <p:txBody>
          <a:bodyPr>
            <a:noAutofit/>
          </a:bodyPr>
          <a:lstStyle/>
          <a:p>
            <a:pPr marL="274320" indent="-274320" eaLnBrk="1" fontAlgn="auto" hangingPunct="1">
              <a:spcAft>
                <a:spcPts val="200"/>
              </a:spcAft>
              <a:buClr>
                <a:schemeClr val="accent3"/>
              </a:buClr>
              <a:buFont typeface="Wingdings 2"/>
              <a:buChar char=""/>
              <a:defRPr/>
            </a:pPr>
            <a:r>
              <a:rPr lang="tr-TR" sz="2400" dirty="0"/>
              <a:t>Beta hücre fonksiyonunda bozukluk vardır(insülin salınımı </a:t>
            </a:r>
            <a:r>
              <a:rPr lang="tr-TR" sz="2400" dirty="0" err="1"/>
              <a:t>azalmıstır</a:t>
            </a:r>
            <a:r>
              <a:rPr lang="tr-TR" sz="2400" dirty="0"/>
              <a:t>) veya </a:t>
            </a:r>
            <a:r>
              <a:rPr lang="tr-TR" sz="2400" dirty="0" err="1"/>
              <a:t>periferik</a:t>
            </a:r>
            <a:r>
              <a:rPr lang="tr-TR" sz="2400" dirty="0"/>
              <a:t> dokularda insülin sensitivitesi azalmıştır (insülin direnci)</a:t>
            </a:r>
          </a:p>
          <a:p>
            <a:pPr marL="274320" indent="-274320" eaLnBrk="1" fontAlgn="auto" hangingPunct="1">
              <a:spcAft>
                <a:spcPts val="200"/>
              </a:spcAft>
              <a:buClr>
                <a:schemeClr val="accent3"/>
              </a:buClr>
              <a:buFont typeface="Wingdings 2"/>
              <a:buChar char=""/>
              <a:defRPr/>
            </a:pPr>
            <a:r>
              <a:rPr lang="tr-TR" sz="2400" dirty="0"/>
              <a:t>Orta yaslarda baslar(30 yaş sonrası). </a:t>
            </a:r>
          </a:p>
          <a:p>
            <a:pPr marL="274320" indent="-274320" eaLnBrk="1" fontAlgn="auto" hangingPunct="1">
              <a:spcAft>
                <a:spcPts val="200"/>
              </a:spcAft>
              <a:buClr>
                <a:schemeClr val="accent3"/>
              </a:buClr>
              <a:buFont typeface="Wingdings 2"/>
              <a:buChar char=""/>
              <a:defRPr/>
            </a:pPr>
            <a:r>
              <a:rPr lang="tr-TR" sz="2400" dirty="0"/>
              <a:t>Başlangıcı yavaştır.</a:t>
            </a:r>
          </a:p>
          <a:p>
            <a:pPr marL="274320" indent="-274320" eaLnBrk="1" fontAlgn="auto" hangingPunct="1">
              <a:spcAft>
                <a:spcPts val="200"/>
              </a:spcAft>
              <a:buClr>
                <a:schemeClr val="accent3"/>
              </a:buClr>
              <a:buFont typeface="Wingdings 2"/>
              <a:buChar char=""/>
              <a:defRPr/>
            </a:pPr>
            <a:r>
              <a:rPr lang="tr-TR" altLang="tr-TR" sz="2400" dirty="0"/>
              <a:t>Hastalar sıklıkla </a:t>
            </a:r>
            <a:r>
              <a:rPr lang="tr-TR" altLang="tr-TR" sz="2400" dirty="0" err="1"/>
              <a:t>obez</a:t>
            </a:r>
            <a:r>
              <a:rPr lang="tr-TR" altLang="tr-TR" sz="2400" dirty="0"/>
              <a:t> veya kiloludur [Beden kitle indeksi (BKİ) &gt;25 kg/m2].</a:t>
            </a:r>
            <a:endParaRPr lang="tr-TR" sz="2400" dirty="0"/>
          </a:p>
          <a:p>
            <a:pPr marL="274320" indent="-274320" eaLnBrk="1" fontAlgn="auto" hangingPunct="1">
              <a:spcAft>
                <a:spcPts val="200"/>
              </a:spcAft>
              <a:buClr>
                <a:schemeClr val="accent3"/>
              </a:buClr>
              <a:buFont typeface="Wingdings 2"/>
              <a:buChar char=""/>
              <a:defRPr/>
            </a:pPr>
            <a:r>
              <a:rPr lang="tr-TR" sz="2400" dirty="0"/>
              <a:t>Genetik faktörler ve çevresel faktörler beraber rol oynar.</a:t>
            </a:r>
          </a:p>
          <a:p>
            <a:pPr marL="274320" indent="-274320" eaLnBrk="1" fontAlgn="auto" hangingPunct="1">
              <a:spcAft>
                <a:spcPts val="200"/>
              </a:spcAft>
              <a:buClr>
                <a:schemeClr val="accent3"/>
              </a:buClr>
              <a:buFont typeface="Wingdings 2"/>
              <a:buChar char=""/>
              <a:defRPr/>
            </a:pPr>
            <a:r>
              <a:rPr lang="tr-TR" sz="2400" dirty="0"/>
              <a:t>Hastaların yaklaşık %50’sinde ailede diyabet öyküsü pozitiftir.</a:t>
            </a:r>
          </a:p>
          <a:p>
            <a:pPr marL="274320" indent="-274320" eaLnBrk="1" fontAlgn="auto" hangingPunct="1">
              <a:spcAft>
                <a:spcPts val="200"/>
              </a:spcAft>
              <a:buClr>
                <a:schemeClr val="accent3"/>
              </a:buClr>
              <a:buFont typeface="Wingdings 2"/>
              <a:buChar char=""/>
              <a:defRPr/>
            </a:pPr>
            <a:r>
              <a:rPr lang="tr-TR" sz="2400" dirty="0"/>
              <a:t>Tıbbi beslenme tedavisi, egzersiz, OAD ve gerekirse insülin ile tedavi edilir.</a:t>
            </a:r>
          </a:p>
        </p:txBody>
      </p:sp>
      <p:sp>
        <p:nvSpPr>
          <p:cNvPr id="7172"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4F8820F6-1E09-45DB-9F8D-9966499C7438}" type="slidenum">
              <a:rPr lang="tr-TR" altLang="tr-TR" smtClean="0">
                <a:solidFill>
                  <a:srgbClr val="898989"/>
                </a:solidFill>
              </a:rPr>
              <a:pPr/>
              <a:t>34</a:t>
            </a:fld>
            <a:endParaRPr lang="tr-TR" altLang="tr-TR">
              <a:solidFill>
                <a:srgbClr val="89898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Metin kutusu 34"/>
          <p:cNvSpPr txBox="1">
            <a:spLocks noChangeArrowheads="1"/>
          </p:cNvSpPr>
          <p:nvPr/>
        </p:nvSpPr>
        <p:spPr bwMode="auto">
          <a:xfrm>
            <a:off x="1536700" y="703263"/>
            <a:ext cx="5867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2400" b="1">
                <a:latin typeface="Tahoma" pitchFamily="34" charset="0"/>
                <a:cs typeface="Tahoma" pitchFamily="34" charset="0"/>
              </a:rPr>
              <a:t>Tip 1 Diyabet ve Tip 2 Diyabet</a:t>
            </a:r>
          </a:p>
        </p:txBody>
      </p:sp>
      <p:sp>
        <p:nvSpPr>
          <p:cNvPr id="8195" name="Metin kutusu 6"/>
          <p:cNvSpPr txBox="1">
            <a:spLocks noChangeArrowheads="1"/>
          </p:cNvSpPr>
          <p:nvPr/>
        </p:nvSpPr>
        <p:spPr bwMode="auto">
          <a:xfrm>
            <a:off x="642938" y="1784350"/>
            <a:ext cx="2606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2400" b="1">
                <a:latin typeface="Tahoma" pitchFamily="34" charset="0"/>
                <a:cs typeface="Tahoma" pitchFamily="34" charset="0"/>
              </a:rPr>
              <a:t>Klinik Özellikler</a:t>
            </a:r>
          </a:p>
        </p:txBody>
      </p:sp>
      <p:sp>
        <p:nvSpPr>
          <p:cNvPr id="8196" name="Metin kutusu 8"/>
          <p:cNvSpPr txBox="1">
            <a:spLocks noChangeArrowheads="1"/>
          </p:cNvSpPr>
          <p:nvPr/>
        </p:nvSpPr>
        <p:spPr bwMode="auto">
          <a:xfrm>
            <a:off x="6508750" y="1814513"/>
            <a:ext cx="854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b="1">
                <a:latin typeface="Tahoma" pitchFamily="34" charset="0"/>
                <a:cs typeface="Tahoma" pitchFamily="34" charset="0"/>
              </a:rPr>
              <a:t>T2DM</a:t>
            </a:r>
          </a:p>
        </p:txBody>
      </p:sp>
      <p:sp>
        <p:nvSpPr>
          <p:cNvPr id="8197" name="Metin kutusu 9"/>
          <p:cNvSpPr txBox="1">
            <a:spLocks noChangeArrowheads="1"/>
          </p:cNvSpPr>
          <p:nvPr/>
        </p:nvSpPr>
        <p:spPr bwMode="auto">
          <a:xfrm>
            <a:off x="784225" y="2447925"/>
            <a:ext cx="1435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600">
                <a:latin typeface="Tahoma" pitchFamily="34" charset="0"/>
                <a:cs typeface="Tahoma" pitchFamily="34" charset="0"/>
              </a:rPr>
              <a:t>Başlangıç yaşı</a:t>
            </a:r>
          </a:p>
        </p:txBody>
      </p:sp>
      <p:sp>
        <p:nvSpPr>
          <p:cNvPr id="8198" name="Metin kutusu 10"/>
          <p:cNvSpPr txBox="1">
            <a:spLocks noChangeArrowheads="1"/>
          </p:cNvSpPr>
          <p:nvPr/>
        </p:nvSpPr>
        <p:spPr bwMode="auto">
          <a:xfrm>
            <a:off x="3295650" y="2447925"/>
            <a:ext cx="1700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Genellikle </a:t>
            </a:r>
            <a:r>
              <a:rPr lang="tr-TR" sz="1400">
                <a:latin typeface="Tahoma" pitchFamily="34" charset="0"/>
                <a:cs typeface="Arial" pitchFamily="34" charset="0"/>
              </a:rPr>
              <a:t>≤</a:t>
            </a:r>
            <a:r>
              <a:rPr lang="tr-TR" sz="1400">
                <a:latin typeface="Tahoma" pitchFamily="34" charset="0"/>
                <a:cs typeface="Tahoma" pitchFamily="34" charset="0"/>
              </a:rPr>
              <a:t> 30 yaş</a:t>
            </a:r>
          </a:p>
        </p:txBody>
      </p:sp>
      <p:sp>
        <p:nvSpPr>
          <p:cNvPr id="8199" name="Metin kutusu 11"/>
          <p:cNvSpPr txBox="1">
            <a:spLocks noChangeArrowheads="1"/>
          </p:cNvSpPr>
          <p:nvPr/>
        </p:nvSpPr>
        <p:spPr bwMode="auto">
          <a:xfrm>
            <a:off x="5802313" y="2447925"/>
            <a:ext cx="1700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Genellikle </a:t>
            </a:r>
            <a:r>
              <a:rPr lang="tr-TR" sz="1400">
                <a:solidFill>
                  <a:srgbClr val="000000"/>
                </a:solidFill>
                <a:latin typeface="Tahoma" pitchFamily="34" charset="0"/>
                <a:cs typeface="Arial" pitchFamily="34" charset="0"/>
              </a:rPr>
              <a:t>≥</a:t>
            </a:r>
            <a:r>
              <a:rPr lang="tr-TR" sz="1400">
                <a:latin typeface="Tahoma" pitchFamily="34" charset="0"/>
                <a:cs typeface="Tahoma" pitchFamily="34" charset="0"/>
              </a:rPr>
              <a:t> 30 yaş</a:t>
            </a:r>
          </a:p>
        </p:txBody>
      </p:sp>
      <p:sp>
        <p:nvSpPr>
          <p:cNvPr id="8200" name="Metin kutusu 12"/>
          <p:cNvSpPr txBox="1">
            <a:spLocks noChangeArrowheads="1"/>
          </p:cNvSpPr>
          <p:nvPr/>
        </p:nvSpPr>
        <p:spPr bwMode="auto">
          <a:xfrm>
            <a:off x="762000" y="2854325"/>
            <a:ext cx="134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Başlangıç Şekli</a:t>
            </a:r>
          </a:p>
        </p:txBody>
      </p:sp>
      <p:sp>
        <p:nvSpPr>
          <p:cNvPr id="8201" name="Metin kutusu 13"/>
          <p:cNvSpPr txBox="1">
            <a:spLocks noChangeArrowheads="1"/>
          </p:cNvSpPr>
          <p:nvPr/>
        </p:nvSpPr>
        <p:spPr bwMode="auto">
          <a:xfrm>
            <a:off x="3295650" y="2886075"/>
            <a:ext cx="2473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Genellikle akut, semptomatik</a:t>
            </a:r>
          </a:p>
        </p:txBody>
      </p:sp>
      <p:sp>
        <p:nvSpPr>
          <p:cNvPr id="8202" name="Metin kutusu 14"/>
          <p:cNvSpPr txBox="1">
            <a:spLocks noChangeArrowheads="1"/>
          </p:cNvSpPr>
          <p:nvPr/>
        </p:nvSpPr>
        <p:spPr bwMode="auto">
          <a:xfrm>
            <a:off x="5765800" y="2897188"/>
            <a:ext cx="2757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Yavaş, çoğunlukla asemptomatik</a:t>
            </a:r>
          </a:p>
        </p:txBody>
      </p:sp>
      <p:sp>
        <p:nvSpPr>
          <p:cNvPr id="8203" name="Metin kutusu 15"/>
          <p:cNvSpPr txBox="1">
            <a:spLocks noChangeArrowheads="1"/>
          </p:cNvSpPr>
          <p:nvPr/>
        </p:nvSpPr>
        <p:spPr bwMode="auto">
          <a:xfrm>
            <a:off x="762000" y="3475038"/>
            <a:ext cx="739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Ketozis</a:t>
            </a:r>
          </a:p>
        </p:txBody>
      </p:sp>
      <p:sp>
        <p:nvSpPr>
          <p:cNvPr id="8204" name="Metin kutusu 16"/>
          <p:cNvSpPr txBox="1">
            <a:spLocks noChangeArrowheads="1"/>
          </p:cNvSpPr>
          <p:nvPr/>
        </p:nvSpPr>
        <p:spPr bwMode="auto">
          <a:xfrm>
            <a:off x="3295650" y="3475038"/>
            <a:ext cx="102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Sıklıkla var</a:t>
            </a:r>
          </a:p>
        </p:txBody>
      </p:sp>
      <p:sp>
        <p:nvSpPr>
          <p:cNvPr id="8205" name="Metin kutusu 17"/>
          <p:cNvSpPr txBox="1">
            <a:spLocks noChangeArrowheads="1"/>
          </p:cNvSpPr>
          <p:nvPr/>
        </p:nvSpPr>
        <p:spPr bwMode="auto">
          <a:xfrm>
            <a:off x="5792788" y="3475038"/>
            <a:ext cx="105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Sıklıkla yok</a:t>
            </a:r>
          </a:p>
        </p:txBody>
      </p:sp>
      <p:sp>
        <p:nvSpPr>
          <p:cNvPr id="8206" name="Metin kutusu 18"/>
          <p:cNvSpPr txBox="1">
            <a:spLocks noChangeArrowheads="1"/>
          </p:cNvSpPr>
          <p:nvPr/>
        </p:nvSpPr>
        <p:spPr bwMode="auto">
          <a:xfrm>
            <a:off x="762000" y="3990975"/>
            <a:ext cx="1433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Başlangıç kilosu</a:t>
            </a:r>
          </a:p>
        </p:txBody>
      </p:sp>
      <p:sp>
        <p:nvSpPr>
          <p:cNvPr id="8207" name="Metin kutusu 19"/>
          <p:cNvSpPr txBox="1">
            <a:spLocks noChangeArrowheads="1"/>
          </p:cNvSpPr>
          <p:nvPr/>
        </p:nvSpPr>
        <p:spPr bwMode="auto">
          <a:xfrm>
            <a:off x="3278188" y="3990975"/>
            <a:ext cx="1363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Genellikle zayıf</a:t>
            </a:r>
          </a:p>
        </p:txBody>
      </p:sp>
      <p:sp>
        <p:nvSpPr>
          <p:cNvPr id="8208" name="Metin kutusu 20"/>
          <p:cNvSpPr txBox="1">
            <a:spLocks noChangeArrowheads="1"/>
          </p:cNvSpPr>
          <p:nvPr/>
        </p:nvSpPr>
        <p:spPr bwMode="auto">
          <a:xfrm>
            <a:off x="5792788" y="3990975"/>
            <a:ext cx="137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Genellikle obez</a:t>
            </a:r>
          </a:p>
        </p:txBody>
      </p:sp>
      <p:sp>
        <p:nvSpPr>
          <p:cNvPr id="8209" name="Metin kutusu 21"/>
          <p:cNvSpPr txBox="1">
            <a:spLocks noChangeArrowheads="1"/>
          </p:cNvSpPr>
          <p:nvPr/>
        </p:nvSpPr>
        <p:spPr bwMode="auto">
          <a:xfrm>
            <a:off x="762000" y="4440238"/>
            <a:ext cx="1730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Ailede diyabet yükü</a:t>
            </a:r>
          </a:p>
        </p:txBody>
      </p:sp>
      <p:sp>
        <p:nvSpPr>
          <p:cNvPr id="8210" name="Metin kutusu 22"/>
          <p:cNvSpPr txBox="1">
            <a:spLocks noChangeArrowheads="1"/>
          </p:cNvSpPr>
          <p:nvPr/>
        </p:nvSpPr>
        <p:spPr bwMode="auto">
          <a:xfrm>
            <a:off x="3278188" y="4440238"/>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Yok veya belirgin değil</a:t>
            </a:r>
          </a:p>
        </p:txBody>
      </p:sp>
      <p:sp>
        <p:nvSpPr>
          <p:cNvPr id="8211" name="Metin kutusu 23"/>
          <p:cNvSpPr txBox="1">
            <a:spLocks noChangeArrowheads="1"/>
          </p:cNvSpPr>
          <p:nvPr/>
        </p:nvSpPr>
        <p:spPr bwMode="auto">
          <a:xfrm>
            <a:off x="5773738" y="4419600"/>
            <a:ext cx="674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Yoğun</a:t>
            </a:r>
          </a:p>
        </p:txBody>
      </p:sp>
      <p:sp>
        <p:nvSpPr>
          <p:cNvPr id="8212" name="Metin kutusu 24"/>
          <p:cNvSpPr txBox="1">
            <a:spLocks noChangeArrowheads="1"/>
          </p:cNvSpPr>
          <p:nvPr/>
        </p:nvSpPr>
        <p:spPr bwMode="auto">
          <a:xfrm>
            <a:off x="762000" y="4953000"/>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C - peptip</a:t>
            </a:r>
          </a:p>
        </p:txBody>
      </p:sp>
      <p:sp>
        <p:nvSpPr>
          <p:cNvPr id="8213" name="Metin kutusu 25"/>
          <p:cNvSpPr txBox="1">
            <a:spLocks noChangeArrowheads="1"/>
          </p:cNvSpPr>
          <p:nvPr/>
        </p:nvSpPr>
        <p:spPr bwMode="auto">
          <a:xfrm>
            <a:off x="3295650" y="5024438"/>
            <a:ext cx="674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Düşük</a:t>
            </a:r>
          </a:p>
        </p:txBody>
      </p:sp>
      <p:sp>
        <p:nvSpPr>
          <p:cNvPr id="8214" name="Metin kutusu 26"/>
          <p:cNvSpPr txBox="1">
            <a:spLocks noChangeArrowheads="1"/>
          </p:cNvSpPr>
          <p:nvPr/>
        </p:nvSpPr>
        <p:spPr bwMode="auto">
          <a:xfrm>
            <a:off x="5792788" y="5022850"/>
            <a:ext cx="2163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Normal / Yüksek / Düşük</a:t>
            </a:r>
          </a:p>
        </p:txBody>
      </p:sp>
      <p:sp>
        <p:nvSpPr>
          <p:cNvPr id="8215" name="Metin kutusu 27"/>
          <p:cNvSpPr txBox="1">
            <a:spLocks noChangeArrowheads="1"/>
          </p:cNvSpPr>
          <p:nvPr/>
        </p:nvSpPr>
        <p:spPr bwMode="auto">
          <a:xfrm>
            <a:off x="642938" y="5532438"/>
            <a:ext cx="28479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05000"/>
              </a:lnSpc>
            </a:pPr>
            <a:r>
              <a:rPr lang="tr-TR" sz="1100">
                <a:latin typeface="Tahoma" pitchFamily="34" charset="0"/>
                <a:cs typeface="Tahoma" pitchFamily="34" charset="0"/>
              </a:rPr>
              <a:t>Otoantikor (ICA AntiGAD, IA2Ab, IAA)</a:t>
            </a:r>
          </a:p>
        </p:txBody>
      </p:sp>
      <p:sp>
        <p:nvSpPr>
          <p:cNvPr id="8216" name="Metin kutusu 28"/>
          <p:cNvSpPr txBox="1">
            <a:spLocks noChangeArrowheads="1"/>
          </p:cNvSpPr>
          <p:nvPr/>
        </p:nvSpPr>
        <p:spPr bwMode="auto">
          <a:xfrm>
            <a:off x="3295650" y="5532438"/>
            <a:ext cx="1479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Genellikle pozitif</a:t>
            </a:r>
          </a:p>
        </p:txBody>
      </p:sp>
      <p:sp>
        <p:nvSpPr>
          <p:cNvPr id="8217" name="Metin kutusu 29"/>
          <p:cNvSpPr txBox="1">
            <a:spLocks noChangeArrowheads="1"/>
          </p:cNvSpPr>
          <p:nvPr/>
        </p:nvSpPr>
        <p:spPr bwMode="auto">
          <a:xfrm>
            <a:off x="5792788" y="5532438"/>
            <a:ext cx="752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Negatif</a:t>
            </a:r>
          </a:p>
        </p:txBody>
      </p:sp>
      <p:sp>
        <p:nvSpPr>
          <p:cNvPr id="8218" name="Metin kutusu 30"/>
          <p:cNvSpPr txBox="1">
            <a:spLocks noChangeArrowheads="1"/>
          </p:cNvSpPr>
          <p:nvPr/>
        </p:nvSpPr>
        <p:spPr bwMode="auto">
          <a:xfrm>
            <a:off x="762000" y="6067425"/>
            <a:ext cx="2481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Otoimmün hastalık birlikteliği</a:t>
            </a:r>
          </a:p>
        </p:txBody>
      </p:sp>
      <p:sp>
        <p:nvSpPr>
          <p:cNvPr id="8219" name="Metin kutusu 31"/>
          <p:cNvSpPr txBox="1">
            <a:spLocks noChangeArrowheads="1"/>
          </p:cNvSpPr>
          <p:nvPr/>
        </p:nvSpPr>
        <p:spPr bwMode="auto">
          <a:xfrm>
            <a:off x="3278188" y="6046788"/>
            <a:ext cx="442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Var</a:t>
            </a:r>
          </a:p>
        </p:txBody>
      </p:sp>
      <p:sp>
        <p:nvSpPr>
          <p:cNvPr id="8220" name="Metin kutusu 32"/>
          <p:cNvSpPr txBox="1">
            <a:spLocks noChangeArrowheads="1"/>
          </p:cNvSpPr>
          <p:nvPr/>
        </p:nvSpPr>
        <p:spPr bwMode="auto">
          <a:xfrm>
            <a:off x="5749925" y="6046788"/>
            <a:ext cx="465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sz="1400">
                <a:latin typeface="Tahoma" pitchFamily="34" charset="0"/>
                <a:cs typeface="Tahoma" pitchFamily="34" charset="0"/>
              </a:rPr>
              <a:t>Yok</a:t>
            </a:r>
          </a:p>
        </p:txBody>
      </p:sp>
      <p:sp>
        <p:nvSpPr>
          <p:cNvPr id="8221" name="Metin kutusu 33"/>
          <p:cNvSpPr txBox="1">
            <a:spLocks noChangeArrowheads="1"/>
          </p:cNvSpPr>
          <p:nvPr/>
        </p:nvSpPr>
        <p:spPr bwMode="auto">
          <a:xfrm>
            <a:off x="3981450" y="1830388"/>
            <a:ext cx="854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b="1">
                <a:latin typeface="Tahoma" pitchFamily="34" charset="0"/>
                <a:cs typeface="Tahoma" pitchFamily="34" charset="0"/>
              </a:rPr>
              <a:t>T1DM</a:t>
            </a:r>
          </a:p>
        </p:txBody>
      </p:sp>
      <p:grpSp>
        <p:nvGrpSpPr>
          <p:cNvPr id="8222" name="Grup 1"/>
          <p:cNvGrpSpPr>
            <a:grpSpLocks/>
          </p:cNvGrpSpPr>
          <p:nvPr/>
        </p:nvGrpSpPr>
        <p:grpSpPr bwMode="auto">
          <a:xfrm>
            <a:off x="609600" y="1752600"/>
            <a:ext cx="7572375" cy="4640263"/>
            <a:chOff x="2642190" y="1523999"/>
            <a:chExt cx="3918098" cy="5078819"/>
          </a:xfrm>
        </p:grpSpPr>
        <p:sp>
          <p:nvSpPr>
            <p:cNvPr id="3" name="Yuvarlatılmış Dikdörtgen 2"/>
            <p:cNvSpPr/>
            <p:nvPr/>
          </p:nvSpPr>
          <p:spPr>
            <a:xfrm>
              <a:off x="2647118" y="1523999"/>
              <a:ext cx="3913170" cy="5078819"/>
            </a:xfrm>
            <a:prstGeom prst="roundRect">
              <a:avLst>
                <a:gd name="adj" fmla="val 3212"/>
              </a:avLst>
            </a:prstGeom>
            <a:noFill/>
            <a:ln>
              <a:solidFill>
                <a:srgbClr val="8D34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sz="1100">
                <a:solidFill>
                  <a:srgbClr val="FFFFFF"/>
                </a:solidFill>
              </a:endParaRPr>
            </a:p>
          </p:txBody>
        </p:sp>
        <p:cxnSp>
          <p:nvCxnSpPr>
            <p:cNvPr id="36" name="Düz Bağlayıcı 35"/>
            <p:cNvCxnSpPr/>
            <p:nvPr/>
          </p:nvCxnSpPr>
          <p:spPr>
            <a:xfrm>
              <a:off x="3943294" y="1523999"/>
              <a:ext cx="0" cy="5078819"/>
            </a:xfrm>
            <a:prstGeom prst="line">
              <a:avLst/>
            </a:prstGeom>
            <a:ln>
              <a:solidFill>
                <a:srgbClr val="8D343B"/>
              </a:solidFill>
            </a:ln>
          </p:spPr>
          <p:style>
            <a:lnRef idx="1">
              <a:schemeClr val="accent1"/>
            </a:lnRef>
            <a:fillRef idx="0">
              <a:schemeClr val="accent1"/>
            </a:fillRef>
            <a:effectRef idx="0">
              <a:schemeClr val="accent1"/>
            </a:effectRef>
            <a:fontRef idx="minor">
              <a:schemeClr val="tx1"/>
            </a:fontRef>
          </p:style>
        </p:cxnSp>
        <p:cxnSp>
          <p:nvCxnSpPr>
            <p:cNvPr id="38" name="Düz Bağlayıcı 37"/>
            <p:cNvCxnSpPr/>
            <p:nvPr/>
          </p:nvCxnSpPr>
          <p:spPr>
            <a:xfrm>
              <a:off x="5250149" y="1523999"/>
              <a:ext cx="0" cy="5078819"/>
            </a:xfrm>
            <a:prstGeom prst="line">
              <a:avLst/>
            </a:prstGeom>
            <a:ln>
              <a:solidFill>
                <a:srgbClr val="8D343B"/>
              </a:solidFill>
            </a:ln>
          </p:spPr>
          <p:style>
            <a:lnRef idx="1">
              <a:schemeClr val="accent1"/>
            </a:lnRef>
            <a:fillRef idx="0">
              <a:schemeClr val="accent1"/>
            </a:fillRef>
            <a:effectRef idx="0">
              <a:schemeClr val="accent1"/>
            </a:effectRef>
            <a:fontRef idx="minor">
              <a:schemeClr val="tx1"/>
            </a:fontRef>
          </p:style>
        </p:cxnSp>
        <p:cxnSp>
          <p:nvCxnSpPr>
            <p:cNvPr id="40" name="Düz Bağlayıcı 39"/>
            <p:cNvCxnSpPr/>
            <p:nvPr/>
          </p:nvCxnSpPr>
          <p:spPr>
            <a:xfrm>
              <a:off x="2642190" y="2057423"/>
              <a:ext cx="3918098" cy="0"/>
            </a:xfrm>
            <a:prstGeom prst="line">
              <a:avLst/>
            </a:prstGeom>
            <a:ln>
              <a:solidFill>
                <a:srgbClr val="8D343B"/>
              </a:solidFill>
            </a:ln>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a:off x="2647118" y="2667298"/>
              <a:ext cx="3913170" cy="0"/>
            </a:xfrm>
            <a:prstGeom prst="line">
              <a:avLst/>
            </a:prstGeom>
            <a:ln>
              <a:solidFill>
                <a:srgbClr val="8D343B"/>
              </a:solidFill>
            </a:ln>
          </p:spPr>
          <p:style>
            <a:lnRef idx="1">
              <a:schemeClr val="accent1"/>
            </a:lnRef>
            <a:fillRef idx="0">
              <a:schemeClr val="accent1"/>
            </a:fillRef>
            <a:effectRef idx="0">
              <a:schemeClr val="accent1"/>
            </a:effectRef>
            <a:fontRef idx="minor">
              <a:schemeClr val="tx1"/>
            </a:fontRef>
          </p:style>
        </p:cxnSp>
        <p:cxnSp>
          <p:nvCxnSpPr>
            <p:cNvPr id="44" name="Düz Bağlayıcı 43"/>
            <p:cNvCxnSpPr/>
            <p:nvPr/>
          </p:nvCxnSpPr>
          <p:spPr>
            <a:xfrm>
              <a:off x="2647118" y="3242423"/>
              <a:ext cx="3913170" cy="0"/>
            </a:xfrm>
            <a:prstGeom prst="line">
              <a:avLst/>
            </a:prstGeom>
            <a:ln>
              <a:solidFill>
                <a:srgbClr val="8D343B"/>
              </a:solidFill>
            </a:ln>
          </p:spPr>
          <p:style>
            <a:lnRef idx="1">
              <a:schemeClr val="accent1"/>
            </a:lnRef>
            <a:fillRef idx="0">
              <a:schemeClr val="accent1"/>
            </a:fillRef>
            <a:effectRef idx="0">
              <a:schemeClr val="accent1"/>
            </a:effectRef>
            <a:fontRef idx="minor">
              <a:schemeClr val="tx1"/>
            </a:fontRef>
          </p:style>
        </p:cxnSp>
        <p:cxnSp>
          <p:nvCxnSpPr>
            <p:cNvPr id="46" name="Düz Bağlayıcı 45"/>
            <p:cNvCxnSpPr/>
            <p:nvPr/>
          </p:nvCxnSpPr>
          <p:spPr>
            <a:xfrm>
              <a:off x="2642190" y="3756734"/>
              <a:ext cx="3902492" cy="0"/>
            </a:xfrm>
            <a:prstGeom prst="line">
              <a:avLst/>
            </a:prstGeom>
            <a:ln>
              <a:solidFill>
                <a:srgbClr val="8D343B"/>
              </a:solidFill>
            </a:ln>
          </p:spPr>
          <p:style>
            <a:lnRef idx="1">
              <a:schemeClr val="accent1"/>
            </a:lnRef>
            <a:fillRef idx="0">
              <a:schemeClr val="accent1"/>
            </a:fillRef>
            <a:effectRef idx="0">
              <a:schemeClr val="accent1"/>
            </a:effectRef>
            <a:fontRef idx="minor">
              <a:schemeClr val="tx1"/>
            </a:fontRef>
          </p:style>
        </p:cxnSp>
        <p:cxnSp>
          <p:nvCxnSpPr>
            <p:cNvPr id="48" name="Düz Bağlayıcı 47"/>
            <p:cNvCxnSpPr/>
            <p:nvPr/>
          </p:nvCxnSpPr>
          <p:spPr>
            <a:xfrm>
              <a:off x="2642190" y="4344021"/>
              <a:ext cx="3918098" cy="0"/>
            </a:xfrm>
            <a:prstGeom prst="line">
              <a:avLst/>
            </a:prstGeom>
            <a:ln>
              <a:solidFill>
                <a:srgbClr val="8D343B"/>
              </a:solidFill>
            </a:ln>
          </p:spPr>
          <p:style>
            <a:lnRef idx="1">
              <a:schemeClr val="accent1"/>
            </a:lnRef>
            <a:fillRef idx="0">
              <a:schemeClr val="accent1"/>
            </a:fillRef>
            <a:effectRef idx="0">
              <a:schemeClr val="accent1"/>
            </a:effectRef>
            <a:fontRef idx="minor">
              <a:schemeClr val="tx1"/>
            </a:fontRef>
          </p:style>
        </p:cxnSp>
        <p:cxnSp>
          <p:nvCxnSpPr>
            <p:cNvPr id="54" name="Düz Bağlayıcı 53"/>
            <p:cNvCxnSpPr/>
            <p:nvPr/>
          </p:nvCxnSpPr>
          <p:spPr>
            <a:xfrm>
              <a:off x="2647118" y="4938258"/>
              <a:ext cx="3913170" cy="0"/>
            </a:xfrm>
            <a:prstGeom prst="line">
              <a:avLst/>
            </a:prstGeom>
            <a:ln>
              <a:solidFill>
                <a:srgbClr val="8D343B"/>
              </a:solidFill>
            </a:ln>
          </p:spPr>
          <p:style>
            <a:lnRef idx="1">
              <a:schemeClr val="accent1"/>
            </a:lnRef>
            <a:fillRef idx="0">
              <a:schemeClr val="accent1"/>
            </a:fillRef>
            <a:effectRef idx="0">
              <a:schemeClr val="accent1"/>
            </a:effectRef>
            <a:fontRef idx="minor">
              <a:schemeClr val="tx1"/>
            </a:fontRef>
          </p:style>
        </p:cxnSp>
        <p:cxnSp>
          <p:nvCxnSpPr>
            <p:cNvPr id="56" name="Düz Bağlayıcı 55"/>
            <p:cNvCxnSpPr/>
            <p:nvPr/>
          </p:nvCxnSpPr>
          <p:spPr>
            <a:xfrm>
              <a:off x="2647118" y="5473419"/>
              <a:ext cx="3913170" cy="0"/>
            </a:xfrm>
            <a:prstGeom prst="line">
              <a:avLst/>
            </a:prstGeom>
            <a:ln>
              <a:solidFill>
                <a:srgbClr val="8D343B"/>
              </a:solidFill>
            </a:ln>
          </p:spPr>
          <p:style>
            <a:lnRef idx="1">
              <a:schemeClr val="accent1"/>
            </a:lnRef>
            <a:fillRef idx="0">
              <a:schemeClr val="accent1"/>
            </a:fillRef>
            <a:effectRef idx="0">
              <a:schemeClr val="accent1"/>
            </a:effectRef>
            <a:fontRef idx="minor">
              <a:schemeClr val="tx1"/>
            </a:fontRef>
          </p:style>
        </p:cxnSp>
        <p:cxnSp>
          <p:nvCxnSpPr>
            <p:cNvPr id="58" name="Düz Bağlayıcı 57"/>
            <p:cNvCxnSpPr/>
            <p:nvPr/>
          </p:nvCxnSpPr>
          <p:spPr>
            <a:xfrm>
              <a:off x="2647118" y="6058969"/>
              <a:ext cx="3913170" cy="0"/>
            </a:xfrm>
            <a:prstGeom prst="line">
              <a:avLst/>
            </a:prstGeom>
            <a:ln>
              <a:solidFill>
                <a:srgbClr val="8D343B"/>
              </a:solidFill>
            </a:ln>
          </p:spPr>
          <p:style>
            <a:lnRef idx="1">
              <a:schemeClr val="accent1"/>
            </a:lnRef>
            <a:fillRef idx="0">
              <a:schemeClr val="accent1"/>
            </a:fillRef>
            <a:effectRef idx="0">
              <a:schemeClr val="accent1"/>
            </a:effectRef>
            <a:fontRef idx="minor">
              <a:schemeClr val="tx1"/>
            </a:fontRef>
          </p:style>
        </p:cxnSp>
      </p:grpSp>
      <p:sp>
        <p:nvSpPr>
          <p:cNvPr id="8223"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52E7AAA4-24D0-4122-90B0-357667E9FEF7}" type="slidenum">
              <a:rPr lang="tr-TR" altLang="tr-TR" smtClean="0">
                <a:solidFill>
                  <a:srgbClr val="898989"/>
                </a:solidFill>
              </a:rPr>
              <a:pPr/>
              <a:t>35</a:t>
            </a:fld>
            <a:endParaRPr lang="tr-TR" altLang="tr-TR">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a:xfrm>
            <a:off x="628650" y="365125"/>
            <a:ext cx="7886700" cy="831850"/>
          </a:xfrm>
        </p:spPr>
        <p:txBody>
          <a:bodyPr/>
          <a:lstStyle/>
          <a:p>
            <a:pPr eaLnBrk="1" hangingPunct="1">
              <a:defRPr/>
            </a:pPr>
            <a:r>
              <a:rPr lang="tr-TR" sz="4400" b="1" dirty="0">
                <a:solidFill>
                  <a:srgbClr val="FF0000"/>
                </a:solidFill>
                <a:latin typeface="+mn-lt"/>
              </a:rPr>
              <a:t>Diyabete İlişkin Tanı Kriterleri</a:t>
            </a:r>
            <a:endParaRPr lang="tr-TR" sz="2800" dirty="0">
              <a:solidFill>
                <a:srgbClr val="FF0000"/>
              </a:solidFill>
              <a:latin typeface="+mn-lt"/>
            </a:endParaRPr>
          </a:p>
        </p:txBody>
      </p:sp>
      <p:sp>
        <p:nvSpPr>
          <p:cNvPr id="3" name="2 İçerik Yer Tutucusu"/>
          <p:cNvSpPr>
            <a:spLocks noGrp="1"/>
          </p:cNvSpPr>
          <p:nvPr>
            <p:ph idx="1"/>
          </p:nvPr>
        </p:nvSpPr>
        <p:spPr/>
        <p:txBody>
          <a:bodyPr>
            <a:normAutofit/>
          </a:bodyPr>
          <a:lstStyle/>
          <a:p>
            <a:pPr marL="228600" indent="-228600" eaLnBrk="1" fontAlgn="auto" hangingPunct="1">
              <a:spcAft>
                <a:spcPts val="0"/>
              </a:spcAft>
              <a:buClr>
                <a:schemeClr val="accent3"/>
              </a:buClr>
              <a:buFont typeface="Symbol" pitchFamily="18" charset="2"/>
              <a:buChar char="¨"/>
              <a:defRPr/>
            </a:pPr>
            <a:r>
              <a:rPr lang="tr-TR" sz="2400" dirty="0"/>
              <a:t>Hasta klasik DM belirti ve Semptomlarına ve yanı sıra &gt;200mg/</a:t>
            </a:r>
            <a:r>
              <a:rPr lang="tr-TR" sz="2400" dirty="0" err="1"/>
              <a:t>dl’lik</a:t>
            </a:r>
            <a:r>
              <a:rPr lang="tr-TR" sz="2400" dirty="0"/>
              <a:t> (11,1mmol/l) </a:t>
            </a:r>
            <a:r>
              <a:rPr lang="tr-TR" sz="2400" dirty="0" err="1"/>
              <a:t>lik</a:t>
            </a:r>
            <a:r>
              <a:rPr lang="tr-TR" sz="2400" dirty="0"/>
              <a:t> bir </a:t>
            </a:r>
            <a:r>
              <a:rPr lang="tr-TR" sz="2400" dirty="0" err="1"/>
              <a:t>ras</a:t>
            </a:r>
            <a:r>
              <a:rPr lang="en-US" sz="2400" dirty="0"/>
              <a:t>t</a:t>
            </a:r>
            <a:r>
              <a:rPr lang="tr-TR" sz="2400" dirty="0"/>
              <a:t>gele ölçülmüş plazma glukozu seviyesine sahiptir.</a:t>
            </a:r>
          </a:p>
          <a:p>
            <a:pPr marL="228600" indent="-228600" eaLnBrk="1" fontAlgn="auto" hangingPunct="1">
              <a:spcAft>
                <a:spcPts val="0"/>
              </a:spcAft>
              <a:buClr>
                <a:schemeClr val="accent3"/>
              </a:buClr>
              <a:buFont typeface="Symbol" pitchFamily="18" charset="2"/>
              <a:buChar char="¨"/>
              <a:defRPr/>
            </a:pPr>
            <a:endParaRPr lang="tr-TR" sz="2400" dirty="0"/>
          </a:p>
          <a:p>
            <a:pPr marL="228600" indent="-228600" eaLnBrk="1" fontAlgn="auto" hangingPunct="1">
              <a:spcAft>
                <a:spcPts val="0"/>
              </a:spcAft>
              <a:buClr>
                <a:schemeClr val="accent3"/>
              </a:buClr>
              <a:buFont typeface="Symbol" pitchFamily="18" charset="2"/>
              <a:buChar char="¨"/>
              <a:defRPr/>
            </a:pPr>
            <a:r>
              <a:rPr lang="tr-TR" sz="2400" dirty="0"/>
              <a:t>Açlık glukoz konsantrasyonu </a:t>
            </a:r>
            <a:r>
              <a:rPr lang="tr-TR" sz="2400" dirty="0">
                <a:sym typeface="Symbol" pitchFamily="18" charset="2"/>
              </a:rPr>
              <a:t></a:t>
            </a:r>
            <a:r>
              <a:rPr lang="tr-TR" sz="2400" dirty="0"/>
              <a:t> 126mg/dl (7,0mmol/l).</a:t>
            </a:r>
          </a:p>
          <a:p>
            <a:pPr marL="228600" indent="-228600" eaLnBrk="1" fontAlgn="auto" hangingPunct="1">
              <a:spcAft>
                <a:spcPts val="0"/>
              </a:spcAft>
              <a:buClr>
                <a:schemeClr val="accent3"/>
              </a:buClr>
              <a:buFont typeface="Symbol" pitchFamily="18" charset="2"/>
              <a:buChar char="¨"/>
              <a:defRPr/>
            </a:pPr>
            <a:endParaRPr lang="tr-TR" sz="2400" dirty="0"/>
          </a:p>
          <a:p>
            <a:pPr marL="228600" indent="-228600" eaLnBrk="1" fontAlgn="auto" hangingPunct="1">
              <a:spcAft>
                <a:spcPts val="0"/>
              </a:spcAft>
              <a:buClr>
                <a:schemeClr val="accent3"/>
              </a:buClr>
              <a:buFont typeface="Symbol" pitchFamily="18" charset="2"/>
              <a:buChar char="¨"/>
              <a:defRPr/>
            </a:pPr>
            <a:r>
              <a:rPr lang="tr-TR" sz="2400" dirty="0"/>
              <a:t>Bir 75 gramlık oral glukoz tolerans testi &gt;200mg/</a:t>
            </a:r>
            <a:r>
              <a:rPr lang="tr-TR" sz="2400" dirty="0" err="1"/>
              <a:t>dl’lik</a:t>
            </a:r>
            <a:r>
              <a:rPr lang="tr-TR" sz="2400" dirty="0"/>
              <a:t> bir 2 saatlik plazma glukoz seviyesi ortaya çıkarır.</a:t>
            </a:r>
          </a:p>
          <a:p>
            <a:pPr marL="274320" indent="-274320" eaLnBrk="1" fontAlgn="auto" hangingPunct="1">
              <a:spcAft>
                <a:spcPts val="0"/>
              </a:spcAft>
              <a:buClr>
                <a:schemeClr val="accent3"/>
              </a:buClr>
              <a:buFont typeface="Wingdings 2"/>
              <a:buChar char=""/>
              <a:defRPr/>
            </a:pPr>
            <a:endParaRPr lang="tr-TR" dirty="0"/>
          </a:p>
        </p:txBody>
      </p:sp>
      <p:sp>
        <p:nvSpPr>
          <p:cNvPr id="9220"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8D122C87-70C6-4E41-9A38-37086A31A1C7}" type="slidenum">
              <a:rPr lang="tr-TR" altLang="tr-TR" smtClean="0">
                <a:solidFill>
                  <a:srgbClr val="898989"/>
                </a:solidFill>
              </a:rPr>
              <a:pPr/>
              <a:t>36</a:t>
            </a:fld>
            <a:endParaRPr lang="tr-TR" altLang="tr-TR">
              <a:solidFill>
                <a:srgbClr val="89898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850" y="188913"/>
            <a:ext cx="7793038" cy="895350"/>
          </a:xfrm>
        </p:spPr>
        <p:txBody>
          <a:bodyPr/>
          <a:lstStyle/>
          <a:p>
            <a:pPr eaLnBrk="1" hangingPunct="1">
              <a:defRPr/>
            </a:pPr>
            <a:r>
              <a:rPr lang="tr-TR" altLang="tr-TR" b="1" dirty="0" err="1">
                <a:solidFill>
                  <a:srgbClr val="FF0000"/>
                </a:solidFill>
                <a:latin typeface="+mn-lt"/>
              </a:rPr>
              <a:t>Prediyabet</a:t>
            </a:r>
            <a:endParaRPr lang="tr-TR" b="1" dirty="0">
              <a:solidFill>
                <a:srgbClr val="FF0000"/>
              </a:solidFill>
              <a:latin typeface="+mn-lt"/>
            </a:endParaRPr>
          </a:p>
        </p:txBody>
      </p:sp>
      <p:sp>
        <p:nvSpPr>
          <p:cNvPr id="11267" name="Rectangle 3"/>
          <p:cNvSpPr>
            <a:spLocks noGrp="1" noChangeArrowheads="1"/>
          </p:cNvSpPr>
          <p:nvPr>
            <p:ph idx="1"/>
          </p:nvPr>
        </p:nvSpPr>
        <p:spPr>
          <a:xfrm>
            <a:off x="539750" y="908050"/>
            <a:ext cx="7772400" cy="5689600"/>
          </a:xfrm>
        </p:spPr>
        <p:txBody>
          <a:bodyPr>
            <a:noAutofit/>
          </a:bodyPr>
          <a:lstStyle/>
          <a:p>
            <a:pPr marL="274320" indent="-274320" eaLnBrk="1" fontAlgn="auto" hangingPunct="1">
              <a:lnSpc>
                <a:spcPct val="150000"/>
              </a:lnSpc>
              <a:spcAft>
                <a:spcPts val="0"/>
              </a:spcAft>
              <a:buClr>
                <a:schemeClr val="accent3"/>
              </a:buClr>
              <a:buFont typeface="Wingdings 2"/>
              <a:buChar char=""/>
              <a:defRPr/>
            </a:pPr>
            <a:r>
              <a:rPr lang="tr-TR" altLang="tr-TR" sz="1800" dirty="0"/>
              <a:t>IFG(Bozulmuş açlık glukozu)</a:t>
            </a:r>
          </a:p>
          <a:p>
            <a:pPr marL="342900" lvl="1" indent="-342900" eaLnBrk="1" fontAlgn="auto" hangingPunct="1">
              <a:lnSpc>
                <a:spcPct val="150000"/>
              </a:lnSpc>
              <a:spcAft>
                <a:spcPts val="0"/>
              </a:spcAft>
              <a:buClr>
                <a:schemeClr val="folHlink"/>
              </a:buClr>
              <a:buSzPct val="60000"/>
              <a:buFont typeface="Wingdings 2"/>
              <a:buChar char=""/>
              <a:defRPr/>
            </a:pPr>
            <a:r>
              <a:rPr lang="tr-TR" sz="1100" dirty="0"/>
              <a:t>FPG </a:t>
            </a:r>
            <a:r>
              <a:rPr lang="tr-TR" sz="1100" dirty="0">
                <a:sym typeface="Symbol" pitchFamily="18" charset="2"/>
              </a:rPr>
              <a:t> 100(6,1 </a:t>
            </a:r>
            <a:r>
              <a:rPr lang="tr-TR" sz="1100" dirty="0" err="1">
                <a:sym typeface="Symbol" pitchFamily="18" charset="2"/>
              </a:rPr>
              <a:t>mmol</a:t>
            </a:r>
            <a:r>
              <a:rPr lang="tr-TR" sz="1100" dirty="0">
                <a:sym typeface="Symbol" pitchFamily="18" charset="2"/>
              </a:rPr>
              <a:t>/L) ve </a:t>
            </a:r>
            <a:r>
              <a:rPr lang="tr-TR" sz="1100" dirty="0">
                <a:cs typeface="Times New Roman" pitchFamily="18" charset="0"/>
                <a:sym typeface="Symbol" pitchFamily="18" charset="2"/>
              </a:rPr>
              <a:t>&lt; 126 mg/</a:t>
            </a:r>
            <a:r>
              <a:rPr lang="tr-TR" sz="1100" dirty="0" err="1">
                <a:cs typeface="Times New Roman" pitchFamily="18" charset="0"/>
                <a:sym typeface="Symbol" pitchFamily="18" charset="2"/>
              </a:rPr>
              <a:t>dl</a:t>
            </a:r>
            <a:r>
              <a:rPr lang="tr-TR" sz="1100" dirty="0">
                <a:cs typeface="Times New Roman" pitchFamily="18" charset="0"/>
                <a:sym typeface="Symbol" pitchFamily="18" charset="2"/>
              </a:rPr>
              <a:t> (7</a:t>
            </a:r>
            <a:r>
              <a:rPr lang="tr-TR" sz="1100" dirty="0">
                <a:sym typeface="Symbol" pitchFamily="18" charset="2"/>
              </a:rPr>
              <a:t>,</a:t>
            </a:r>
            <a:r>
              <a:rPr lang="tr-TR" sz="1100" dirty="0">
                <a:cs typeface="Times New Roman" pitchFamily="18" charset="0"/>
                <a:sym typeface="Symbol" pitchFamily="18" charset="2"/>
              </a:rPr>
              <a:t>0 </a:t>
            </a:r>
            <a:r>
              <a:rPr lang="tr-TR" sz="1100" dirty="0" err="1">
                <a:cs typeface="Times New Roman" pitchFamily="18" charset="0"/>
                <a:sym typeface="Symbol" pitchFamily="18" charset="2"/>
              </a:rPr>
              <a:t>mmol</a:t>
            </a:r>
            <a:r>
              <a:rPr lang="tr-TR" sz="1100" dirty="0">
                <a:cs typeface="Times New Roman" pitchFamily="18" charset="0"/>
                <a:sym typeface="Symbol" pitchFamily="18" charset="2"/>
              </a:rPr>
              <a:t>/L)</a:t>
            </a:r>
            <a:endParaRPr lang="tr-TR" altLang="tr-TR" sz="1400" dirty="0"/>
          </a:p>
          <a:p>
            <a:pPr marL="274320" indent="-274320" eaLnBrk="1" fontAlgn="auto" hangingPunct="1">
              <a:lnSpc>
                <a:spcPct val="150000"/>
              </a:lnSpc>
              <a:spcAft>
                <a:spcPts val="0"/>
              </a:spcAft>
              <a:buClr>
                <a:schemeClr val="accent3"/>
              </a:buClr>
              <a:buFont typeface="Wingdings 2"/>
              <a:buChar char=""/>
              <a:defRPr/>
            </a:pPr>
            <a:r>
              <a:rPr lang="tr-TR" altLang="tr-TR" sz="1800" dirty="0"/>
              <a:t>IGT(Bozulmuş glukoz toleransı)</a:t>
            </a:r>
          </a:p>
          <a:p>
            <a:pPr marL="342900" lvl="1" indent="-342900" eaLnBrk="1" fontAlgn="auto" hangingPunct="1">
              <a:lnSpc>
                <a:spcPct val="150000"/>
              </a:lnSpc>
              <a:spcAft>
                <a:spcPts val="0"/>
              </a:spcAft>
              <a:buClr>
                <a:schemeClr val="folHlink"/>
              </a:buClr>
              <a:buSzPct val="60000"/>
              <a:buFont typeface="Wingdings 2"/>
              <a:buChar char=""/>
              <a:defRPr/>
            </a:pPr>
            <a:r>
              <a:rPr lang="tr-TR" sz="1100" dirty="0">
                <a:cs typeface="Times New Roman" pitchFamily="18" charset="0"/>
                <a:sym typeface="Symbol" pitchFamily="18" charset="2"/>
              </a:rPr>
              <a:t>2</a:t>
            </a:r>
            <a:r>
              <a:rPr lang="tr-TR" sz="1100" dirty="0">
                <a:sym typeface="Symbol" pitchFamily="18" charset="2"/>
              </a:rPr>
              <a:t> saatlik</a:t>
            </a:r>
            <a:r>
              <a:rPr lang="tr-TR" sz="1100" dirty="0">
                <a:cs typeface="Times New Roman" pitchFamily="18" charset="0"/>
                <a:sym typeface="Symbol" pitchFamily="18" charset="2"/>
              </a:rPr>
              <a:t> </a:t>
            </a:r>
            <a:r>
              <a:rPr lang="tr-TR" sz="1100" dirty="0">
                <a:sym typeface="Symbol" pitchFamily="18" charset="2"/>
              </a:rPr>
              <a:t>K</a:t>
            </a:r>
            <a:r>
              <a:rPr lang="tr-TR" sz="1100" dirty="0">
                <a:cs typeface="Times New Roman" pitchFamily="18" charset="0"/>
                <a:sym typeface="Symbol" pitchFamily="18" charset="2"/>
              </a:rPr>
              <a:t>G  140 (7</a:t>
            </a:r>
            <a:r>
              <a:rPr lang="tr-TR" sz="1100" dirty="0">
                <a:sym typeface="Symbol" pitchFamily="18" charset="2"/>
              </a:rPr>
              <a:t>,</a:t>
            </a:r>
            <a:r>
              <a:rPr lang="tr-TR" sz="1100" dirty="0">
                <a:cs typeface="Times New Roman" pitchFamily="18" charset="0"/>
                <a:sym typeface="Symbol" pitchFamily="18" charset="2"/>
              </a:rPr>
              <a:t>8 </a:t>
            </a:r>
            <a:r>
              <a:rPr lang="tr-TR" sz="1100" dirty="0" err="1">
                <a:cs typeface="Times New Roman" pitchFamily="18" charset="0"/>
                <a:sym typeface="Symbol" pitchFamily="18" charset="2"/>
              </a:rPr>
              <a:t>mmol</a:t>
            </a:r>
            <a:r>
              <a:rPr lang="tr-TR" sz="1100" dirty="0">
                <a:cs typeface="Times New Roman" pitchFamily="18" charset="0"/>
                <a:sym typeface="Symbol" pitchFamily="18" charset="2"/>
              </a:rPr>
              <a:t>/L) </a:t>
            </a:r>
            <a:r>
              <a:rPr lang="tr-TR" sz="1100" dirty="0">
                <a:sym typeface="Symbol" pitchFamily="18" charset="2"/>
              </a:rPr>
              <a:t>ve </a:t>
            </a:r>
            <a:r>
              <a:rPr lang="tr-TR" sz="1100" dirty="0">
                <a:cs typeface="Times New Roman" pitchFamily="18" charset="0"/>
                <a:sym typeface="Symbol" pitchFamily="18" charset="2"/>
              </a:rPr>
              <a:t>&lt; 200 mg/</a:t>
            </a:r>
            <a:r>
              <a:rPr lang="tr-TR" sz="1100" dirty="0" err="1">
                <a:cs typeface="Times New Roman" pitchFamily="18" charset="0"/>
                <a:sym typeface="Symbol" pitchFamily="18" charset="2"/>
              </a:rPr>
              <a:t>dl</a:t>
            </a:r>
            <a:r>
              <a:rPr lang="tr-TR" sz="1100" dirty="0">
                <a:sym typeface="Symbol" pitchFamily="18" charset="2"/>
              </a:rPr>
              <a:t> </a:t>
            </a:r>
            <a:r>
              <a:rPr lang="tr-TR" sz="1100" dirty="0">
                <a:cs typeface="Times New Roman" pitchFamily="18" charset="0"/>
                <a:sym typeface="Symbol" pitchFamily="18" charset="2"/>
              </a:rPr>
              <a:t>(11</a:t>
            </a:r>
            <a:r>
              <a:rPr lang="tr-TR" sz="1100" dirty="0">
                <a:sym typeface="Symbol" pitchFamily="18" charset="2"/>
              </a:rPr>
              <a:t>,</a:t>
            </a:r>
            <a:r>
              <a:rPr lang="tr-TR" sz="1100" dirty="0">
                <a:cs typeface="Times New Roman" pitchFamily="18" charset="0"/>
                <a:sym typeface="Symbol" pitchFamily="18" charset="2"/>
              </a:rPr>
              <a:t>1 </a:t>
            </a:r>
            <a:r>
              <a:rPr lang="tr-TR" sz="1100" dirty="0" err="1">
                <a:cs typeface="Times New Roman" pitchFamily="18" charset="0"/>
                <a:sym typeface="Symbol" pitchFamily="18" charset="2"/>
              </a:rPr>
              <a:t>mmol</a:t>
            </a:r>
            <a:r>
              <a:rPr lang="tr-TR" sz="1100" dirty="0">
                <a:cs typeface="Times New Roman" pitchFamily="18" charset="0"/>
                <a:sym typeface="Symbol" pitchFamily="18" charset="2"/>
              </a:rPr>
              <a:t>/L)</a:t>
            </a:r>
            <a:endParaRPr lang="tr-TR" altLang="tr-TR" sz="1400" dirty="0"/>
          </a:p>
          <a:p>
            <a:pPr marL="274320" indent="-274320" eaLnBrk="1" fontAlgn="auto" hangingPunct="1">
              <a:lnSpc>
                <a:spcPct val="150000"/>
              </a:lnSpc>
              <a:spcAft>
                <a:spcPts val="0"/>
              </a:spcAft>
              <a:buClr>
                <a:schemeClr val="accent3"/>
              </a:buClr>
              <a:buFont typeface="Wingdings 2"/>
              <a:buChar char=""/>
              <a:defRPr/>
            </a:pPr>
            <a:r>
              <a:rPr lang="tr-TR" altLang="tr-TR" sz="1800" dirty="0"/>
              <a:t>HBA1c %5.7-6.4 aralığında bulunan bireyler diyabet açısından yüksek risk altındadır ve </a:t>
            </a:r>
            <a:r>
              <a:rPr lang="tr-TR" altLang="tr-TR" sz="1800" dirty="0" err="1"/>
              <a:t>prediyabet</a:t>
            </a:r>
            <a:r>
              <a:rPr lang="tr-TR" altLang="tr-TR" sz="1800" dirty="0"/>
              <a:t> olarak kabul edilirler. (</a:t>
            </a:r>
            <a:r>
              <a:rPr lang="tr-TR" sz="1600" dirty="0"/>
              <a:t>Normal kişilerde </a:t>
            </a:r>
            <a:r>
              <a:rPr lang="tr-TR" sz="1600" dirty="0" err="1"/>
              <a:t>Hb</a:t>
            </a:r>
            <a:r>
              <a:rPr lang="tr-TR" sz="1600" dirty="0"/>
              <a:t> A1c </a:t>
            </a:r>
            <a:r>
              <a:rPr lang="tr-TR" sz="1600" dirty="0">
                <a:solidFill>
                  <a:srgbClr val="FF0000"/>
                </a:solidFill>
              </a:rPr>
              <a:t>%4.5-6.0 )</a:t>
            </a:r>
            <a:r>
              <a:rPr lang="tr-TR" sz="1600" dirty="0"/>
              <a:t> </a:t>
            </a:r>
          </a:p>
          <a:p>
            <a:pPr eaLnBrk="1" hangingPunct="1">
              <a:buFont typeface="Arial" charset="0"/>
              <a:buChar char="•"/>
              <a:defRPr/>
            </a:pPr>
            <a:r>
              <a:rPr lang="tr-TR" sz="1800" dirty="0"/>
              <a:t>A1C    Ortalama plazma glikozu </a:t>
            </a:r>
          </a:p>
          <a:p>
            <a:pPr marL="0" indent="0" eaLnBrk="1" hangingPunct="1">
              <a:buFont typeface="Arial" charset="0"/>
              <a:buNone/>
              <a:defRPr/>
            </a:pPr>
            <a:r>
              <a:rPr lang="tr-TR" sz="1400" dirty="0"/>
              <a:t>                     (mg/dl)     </a:t>
            </a:r>
            <a:r>
              <a:rPr lang="tr-TR" sz="1400" dirty="0" err="1"/>
              <a:t>mmol</a:t>
            </a:r>
            <a:r>
              <a:rPr lang="tr-TR" sz="1400" dirty="0"/>
              <a:t>/l </a:t>
            </a:r>
          </a:p>
          <a:p>
            <a:pPr eaLnBrk="1" hangingPunct="1">
              <a:buFont typeface="Arial" charset="0"/>
              <a:buChar char="•"/>
              <a:defRPr/>
            </a:pPr>
            <a:r>
              <a:rPr lang="tr-TR" sz="1400" dirty="0"/>
              <a:t>%6              126             7.0</a:t>
            </a:r>
          </a:p>
          <a:p>
            <a:pPr eaLnBrk="1" hangingPunct="1">
              <a:buFont typeface="Arial" charset="0"/>
              <a:buChar char="•"/>
              <a:defRPr/>
            </a:pPr>
            <a:r>
              <a:rPr lang="tr-TR" sz="1400" dirty="0"/>
              <a:t>%7              154             8.6</a:t>
            </a:r>
          </a:p>
          <a:p>
            <a:pPr eaLnBrk="1" hangingPunct="1">
              <a:buFont typeface="Arial" charset="0"/>
              <a:buChar char="•"/>
              <a:defRPr/>
            </a:pPr>
            <a:r>
              <a:rPr lang="tr-TR" sz="1400" dirty="0"/>
              <a:t>%8              183            10.2 </a:t>
            </a:r>
          </a:p>
          <a:p>
            <a:pPr eaLnBrk="1" hangingPunct="1">
              <a:buFont typeface="Arial" charset="0"/>
              <a:buChar char="•"/>
              <a:defRPr/>
            </a:pPr>
            <a:r>
              <a:rPr lang="tr-TR" sz="1400" dirty="0"/>
              <a:t>%9              212            11.8</a:t>
            </a:r>
          </a:p>
          <a:p>
            <a:pPr eaLnBrk="1" hangingPunct="1">
              <a:buFont typeface="Arial" charset="0"/>
              <a:buChar char="•"/>
              <a:defRPr/>
            </a:pPr>
            <a:r>
              <a:rPr lang="tr-TR" sz="1400" dirty="0"/>
              <a:t>%10            240            13.4</a:t>
            </a:r>
          </a:p>
          <a:p>
            <a:pPr eaLnBrk="1" hangingPunct="1">
              <a:buFont typeface="Arial" charset="0"/>
              <a:buChar char="•"/>
              <a:defRPr/>
            </a:pPr>
            <a:r>
              <a:rPr lang="tr-TR" sz="1400" dirty="0"/>
              <a:t>%11             269            14.9</a:t>
            </a:r>
          </a:p>
          <a:p>
            <a:pPr eaLnBrk="1" hangingPunct="1">
              <a:buFont typeface="Arial" charset="0"/>
              <a:buChar char="•"/>
              <a:defRPr/>
            </a:pPr>
            <a:r>
              <a:rPr lang="tr-TR" sz="1400" dirty="0"/>
              <a:t>%12            298            16.5 </a:t>
            </a:r>
          </a:p>
        </p:txBody>
      </p:sp>
      <p:sp>
        <p:nvSpPr>
          <p:cNvPr id="10244"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17A2A407-5DF8-43E6-87E1-D302113444C3}" type="slidenum">
              <a:rPr lang="tr-TR" altLang="tr-TR" smtClean="0">
                <a:solidFill>
                  <a:srgbClr val="898989"/>
                </a:solidFill>
              </a:rPr>
              <a:pPr/>
              <a:t>37</a:t>
            </a:fld>
            <a:endParaRPr lang="tr-TR" altLang="tr-TR">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28638" y="1795463"/>
            <a:ext cx="245903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5000"/>
              </a:lnSpc>
              <a:spcBef>
                <a:spcPct val="75000"/>
              </a:spcBef>
            </a:pPr>
            <a:r>
              <a:rPr lang="tr-TR" sz="2200" b="1">
                <a:solidFill>
                  <a:srgbClr val="000000"/>
                </a:solidFill>
                <a:latin typeface="Calibri" pitchFamily="34" charset="0"/>
              </a:rPr>
              <a:t>Glisemik kontrolün evresi</a:t>
            </a:r>
          </a:p>
        </p:txBody>
      </p:sp>
      <p:sp>
        <p:nvSpPr>
          <p:cNvPr id="11267" name="Rectangle 15"/>
          <p:cNvSpPr>
            <a:spLocks noChangeArrowheads="1"/>
          </p:cNvSpPr>
          <p:nvPr/>
        </p:nvSpPr>
        <p:spPr bwMode="auto">
          <a:xfrm>
            <a:off x="1403350" y="273050"/>
            <a:ext cx="475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111125" indent="-111125">
              <a:spcBef>
                <a:spcPct val="50000"/>
              </a:spcBef>
            </a:pPr>
            <a:r>
              <a:rPr lang="tr-TR" sz="3600" b="1">
                <a:latin typeface="Calibri" pitchFamily="34" charset="0"/>
              </a:rPr>
              <a:t>ADA 2018 Tanı Kriterleri</a:t>
            </a:r>
            <a:endParaRPr lang="en-US" sz="3600" b="1">
              <a:solidFill>
                <a:srgbClr val="FFFFFF"/>
              </a:solidFill>
              <a:latin typeface="Calibri" pitchFamily="34" charset="0"/>
            </a:endParaRPr>
          </a:p>
        </p:txBody>
      </p:sp>
      <p:grpSp>
        <p:nvGrpSpPr>
          <p:cNvPr id="11268" name="Group 17"/>
          <p:cNvGrpSpPr>
            <a:grpSpLocks/>
          </p:cNvGrpSpPr>
          <p:nvPr/>
        </p:nvGrpSpPr>
        <p:grpSpPr bwMode="auto">
          <a:xfrm>
            <a:off x="433388" y="1616075"/>
            <a:ext cx="8386762" cy="3768725"/>
            <a:chOff x="273" y="1018"/>
            <a:chExt cx="5283" cy="2374"/>
          </a:xfrm>
        </p:grpSpPr>
        <p:sp>
          <p:nvSpPr>
            <p:cNvPr id="11271" name="Rectangle 3"/>
            <p:cNvSpPr>
              <a:spLocks noChangeArrowheads="1"/>
            </p:cNvSpPr>
            <p:nvPr/>
          </p:nvSpPr>
          <p:spPr bwMode="auto">
            <a:xfrm>
              <a:off x="1956" y="1516"/>
              <a:ext cx="1507" cy="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30000"/>
                </a:spcBef>
              </a:pPr>
              <a:r>
                <a:rPr lang="tr-TR" sz="2000" b="1">
                  <a:solidFill>
                    <a:srgbClr val="000000"/>
                  </a:solidFill>
                  <a:latin typeface="Calibri" pitchFamily="34" charset="0"/>
                </a:rPr>
                <a:t>Açlık Plazma Glukozu</a:t>
              </a:r>
            </a:p>
            <a:p>
              <a:pPr algn="ctr">
                <a:spcBef>
                  <a:spcPct val="30000"/>
                </a:spcBef>
              </a:pPr>
              <a:endParaRPr lang="tr-TR" sz="1000" b="1">
                <a:solidFill>
                  <a:srgbClr val="000000"/>
                </a:solidFill>
                <a:latin typeface="Calibri" pitchFamily="34" charset="0"/>
              </a:endParaRPr>
            </a:p>
            <a:p>
              <a:pPr algn="ctr">
                <a:spcBef>
                  <a:spcPct val="30000"/>
                </a:spcBef>
              </a:pPr>
              <a:r>
                <a:rPr lang="tr-TR" sz="2000" b="1">
                  <a:solidFill>
                    <a:srgbClr val="000000"/>
                  </a:solidFill>
                  <a:latin typeface="Calibri" pitchFamily="34" charset="0"/>
                </a:rPr>
                <a:t>&lt;100</a:t>
              </a:r>
            </a:p>
            <a:p>
              <a:pPr algn="ctr">
                <a:spcBef>
                  <a:spcPct val="30000"/>
                </a:spcBef>
              </a:pPr>
              <a:endParaRPr lang="tr-TR" sz="1400" b="1">
                <a:solidFill>
                  <a:srgbClr val="000000"/>
                </a:solidFill>
                <a:latin typeface="Calibri" pitchFamily="34" charset="0"/>
              </a:endParaRPr>
            </a:p>
            <a:p>
              <a:pPr algn="ctr">
                <a:spcBef>
                  <a:spcPct val="30000"/>
                </a:spcBef>
              </a:pPr>
              <a:r>
                <a:rPr lang="tr-TR" sz="2000" b="1">
                  <a:solidFill>
                    <a:srgbClr val="000000"/>
                  </a:solidFill>
                  <a:latin typeface="Calibri" pitchFamily="34" charset="0"/>
                </a:rPr>
                <a:t>100-125</a:t>
              </a:r>
            </a:p>
            <a:p>
              <a:pPr algn="ctr">
                <a:spcBef>
                  <a:spcPct val="30000"/>
                </a:spcBef>
              </a:pPr>
              <a:endParaRPr lang="tr-TR" sz="2000" b="1">
                <a:solidFill>
                  <a:srgbClr val="000000"/>
                </a:solidFill>
                <a:latin typeface="Calibri" pitchFamily="34" charset="0"/>
              </a:endParaRPr>
            </a:p>
            <a:p>
              <a:pPr algn="ctr">
                <a:spcBef>
                  <a:spcPct val="30000"/>
                </a:spcBef>
              </a:pPr>
              <a:endParaRPr lang="tr-TR" sz="200" b="1">
                <a:solidFill>
                  <a:srgbClr val="000000"/>
                </a:solidFill>
                <a:latin typeface="Calibri" pitchFamily="34" charset="0"/>
              </a:endParaRPr>
            </a:p>
            <a:p>
              <a:pPr algn="ctr">
                <a:spcBef>
                  <a:spcPct val="30000"/>
                </a:spcBef>
              </a:pPr>
              <a:r>
                <a:rPr lang="tr-TR" sz="2000" b="1">
                  <a:solidFill>
                    <a:srgbClr val="000000"/>
                  </a:solidFill>
                  <a:latin typeface="Calibri" pitchFamily="34" charset="0"/>
                </a:rPr>
                <a:t>≥ 126</a:t>
              </a:r>
            </a:p>
          </p:txBody>
        </p:sp>
        <p:sp>
          <p:nvSpPr>
            <p:cNvPr id="11272" name="Rectangle 4"/>
            <p:cNvSpPr>
              <a:spLocks noChangeArrowheads="1"/>
            </p:cNvSpPr>
            <p:nvPr/>
          </p:nvSpPr>
          <p:spPr bwMode="auto">
            <a:xfrm>
              <a:off x="3391" y="1516"/>
              <a:ext cx="2165" cy="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30000"/>
                </a:spcBef>
              </a:pPr>
              <a:r>
                <a:rPr lang="tr-TR" sz="2000" b="1">
                  <a:solidFill>
                    <a:srgbClr val="000000"/>
                  </a:solidFill>
                  <a:latin typeface="Calibri" pitchFamily="34" charset="0"/>
                </a:rPr>
                <a:t>OGTT</a:t>
              </a:r>
            </a:p>
            <a:p>
              <a:pPr algn="ctr">
                <a:spcBef>
                  <a:spcPct val="30000"/>
                </a:spcBef>
              </a:pPr>
              <a:r>
                <a:rPr lang="tr-TR" sz="2000" b="1">
                  <a:solidFill>
                    <a:srgbClr val="000000"/>
                  </a:solidFill>
                  <a:latin typeface="Calibri" pitchFamily="34" charset="0"/>
                </a:rPr>
                <a:t> (2. saat tokluk  glukozu)</a:t>
              </a:r>
            </a:p>
            <a:p>
              <a:pPr algn="ctr">
                <a:spcBef>
                  <a:spcPct val="30000"/>
                </a:spcBef>
              </a:pPr>
              <a:endParaRPr lang="tr-TR" sz="600" b="1">
                <a:solidFill>
                  <a:srgbClr val="000000"/>
                </a:solidFill>
                <a:latin typeface="Calibri" pitchFamily="34" charset="0"/>
              </a:endParaRPr>
            </a:p>
            <a:p>
              <a:pPr algn="ctr">
                <a:spcBef>
                  <a:spcPct val="30000"/>
                </a:spcBef>
              </a:pPr>
              <a:r>
                <a:rPr lang="tr-TR" sz="2000" b="1">
                  <a:solidFill>
                    <a:srgbClr val="000000"/>
                  </a:solidFill>
                  <a:latin typeface="Calibri" pitchFamily="34" charset="0"/>
                </a:rPr>
                <a:t>&lt;140</a:t>
              </a:r>
            </a:p>
            <a:p>
              <a:pPr algn="ctr">
                <a:spcBef>
                  <a:spcPct val="30000"/>
                </a:spcBef>
              </a:pPr>
              <a:endParaRPr lang="tr-TR" sz="1000" b="1">
                <a:solidFill>
                  <a:srgbClr val="000000"/>
                </a:solidFill>
                <a:latin typeface="Calibri" pitchFamily="34" charset="0"/>
              </a:endParaRPr>
            </a:p>
            <a:p>
              <a:pPr algn="ctr">
                <a:spcBef>
                  <a:spcPct val="30000"/>
                </a:spcBef>
              </a:pPr>
              <a:endParaRPr lang="tr-TR" sz="200" b="1">
                <a:solidFill>
                  <a:srgbClr val="000000"/>
                </a:solidFill>
                <a:latin typeface="Calibri" pitchFamily="34" charset="0"/>
              </a:endParaRPr>
            </a:p>
            <a:p>
              <a:pPr algn="ctr">
                <a:spcBef>
                  <a:spcPct val="30000"/>
                </a:spcBef>
              </a:pPr>
              <a:r>
                <a:rPr lang="tr-TR" sz="2000" b="1">
                  <a:solidFill>
                    <a:srgbClr val="000000"/>
                  </a:solidFill>
                  <a:latin typeface="Calibri" pitchFamily="34" charset="0"/>
                </a:rPr>
                <a:t>140-199</a:t>
              </a:r>
            </a:p>
            <a:p>
              <a:pPr algn="ctr">
                <a:spcBef>
                  <a:spcPct val="30000"/>
                </a:spcBef>
              </a:pPr>
              <a:endParaRPr lang="tr-TR" sz="1400" b="1">
                <a:solidFill>
                  <a:srgbClr val="000000"/>
                </a:solidFill>
                <a:latin typeface="Calibri" pitchFamily="34" charset="0"/>
              </a:endParaRPr>
            </a:p>
            <a:p>
              <a:pPr algn="ctr">
                <a:spcBef>
                  <a:spcPct val="30000"/>
                </a:spcBef>
              </a:pPr>
              <a:endParaRPr lang="tr-TR" sz="1000" b="1">
                <a:solidFill>
                  <a:srgbClr val="000000"/>
                </a:solidFill>
                <a:latin typeface="Calibri" pitchFamily="34" charset="0"/>
              </a:endParaRPr>
            </a:p>
            <a:p>
              <a:pPr algn="ctr">
                <a:spcBef>
                  <a:spcPct val="30000"/>
                </a:spcBef>
              </a:pPr>
              <a:r>
                <a:rPr lang="tr-TR" sz="2000" b="1">
                  <a:solidFill>
                    <a:srgbClr val="000000"/>
                  </a:solidFill>
                  <a:latin typeface="Calibri" pitchFamily="34" charset="0"/>
                </a:rPr>
                <a:t>≥200</a:t>
              </a:r>
            </a:p>
          </p:txBody>
        </p:sp>
        <p:sp>
          <p:nvSpPr>
            <p:cNvPr id="11273" name="Rectangle 5"/>
            <p:cNvSpPr>
              <a:spLocks noChangeArrowheads="1"/>
            </p:cNvSpPr>
            <p:nvPr/>
          </p:nvSpPr>
          <p:spPr bwMode="auto">
            <a:xfrm>
              <a:off x="2342" y="1131"/>
              <a:ext cx="310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spAutoFit/>
            </a:bodyPr>
            <a:lstStyle/>
            <a:p>
              <a:pPr algn="ctr">
                <a:lnSpc>
                  <a:spcPct val="110000"/>
                </a:lnSpc>
                <a:spcBef>
                  <a:spcPct val="50000"/>
                </a:spcBef>
              </a:pPr>
              <a:r>
                <a:rPr lang="tr-TR" sz="2200" b="1">
                  <a:solidFill>
                    <a:srgbClr val="000000"/>
                  </a:solidFill>
                  <a:latin typeface="Calibri" pitchFamily="34" charset="0"/>
                </a:rPr>
                <a:t>(</a:t>
              </a:r>
              <a:r>
                <a:rPr lang="en-US" sz="2200" b="1">
                  <a:solidFill>
                    <a:srgbClr val="000000"/>
                  </a:solidFill>
                  <a:latin typeface="Calibri" pitchFamily="34" charset="0"/>
                </a:rPr>
                <a:t>Plazma </a:t>
              </a:r>
              <a:r>
                <a:rPr lang="tr-TR" sz="2200" b="1">
                  <a:solidFill>
                    <a:srgbClr val="000000"/>
                  </a:solidFill>
                  <a:latin typeface="Calibri" pitchFamily="34" charset="0"/>
                </a:rPr>
                <a:t>g</a:t>
              </a:r>
              <a:r>
                <a:rPr lang="en-US" sz="2200" b="1">
                  <a:solidFill>
                    <a:srgbClr val="000000"/>
                  </a:solidFill>
                  <a:latin typeface="Calibri" pitchFamily="34" charset="0"/>
                </a:rPr>
                <a:t>lukoz düzeyleri mg/dL)</a:t>
              </a:r>
            </a:p>
          </p:txBody>
        </p:sp>
        <p:sp>
          <p:nvSpPr>
            <p:cNvPr id="11274" name="Rectangle 6"/>
            <p:cNvSpPr>
              <a:spLocks noChangeArrowheads="1"/>
            </p:cNvSpPr>
            <p:nvPr/>
          </p:nvSpPr>
          <p:spPr bwMode="auto">
            <a:xfrm>
              <a:off x="401" y="2047"/>
              <a:ext cx="740" cy="1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0000"/>
                </a:spcBef>
                <a:buClr>
                  <a:srgbClr val="FFFF66"/>
                </a:buClr>
              </a:pPr>
              <a:r>
                <a:rPr lang="tr-TR" sz="2000" b="1">
                  <a:solidFill>
                    <a:srgbClr val="000000"/>
                  </a:solidFill>
                  <a:latin typeface="Calibri" pitchFamily="34" charset="0"/>
                </a:rPr>
                <a:t>Normal</a:t>
              </a:r>
            </a:p>
            <a:p>
              <a:pPr marL="342900" indent="-342900">
                <a:spcBef>
                  <a:spcPct val="30000"/>
                </a:spcBef>
                <a:buClr>
                  <a:srgbClr val="FFFF66"/>
                </a:buClr>
              </a:pPr>
              <a:endParaRPr lang="tr-TR" sz="1000" b="1">
                <a:solidFill>
                  <a:srgbClr val="000000"/>
                </a:solidFill>
                <a:latin typeface="Calibri" pitchFamily="34" charset="0"/>
              </a:endParaRPr>
            </a:p>
            <a:p>
              <a:pPr marL="342900" indent="-342900">
                <a:spcBef>
                  <a:spcPct val="30000"/>
                </a:spcBef>
                <a:buClr>
                  <a:srgbClr val="FFFF66"/>
                </a:buClr>
              </a:pPr>
              <a:r>
                <a:rPr lang="tr-TR" sz="2000" b="1">
                  <a:solidFill>
                    <a:srgbClr val="000000"/>
                  </a:solidFill>
                  <a:latin typeface="Calibri" pitchFamily="34" charset="0"/>
                </a:rPr>
                <a:t>IFG</a:t>
              </a:r>
            </a:p>
            <a:p>
              <a:pPr marL="342900" indent="-342900">
                <a:spcBef>
                  <a:spcPct val="30000"/>
                </a:spcBef>
                <a:buClr>
                  <a:srgbClr val="FFFF66"/>
                </a:buClr>
              </a:pPr>
              <a:r>
                <a:rPr lang="tr-TR" sz="2000" b="1">
                  <a:solidFill>
                    <a:srgbClr val="000000"/>
                  </a:solidFill>
                  <a:latin typeface="Calibri" pitchFamily="34" charset="0"/>
                </a:rPr>
                <a:t>IGT</a:t>
              </a:r>
            </a:p>
            <a:p>
              <a:pPr marL="342900" indent="-342900">
                <a:spcBef>
                  <a:spcPct val="30000"/>
                </a:spcBef>
                <a:buClr>
                  <a:srgbClr val="FFFF66"/>
                </a:buClr>
              </a:pPr>
              <a:endParaRPr lang="tr-TR" sz="1000" b="1">
                <a:solidFill>
                  <a:srgbClr val="000000"/>
                </a:solidFill>
                <a:latin typeface="Calibri" pitchFamily="34" charset="0"/>
              </a:endParaRPr>
            </a:p>
            <a:p>
              <a:pPr marL="342900" indent="-342900">
                <a:spcBef>
                  <a:spcPct val="30000"/>
                </a:spcBef>
                <a:buClr>
                  <a:srgbClr val="FFFF66"/>
                </a:buClr>
              </a:pPr>
              <a:r>
                <a:rPr lang="tr-TR" sz="2000" b="1">
                  <a:solidFill>
                    <a:srgbClr val="000000"/>
                  </a:solidFill>
                  <a:latin typeface="Calibri" pitchFamily="34" charset="0"/>
                </a:rPr>
                <a:t>Diyabet</a:t>
              </a:r>
            </a:p>
            <a:p>
              <a:pPr marL="342900" indent="-342900">
                <a:spcBef>
                  <a:spcPct val="30000"/>
                </a:spcBef>
                <a:buClr>
                  <a:srgbClr val="FFFF66"/>
                </a:buClr>
              </a:pPr>
              <a:endParaRPr lang="tr-TR" sz="2000" b="1">
                <a:solidFill>
                  <a:srgbClr val="000000"/>
                </a:solidFill>
                <a:latin typeface="Calibri" pitchFamily="34" charset="0"/>
              </a:endParaRPr>
            </a:p>
          </p:txBody>
        </p:sp>
        <p:sp>
          <p:nvSpPr>
            <p:cNvPr id="11275" name="Line 7"/>
            <p:cNvSpPr>
              <a:spLocks noChangeShapeType="1"/>
            </p:cNvSpPr>
            <p:nvPr/>
          </p:nvSpPr>
          <p:spPr bwMode="auto">
            <a:xfrm>
              <a:off x="1949" y="1019"/>
              <a:ext cx="0" cy="2365"/>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276" name="Line 8"/>
            <p:cNvSpPr>
              <a:spLocks noChangeShapeType="1"/>
            </p:cNvSpPr>
            <p:nvPr/>
          </p:nvSpPr>
          <p:spPr bwMode="auto">
            <a:xfrm>
              <a:off x="3466" y="1489"/>
              <a:ext cx="0" cy="1895"/>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277" name="Line 9"/>
            <p:cNvSpPr>
              <a:spLocks noChangeShapeType="1"/>
            </p:cNvSpPr>
            <p:nvPr/>
          </p:nvSpPr>
          <p:spPr bwMode="auto">
            <a:xfrm>
              <a:off x="289" y="2020"/>
              <a:ext cx="5219"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278" name="Line 10"/>
            <p:cNvSpPr>
              <a:spLocks noChangeShapeType="1"/>
            </p:cNvSpPr>
            <p:nvPr/>
          </p:nvSpPr>
          <p:spPr bwMode="auto">
            <a:xfrm>
              <a:off x="1961" y="1490"/>
              <a:ext cx="3560"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279" name="Line 11"/>
            <p:cNvSpPr>
              <a:spLocks noChangeShapeType="1"/>
            </p:cNvSpPr>
            <p:nvPr/>
          </p:nvSpPr>
          <p:spPr bwMode="auto">
            <a:xfrm>
              <a:off x="289" y="2385"/>
              <a:ext cx="5219"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280" name="Line 12"/>
            <p:cNvSpPr>
              <a:spLocks noChangeShapeType="1"/>
            </p:cNvSpPr>
            <p:nvPr/>
          </p:nvSpPr>
          <p:spPr bwMode="auto">
            <a:xfrm>
              <a:off x="289" y="2918"/>
              <a:ext cx="5219"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11281" name="Rectangle 13"/>
            <p:cNvSpPr>
              <a:spLocks noChangeArrowheads="1"/>
            </p:cNvSpPr>
            <p:nvPr/>
          </p:nvSpPr>
          <p:spPr bwMode="auto">
            <a:xfrm>
              <a:off x="273" y="1018"/>
              <a:ext cx="5232" cy="237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tr-TR">
                <a:solidFill>
                  <a:srgbClr val="000000"/>
                </a:solidFill>
                <a:latin typeface="Calibri" pitchFamily="34" charset="0"/>
              </a:endParaRPr>
            </a:p>
          </p:txBody>
        </p:sp>
        <p:sp>
          <p:nvSpPr>
            <p:cNvPr id="11282" name="Rectangle 16"/>
            <p:cNvSpPr>
              <a:spLocks noChangeArrowheads="1"/>
            </p:cNvSpPr>
            <p:nvPr/>
          </p:nvSpPr>
          <p:spPr bwMode="auto">
            <a:xfrm>
              <a:off x="824" y="2524"/>
              <a:ext cx="1178"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30000"/>
                </a:spcBef>
                <a:buClr>
                  <a:srgbClr val="FFFF66"/>
                </a:buClr>
              </a:pPr>
              <a:r>
                <a:rPr lang="tr-TR" sz="2000" b="1">
                  <a:solidFill>
                    <a:srgbClr val="000000"/>
                  </a:solidFill>
                  <a:latin typeface="Calibri" pitchFamily="34" charset="0"/>
                </a:rPr>
                <a:t>(Prediyabet)</a:t>
              </a:r>
            </a:p>
          </p:txBody>
        </p:sp>
      </p:grpSp>
      <p:sp>
        <p:nvSpPr>
          <p:cNvPr id="11269" name="Rectangle 80"/>
          <p:cNvSpPr>
            <a:spLocks noChangeArrowheads="1"/>
          </p:cNvSpPr>
          <p:nvPr/>
        </p:nvSpPr>
        <p:spPr bwMode="auto">
          <a:xfrm>
            <a:off x="468313" y="6513513"/>
            <a:ext cx="22844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p>
            <a:r>
              <a:rPr lang="en-US" sz="900">
                <a:solidFill>
                  <a:srgbClr val="000000"/>
                </a:solidFill>
                <a:latin typeface="Calibri" pitchFamily="34" charset="0"/>
              </a:rPr>
              <a:t>ADA. Diabetes Care.</a:t>
            </a:r>
            <a:r>
              <a:rPr lang="tr-TR" sz="900">
                <a:solidFill>
                  <a:srgbClr val="000000"/>
                </a:solidFill>
                <a:latin typeface="Calibri" pitchFamily="34" charset="0"/>
              </a:rPr>
              <a:t>2010</a:t>
            </a:r>
            <a:r>
              <a:rPr lang="en-US" sz="900">
                <a:solidFill>
                  <a:srgbClr val="000000"/>
                </a:solidFill>
                <a:latin typeface="Calibri" pitchFamily="34" charset="0"/>
              </a:rPr>
              <a:t>;</a:t>
            </a:r>
            <a:r>
              <a:rPr lang="tr-TR" sz="900">
                <a:solidFill>
                  <a:srgbClr val="000000"/>
                </a:solidFill>
                <a:latin typeface="Calibri" pitchFamily="34" charset="0"/>
              </a:rPr>
              <a:t>vol 33</a:t>
            </a:r>
            <a:r>
              <a:rPr lang="en-US" sz="900">
                <a:solidFill>
                  <a:srgbClr val="000000"/>
                </a:solidFill>
                <a:latin typeface="Calibri" pitchFamily="34" charset="0"/>
              </a:rPr>
              <a:t>:</a:t>
            </a:r>
            <a:r>
              <a:rPr lang="tr-TR" sz="900">
                <a:solidFill>
                  <a:srgbClr val="000000"/>
                </a:solidFill>
                <a:latin typeface="Calibri" pitchFamily="34" charset="0"/>
              </a:rPr>
              <a:t>S62-69</a:t>
            </a:r>
            <a:r>
              <a:rPr lang="en-US" sz="900" b="1">
                <a:solidFill>
                  <a:srgbClr val="000000"/>
                </a:solidFill>
                <a:latin typeface="Calibri" pitchFamily="34" charset="0"/>
              </a:rPr>
              <a:t> </a:t>
            </a:r>
          </a:p>
        </p:txBody>
      </p:sp>
      <p:sp>
        <p:nvSpPr>
          <p:cNvPr id="11270" name="Slide Number Placeholder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30681CC-1EB9-4807-9CA0-17DA0758743A}" type="slidenum">
              <a:rPr lang="tr-TR" smtClean="0">
                <a:solidFill>
                  <a:srgbClr val="898989"/>
                </a:solidFill>
              </a:rPr>
              <a:pPr/>
              <a:t>38</a:t>
            </a:fld>
            <a:endParaRPr lang="tr-TR">
              <a:solidFill>
                <a:srgbClr val="898989"/>
              </a:solidFil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altLang="tr-TR" b="1"/>
              <a:t>Diabetes mellitus</a:t>
            </a:r>
            <a:endParaRPr lang="tr-TR" b="1"/>
          </a:p>
        </p:txBody>
      </p:sp>
      <p:pic>
        <p:nvPicPr>
          <p:cNvPr id="1229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557338"/>
            <a:ext cx="8229600" cy="4606925"/>
          </a:xfrm>
        </p:spPr>
      </p:pic>
      <p:sp>
        <p:nvSpPr>
          <p:cNvPr id="12292"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B0564D2A-48A0-4A9E-AB18-CC0F3A725672}" type="slidenum">
              <a:rPr lang="tr-TR" altLang="tr-TR" smtClean="0">
                <a:solidFill>
                  <a:srgbClr val="898989"/>
                </a:solidFill>
              </a:rPr>
              <a:pPr/>
              <a:t>39</a:t>
            </a:fld>
            <a:endParaRPr lang="tr-TR" altLang="tr-TR">
              <a:solidFill>
                <a:srgbClr val="89898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2619DE5-07EB-4E23-862F-9D0B1FE30ABC}"/>
              </a:ext>
            </a:extLst>
          </p:cNvPr>
          <p:cNvSpPr txBox="1"/>
          <p:nvPr/>
        </p:nvSpPr>
        <p:spPr>
          <a:xfrm>
            <a:off x="361950" y="338138"/>
            <a:ext cx="7886700" cy="541337"/>
          </a:xfrm>
          <a:prstGeom prst="rect">
            <a:avLst/>
          </a:prstGeom>
          <a:noFill/>
        </p:spPr>
        <p:txBody>
          <a:bodyPr anchor="ctr">
            <a:spAutoFit/>
          </a:bodyPr>
          <a:lstStyle/>
          <a:p>
            <a:pPr>
              <a:lnSpc>
                <a:spcPts val="3500"/>
              </a:lnSpc>
              <a:defRPr/>
            </a:pPr>
            <a:r>
              <a:rPr lang="tr-TR" sz="3600" b="1" spc="-300" dirty="0">
                <a:solidFill>
                  <a:srgbClr val="E2120F"/>
                </a:solidFill>
              </a:rPr>
              <a:t>Diyabet Neden Önemli?</a:t>
            </a:r>
          </a:p>
        </p:txBody>
      </p:sp>
      <p:sp>
        <p:nvSpPr>
          <p:cNvPr id="10" name="Rectangle 9">
            <a:extLst>
              <a:ext uri="{FF2B5EF4-FFF2-40B4-BE49-F238E27FC236}">
                <a16:creationId xmlns:a16="http://schemas.microsoft.com/office/drawing/2014/main" id="{3CFCAEA5-3285-4A64-83F7-92DC97E7CE1F}"/>
              </a:ext>
            </a:extLst>
          </p:cNvPr>
          <p:cNvSpPr/>
          <p:nvPr/>
        </p:nvSpPr>
        <p:spPr>
          <a:xfrm>
            <a:off x="285750" y="1143000"/>
            <a:ext cx="8158163" cy="3740150"/>
          </a:xfrm>
          <a:prstGeom prst="rect">
            <a:avLst/>
          </a:prstGeom>
        </p:spPr>
        <p:txBody>
          <a:bodyPr>
            <a:spAutoFit/>
          </a:bodyPr>
          <a:lstStyle/>
          <a:p>
            <a:pPr marL="342900" indent="-342900">
              <a:spcBef>
                <a:spcPts val="900"/>
              </a:spcBef>
              <a:buFont typeface="Arial" panose="020B0604020202020204" pitchFamily="34" charset="0"/>
              <a:buChar char="•"/>
              <a:defRPr/>
            </a:pPr>
            <a:r>
              <a:rPr lang="tr-TR" sz="2400" dirty="0">
                <a:solidFill>
                  <a:schemeClr val="tx1">
                    <a:lumMod val="75000"/>
                    <a:lumOff val="25000"/>
                  </a:schemeClr>
                </a:solidFill>
              </a:rPr>
              <a:t>Her 100 erişkinden yaklaşık 9’u (%8,8) </a:t>
            </a:r>
            <a:r>
              <a:rPr lang="tr-TR" sz="2400" b="1" dirty="0">
                <a:solidFill>
                  <a:srgbClr val="E2120F"/>
                </a:solidFill>
              </a:rPr>
              <a:t>diyabetli,</a:t>
            </a:r>
          </a:p>
          <a:p>
            <a:pPr marL="342900" indent="-342900">
              <a:spcBef>
                <a:spcPts val="900"/>
              </a:spcBef>
              <a:buFont typeface="Arial" panose="020B0604020202020204" pitchFamily="34" charset="0"/>
              <a:buChar char="•"/>
              <a:defRPr/>
            </a:pPr>
            <a:r>
              <a:rPr lang="tr-TR" sz="2400" dirty="0">
                <a:solidFill>
                  <a:schemeClr val="tx1">
                    <a:lumMod val="75000"/>
                    <a:lumOff val="25000"/>
                  </a:schemeClr>
                </a:solidFill>
              </a:rPr>
              <a:t>100 erişkinden yaklaşık 7’si (%6,7) </a:t>
            </a:r>
            <a:r>
              <a:rPr lang="tr-TR" sz="2400" b="1" dirty="0">
                <a:solidFill>
                  <a:srgbClr val="E2120F"/>
                </a:solidFill>
              </a:rPr>
              <a:t>bozulmuş glikoz toleransı</a:t>
            </a:r>
          </a:p>
          <a:p>
            <a:pPr marL="342900" indent="-342900">
              <a:spcBef>
                <a:spcPts val="900"/>
              </a:spcBef>
              <a:buFont typeface="Arial" panose="020B0604020202020204" pitchFamily="34" charset="0"/>
              <a:buChar char="•"/>
              <a:defRPr/>
            </a:pPr>
            <a:r>
              <a:rPr lang="tr-TR" sz="2400" dirty="0">
                <a:solidFill>
                  <a:schemeClr val="tx1">
                    <a:lumMod val="75000"/>
                    <a:lumOff val="25000"/>
                  </a:schemeClr>
                </a:solidFill>
              </a:rPr>
              <a:t>Diyabetli erişkinlerin yaklaşık yarısı hastalığın farkında değil</a:t>
            </a:r>
          </a:p>
          <a:p>
            <a:pPr marL="342900" indent="-342900">
              <a:spcBef>
                <a:spcPts val="900"/>
              </a:spcBef>
              <a:buFont typeface="Arial" panose="020B0604020202020204" pitchFamily="34" charset="0"/>
              <a:buChar char="•"/>
              <a:defRPr/>
            </a:pPr>
            <a:r>
              <a:rPr lang="tr-TR" sz="2400" dirty="0">
                <a:solidFill>
                  <a:schemeClr val="tx1">
                    <a:lumMod val="75000"/>
                    <a:lumOff val="25000"/>
                  </a:schemeClr>
                </a:solidFill>
              </a:rPr>
              <a:t>Doğan her 7 bebekten 1’i </a:t>
            </a:r>
            <a:r>
              <a:rPr lang="tr-TR" sz="2400" dirty="0" err="1">
                <a:solidFill>
                  <a:schemeClr val="tx1">
                    <a:lumMod val="75000"/>
                    <a:lumOff val="25000"/>
                  </a:schemeClr>
                </a:solidFill>
              </a:rPr>
              <a:t>gestasyonel</a:t>
            </a:r>
            <a:r>
              <a:rPr lang="tr-TR" sz="2400" dirty="0">
                <a:solidFill>
                  <a:schemeClr val="tx1">
                    <a:lumMod val="75000"/>
                    <a:lumOff val="25000"/>
                  </a:schemeClr>
                </a:solidFill>
              </a:rPr>
              <a:t> diyabetten etkileniyor</a:t>
            </a:r>
          </a:p>
          <a:p>
            <a:pPr marL="342900" indent="-342900">
              <a:spcBef>
                <a:spcPts val="900"/>
              </a:spcBef>
              <a:buFont typeface="Arial" panose="020B0604020202020204" pitchFamily="34" charset="0"/>
              <a:buChar char="•"/>
              <a:defRPr/>
            </a:pPr>
            <a:r>
              <a:rPr lang="tr-TR" sz="2400" dirty="0">
                <a:solidFill>
                  <a:schemeClr val="tx1">
                    <a:lumMod val="75000"/>
                    <a:lumOff val="25000"/>
                  </a:schemeClr>
                </a:solidFill>
              </a:rPr>
              <a:t>Küresel bazda sağlık harcamalarının %12’si diyabet için kullanılıyor</a:t>
            </a:r>
          </a:p>
          <a:p>
            <a:pPr marL="342900" indent="-342900">
              <a:spcBef>
                <a:spcPts val="900"/>
              </a:spcBef>
              <a:buFont typeface="Arial" panose="020B0604020202020204" pitchFamily="34" charset="0"/>
              <a:buChar char="•"/>
              <a:defRPr/>
            </a:pPr>
            <a:r>
              <a:rPr lang="tr-TR" sz="2400" dirty="0">
                <a:solidFill>
                  <a:srgbClr val="FF0000"/>
                </a:solidFill>
              </a:rPr>
              <a:t>SGK 2016- Sağlık harcamaları - %23</a:t>
            </a:r>
          </a:p>
          <a:p>
            <a:pPr marL="342900" indent="-342900">
              <a:spcBef>
                <a:spcPts val="900"/>
              </a:spcBef>
              <a:buFont typeface="Arial" panose="020B0604020202020204" pitchFamily="34" charset="0"/>
              <a:buChar char="•"/>
              <a:defRPr/>
            </a:pPr>
            <a:endParaRPr lang="tr-TR" sz="2400" dirty="0">
              <a:solidFill>
                <a:schemeClr val="tx1">
                  <a:lumMod val="75000"/>
                  <a:lumOff val="25000"/>
                </a:schemeClr>
              </a:solidFill>
            </a:endParaRPr>
          </a:p>
        </p:txBody>
      </p:sp>
      <p:sp>
        <p:nvSpPr>
          <p:cNvPr id="13" name="Rectangle: Rounded Corners 12">
            <a:extLst>
              <a:ext uri="{FF2B5EF4-FFF2-40B4-BE49-F238E27FC236}">
                <a16:creationId xmlns:a16="http://schemas.microsoft.com/office/drawing/2014/main" id="{CC03CE6D-9B99-47E7-9A6A-58737AAD0351}"/>
              </a:ext>
            </a:extLst>
          </p:cNvPr>
          <p:cNvSpPr/>
          <p:nvPr/>
        </p:nvSpPr>
        <p:spPr>
          <a:xfrm>
            <a:off x="179388" y="4956175"/>
            <a:ext cx="8569325" cy="1022350"/>
          </a:xfrm>
          <a:prstGeom prst="roundRect">
            <a:avLst/>
          </a:prstGeom>
          <a:solidFill>
            <a:srgbClr val="E2120F"/>
          </a:solidFill>
          <a:ln>
            <a:solidFill>
              <a:srgbClr val="E2120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2400" dirty="0"/>
              <a:t>Diyabet dünya üzerinde en yaygın görülen hastalıklardan biridir!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5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50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1000"/>
                                        <p:tgtEl>
                                          <p:spTgt spid="10">
                                            <p:txEl>
                                              <p:pRg st="4" end="4"/>
                                            </p:txEl>
                                          </p:spTgt>
                                        </p:tgtEl>
                                      </p:cBhvr>
                                    </p:animEffect>
                                    <p:anim calcmode="lin" valueType="num">
                                      <p:cBhvr>
                                        <p:cTn id="3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grpId="0" nodeType="clickEffect">
                                  <p:stCondLst>
                                    <p:cond delay="250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1000"/>
                                        <p:tgtEl>
                                          <p:spTgt spid="10">
                                            <p:txEl>
                                              <p:pRg st="5" end="5"/>
                                            </p:txEl>
                                          </p:spTgt>
                                        </p:tgtEl>
                                      </p:cBhvr>
                                    </p:animEffect>
                                    <p:anim calcmode="lin" valueType="num">
                                      <p:cBhvr>
                                        <p:cTn id="41"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250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ppt_w</p:attrName>
                                        </p:attrNameLst>
                                      </p:cBhvr>
                                      <p:tavLst>
                                        <p:tav tm="0">
                                          <p:val>
                                            <p:fltVal val="0"/>
                                          </p:val>
                                        </p:tav>
                                        <p:tav tm="100000">
                                          <p:val>
                                            <p:strVal val="#ppt_w"/>
                                          </p:val>
                                        </p:tav>
                                      </p:tavLst>
                                    </p:anim>
                                    <p:anim calcmode="lin" valueType="num">
                                      <p:cBhvr>
                                        <p:cTn id="46" dur="1000" fill="hold"/>
                                        <p:tgtEl>
                                          <p:spTgt spid="13"/>
                                        </p:tgtEl>
                                        <p:attrNameLst>
                                          <p:attrName>ppt_h</p:attrName>
                                        </p:attrNameLst>
                                      </p:cBhvr>
                                      <p:tavLst>
                                        <p:tav tm="0">
                                          <p:val>
                                            <p:fltVal val="0"/>
                                          </p:val>
                                        </p:tav>
                                        <p:tav tm="100000">
                                          <p:val>
                                            <p:strVal val="#ppt_h"/>
                                          </p:val>
                                        </p:tav>
                                      </p:tavLst>
                                    </p:anim>
                                    <p:animEffect transition="in" filter="fade">
                                      <p:cBhvr>
                                        <p:cTn id="4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2"/>
          <p:cNvSpPr txBox="1">
            <a:spLocks noChangeArrowheads="1"/>
          </p:cNvSpPr>
          <p:nvPr/>
        </p:nvSpPr>
        <p:spPr bwMode="auto">
          <a:xfrm>
            <a:off x="900113" y="476250"/>
            <a:ext cx="7272337" cy="696913"/>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lvl="1">
              <a:spcAft>
                <a:spcPts val="600"/>
              </a:spcAft>
              <a:buFont typeface="Arial" charset="0"/>
              <a:buChar char="•"/>
              <a:defRPr/>
            </a:pPr>
            <a:r>
              <a:rPr lang="tr-TR" b="1" dirty="0">
                <a:solidFill>
                  <a:srgbClr val="000066"/>
                </a:solidFill>
                <a:latin typeface="Arial" charset="0"/>
              </a:rPr>
              <a:t> </a:t>
            </a:r>
            <a:r>
              <a:rPr lang="tr-TR" b="1" dirty="0">
                <a:latin typeface="Arial" charset="0"/>
              </a:rPr>
              <a:t>≥45 yaş ve BKİ 25 kg/m</a:t>
            </a:r>
            <a:r>
              <a:rPr lang="tr-TR" b="1" baseline="30000" dirty="0">
                <a:latin typeface="Arial" charset="0"/>
              </a:rPr>
              <a:t>2</a:t>
            </a:r>
            <a:r>
              <a:rPr lang="tr-TR" b="1" dirty="0">
                <a:latin typeface="Arial" charset="0"/>
              </a:rPr>
              <a:t> olan kişiler 3 yılda bir tara</a:t>
            </a:r>
          </a:p>
          <a:p>
            <a:pPr lvl="1">
              <a:spcAft>
                <a:spcPts val="600"/>
              </a:spcAft>
              <a:buFont typeface="Arial" charset="0"/>
              <a:buChar char="•"/>
              <a:defRPr/>
            </a:pPr>
            <a:r>
              <a:rPr lang="tr-TR" sz="1400" dirty="0">
                <a:latin typeface="Arial" charset="0"/>
              </a:rPr>
              <a:t> </a:t>
            </a:r>
            <a:r>
              <a:rPr lang="tr-TR" sz="1600" b="1" dirty="0">
                <a:latin typeface="Arial" charset="0"/>
              </a:rPr>
              <a:t>Risk faktörleri olan kişileri daha erken ve daha sık aralıklarda tara</a:t>
            </a:r>
            <a:endParaRPr lang="en-US" sz="1600" b="1" dirty="0">
              <a:latin typeface="Arial" charset="0"/>
            </a:endParaRPr>
          </a:p>
        </p:txBody>
      </p:sp>
      <p:cxnSp>
        <p:nvCxnSpPr>
          <p:cNvPr id="13315" name="Straight Arrow Connector 4"/>
          <p:cNvCxnSpPr>
            <a:cxnSpLocks noChangeShapeType="1"/>
          </p:cNvCxnSpPr>
          <p:nvPr/>
        </p:nvCxnSpPr>
        <p:spPr bwMode="auto">
          <a:xfrm rot="5400000">
            <a:off x="4455319" y="1402556"/>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16" name="Straight Connector 7"/>
          <p:cNvCxnSpPr>
            <a:cxnSpLocks noChangeShapeType="1"/>
            <a:stCxn id="32783" idx="2"/>
          </p:cNvCxnSpPr>
          <p:nvPr/>
        </p:nvCxnSpPr>
        <p:spPr bwMode="auto">
          <a:xfrm rot="16200000" flipH="1">
            <a:off x="4437856" y="2086769"/>
            <a:ext cx="268288" cy="0"/>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17" name="Straight Connector 9"/>
          <p:cNvCxnSpPr>
            <a:cxnSpLocks noChangeShapeType="1"/>
          </p:cNvCxnSpPr>
          <p:nvPr/>
        </p:nvCxnSpPr>
        <p:spPr bwMode="auto">
          <a:xfrm>
            <a:off x="2071688" y="2071688"/>
            <a:ext cx="5000625" cy="1587"/>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18" name="Straight Arrow Connector 11"/>
          <p:cNvCxnSpPr>
            <a:cxnSpLocks noChangeShapeType="1"/>
          </p:cNvCxnSpPr>
          <p:nvPr/>
        </p:nvCxnSpPr>
        <p:spPr bwMode="auto">
          <a:xfrm rot="5400000">
            <a:off x="1955007" y="2188369"/>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19" name="Straight Arrow Connector 15"/>
          <p:cNvCxnSpPr>
            <a:cxnSpLocks noChangeShapeType="1"/>
          </p:cNvCxnSpPr>
          <p:nvPr/>
        </p:nvCxnSpPr>
        <p:spPr bwMode="auto">
          <a:xfrm rot="5400000">
            <a:off x="4455319" y="2188369"/>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20" name="Straight Arrow Connector 16"/>
          <p:cNvCxnSpPr>
            <a:cxnSpLocks noChangeShapeType="1"/>
          </p:cNvCxnSpPr>
          <p:nvPr/>
        </p:nvCxnSpPr>
        <p:spPr bwMode="auto">
          <a:xfrm rot="5400000">
            <a:off x="6955632" y="2188369"/>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sp>
        <p:nvSpPr>
          <p:cNvPr id="32777" name="TextBox 18"/>
          <p:cNvSpPr txBox="1">
            <a:spLocks noChangeArrowheads="1"/>
          </p:cNvSpPr>
          <p:nvPr/>
        </p:nvSpPr>
        <p:spPr bwMode="auto">
          <a:xfrm>
            <a:off x="3714750" y="2286000"/>
            <a:ext cx="1714500" cy="452438"/>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lgn="ctr">
              <a:defRPr/>
            </a:pPr>
            <a:r>
              <a:rPr lang="tr-TR" sz="1200" b="1" dirty="0">
                <a:latin typeface="Arial" charset="0"/>
              </a:rPr>
              <a:t>APG 100-125 mg/</a:t>
            </a:r>
            <a:r>
              <a:rPr lang="tr-TR" sz="1200" b="1" dirty="0" err="1">
                <a:latin typeface="Arial" charset="0"/>
              </a:rPr>
              <a:t>dl</a:t>
            </a:r>
            <a:endParaRPr lang="tr-TR" sz="1200" b="1" dirty="0">
              <a:latin typeface="Arial" charset="0"/>
            </a:endParaRPr>
          </a:p>
          <a:p>
            <a:pPr algn="ctr">
              <a:defRPr/>
            </a:pPr>
            <a:r>
              <a:rPr lang="tr-TR" sz="1100" dirty="0">
                <a:latin typeface="Arial" charset="0"/>
              </a:rPr>
              <a:t>(A1C %6.0-6.4)</a:t>
            </a:r>
            <a:endParaRPr lang="en-US" sz="1100" dirty="0">
              <a:latin typeface="Arial" charset="0"/>
            </a:endParaRPr>
          </a:p>
        </p:txBody>
      </p:sp>
      <p:sp>
        <p:nvSpPr>
          <p:cNvPr id="32778" name="TextBox 19"/>
          <p:cNvSpPr txBox="1">
            <a:spLocks noChangeArrowheads="1"/>
          </p:cNvSpPr>
          <p:nvPr/>
        </p:nvSpPr>
        <p:spPr bwMode="auto">
          <a:xfrm>
            <a:off x="1357313" y="2286000"/>
            <a:ext cx="1357312" cy="649288"/>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lgn="ctr">
              <a:defRPr/>
            </a:pPr>
            <a:r>
              <a:rPr lang="tr-TR" sz="1200" b="1" dirty="0">
                <a:latin typeface="Arial" charset="0"/>
              </a:rPr>
              <a:t>APG &lt;100 mg/</a:t>
            </a:r>
            <a:r>
              <a:rPr lang="tr-TR" sz="1200" b="1" dirty="0" err="1">
                <a:latin typeface="Arial" charset="0"/>
              </a:rPr>
              <a:t>dl</a:t>
            </a:r>
            <a:endParaRPr lang="tr-TR" sz="1200" b="1" dirty="0">
              <a:latin typeface="Arial" charset="0"/>
            </a:endParaRPr>
          </a:p>
          <a:p>
            <a:pPr algn="ctr">
              <a:defRPr/>
            </a:pPr>
            <a:r>
              <a:rPr lang="tr-TR" sz="1200" dirty="0">
                <a:latin typeface="Arial" charset="0"/>
              </a:rPr>
              <a:t>(A1C &lt;%6.0)</a:t>
            </a:r>
            <a:endParaRPr lang="en-US" sz="1200" dirty="0">
              <a:latin typeface="Arial" charset="0"/>
            </a:endParaRPr>
          </a:p>
        </p:txBody>
      </p:sp>
      <p:sp>
        <p:nvSpPr>
          <p:cNvPr id="32779" name="TextBox 20"/>
          <p:cNvSpPr txBox="1">
            <a:spLocks noChangeArrowheads="1"/>
          </p:cNvSpPr>
          <p:nvPr/>
        </p:nvSpPr>
        <p:spPr bwMode="auto">
          <a:xfrm>
            <a:off x="6357938" y="2286000"/>
            <a:ext cx="1428750" cy="452438"/>
          </a:xfrm>
          <a:prstGeom prst="rect">
            <a:avLst/>
          </a:prstGeom>
          <a:solidFill>
            <a:schemeClr val="accent2">
              <a:lumMod val="40000"/>
              <a:lumOff val="60000"/>
            </a:schemeClr>
          </a:solidFill>
          <a:ln w="9525">
            <a:solidFill>
              <a:srgbClr val="66FF99"/>
            </a:solidFill>
            <a:miter lim="800000"/>
            <a:headEnd/>
            <a:tailEnd/>
          </a:ln>
        </p:spPr>
        <p:txBody>
          <a:bodyPr>
            <a:spAutoFit/>
          </a:bodyPr>
          <a:lstStyle/>
          <a:p>
            <a:pPr algn="ctr">
              <a:defRPr/>
            </a:pPr>
            <a:r>
              <a:rPr lang="tr-TR" sz="1200" b="1" dirty="0">
                <a:latin typeface="Arial" charset="0"/>
              </a:rPr>
              <a:t>APG ≥126 mg/</a:t>
            </a:r>
            <a:r>
              <a:rPr lang="tr-TR" sz="1200" b="1" dirty="0" err="1">
                <a:latin typeface="Arial" charset="0"/>
              </a:rPr>
              <a:t>dl</a:t>
            </a:r>
            <a:endParaRPr lang="tr-TR" sz="1200" b="1" dirty="0">
              <a:latin typeface="Arial" charset="0"/>
            </a:endParaRPr>
          </a:p>
          <a:p>
            <a:pPr algn="ctr">
              <a:defRPr/>
            </a:pPr>
            <a:r>
              <a:rPr lang="tr-TR" sz="1100" dirty="0">
                <a:latin typeface="Arial" charset="0"/>
              </a:rPr>
              <a:t>(A1C ≥%6.5)</a:t>
            </a:r>
            <a:endParaRPr lang="en-US" sz="1100" dirty="0">
              <a:latin typeface="Arial" charset="0"/>
            </a:endParaRPr>
          </a:p>
        </p:txBody>
      </p:sp>
      <p:cxnSp>
        <p:nvCxnSpPr>
          <p:cNvPr id="13324" name="Straight Arrow Connector 21"/>
          <p:cNvCxnSpPr>
            <a:cxnSpLocks noChangeShapeType="1"/>
          </p:cNvCxnSpPr>
          <p:nvPr/>
        </p:nvCxnSpPr>
        <p:spPr bwMode="auto">
          <a:xfrm rot="5400000">
            <a:off x="4455319" y="2831306"/>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25" name="Straight Arrow Connector 22"/>
          <p:cNvCxnSpPr>
            <a:cxnSpLocks noChangeShapeType="1"/>
          </p:cNvCxnSpPr>
          <p:nvPr/>
        </p:nvCxnSpPr>
        <p:spPr bwMode="auto">
          <a:xfrm rot="5400000">
            <a:off x="2097882" y="3545681"/>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sp>
        <p:nvSpPr>
          <p:cNvPr id="32782" name="TextBox 23"/>
          <p:cNvSpPr txBox="1">
            <a:spLocks noChangeArrowheads="1"/>
          </p:cNvSpPr>
          <p:nvPr/>
        </p:nvSpPr>
        <p:spPr bwMode="auto">
          <a:xfrm>
            <a:off x="3929063" y="2928938"/>
            <a:ext cx="1285875" cy="346075"/>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lgn="ctr">
              <a:defRPr/>
            </a:pPr>
            <a:r>
              <a:rPr lang="tr-TR" sz="1600" b="1" dirty="0">
                <a:latin typeface="Arial" charset="0"/>
              </a:rPr>
              <a:t>75 g OGTT</a:t>
            </a:r>
            <a:endParaRPr lang="en-US" sz="1600" b="1" dirty="0">
              <a:latin typeface="Arial" charset="0"/>
            </a:endParaRPr>
          </a:p>
        </p:txBody>
      </p:sp>
      <p:sp>
        <p:nvSpPr>
          <p:cNvPr id="32783" name="TextBox 24"/>
          <p:cNvSpPr txBox="1">
            <a:spLocks noChangeArrowheads="1"/>
          </p:cNvSpPr>
          <p:nvPr/>
        </p:nvSpPr>
        <p:spPr bwMode="auto">
          <a:xfrm>
            <a:off x="3929063" y="1500188"/>
            <a:ext cx="1285875" cy="452437"/>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lgn="ctr">
              <a:defRPr/>
            </a:pPr>
            <a:r>
              <a:rPr lang="tr-TR" sz="1200" b="1">
                <a:latin typeface="Arial" charset="0"/>
              </a:rPr>
              <a:t>APG </a:t>
            </a:r>
          </a:p>
          <a:p>
            <a:pPr algn="ctr">
              <a:defRPr/>
            </a:pPr>
            <a:r>
              <a:rPr lang="tr-TR" sz="1100">
                <a:latin typeface="Arial" charset="0"/>
              </a:rPr>
              <a:t>(A1C*)</a:t>
            </a:r>
            <a:endParaRPr lang="en-US" sz="1100">
              <a:latin typeface="Arial" charset="0"/>
            </a:endParaRPr>
          </a:p>
        </p:txBody>
      </p:sp>
      <p:cxnSp>
        <p:nvCxnSpPr>
          <p:cNvPr id="13328" name="Straight Connector 25"/>
          <p:cNvCxnSpPr>
            <a:cxnSpLocks noChangeShapeType="1"/>
          </p:cNvCxnSpPr>
          <p:nvPr/>
        </p:nvCxnSpPr>
        <p:spPr bwMode="auto">
          <a:xfrm rot="16200000" flipH="1">
            <a:off x="4460081" y="3326607"/>
            <a:ext cx="223837" cy="0"/>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29" name="Straight Connector 27"/>
          <p:cNvCxnSpPr>
            <a:cxnSpLocks noChangeShapeType="1"/>
          </p:cNvCxnSpPr>
          <p:nvPr/>
        </p:nvCxnSpPr>
        <p:spPr bwMode="auto">
          <a:xfrm>
            <a:off x="2214563" y="3429000"/>
            <a:ext cx="4714875" cy="1588"/>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30" name="Straight Arrow Connector 31"/>
          <p:cNvCxnSpPr>
            <a:cxnSpLocks noChangeShapeType="1"/>
          </p:cNvCxnSpPr>
          <p:nvPr/>
        </p:nvCxnSpPr>
        <p:spPr bwMode="auto">
          <a:xfrm rot="5400000">
            <a:off x="3312319" y="3545681"/>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31" name="Straight Arrow Connector 32"/>
          <p:cNvCxnSpPr>
            <a:cxnSpLocks noChangeShapeType="1"/>
          </p:cNvCxnSpPr>
          <p:nvPr/>
        </p:nvCxnSpPr>
        <p:spPr bwMode="auto">
          <a:xfrm rot="5400000">
            <a:off x="4455319" y="3545681"/>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32" name="Straight Arrow Connector 33"/>
          <p:cNvCxnSpPr>
            <a:cxnSpLocks noChangeShapeType="1"/>
          </p:cNvCxnSpPr>
          <p:nvPr/>
        </p:nvCxnSpPr>
        <p:spPr bwMode="auto">
          <a:xfrm rot="5400000">
            <a:off x="5669757" y="3545681"/>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33" name="Straight Arrow Connector 34"/>
          <p:cNvCxnSpPr>
            <a:cxnSpLocks noChangeShapeType="1"/>
          </p:cNvCxnSpPr>
          <p:nvPr/>
        </p:nvCxnSpPr>
        <p:spPr bwMode="auto">
          <a:xfrm rot="5400000">
            <a:off x="6812757" y="3545681"/>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sp>
        <p:nvSpPr>
          <p:cNvPr id="32790" name="Rectangle 39"/>
          <p:cNvSpPr>
            <a:spLocks noChangeArrowheads="1"/>
          </p:cNvSpPr>
          <p:nvPr/>
        </p:nvSpPr>
        <p:spPr bwMode="auto">
          <a:xfrm>
            <a:off x="2771775" y="3643313"/>
            <a:ext cx="1157288" cy="785812"/>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a:defRPr/>
            </a:pPr>
            <a:r>
              <a:rPr lang="tr-TR" sz="1000" b="1" dirty="0">
                <a:latin typeface="Arial" charset="0"/>
              </a:rPr>
              <a:t>APG </a:t>
            </a:r>
          </a:p>
          <a:p>
            <a:pPr algn="ctr">
              <a:spcAft>
                <a:spcPts val="600"/>
              </a:spcAft>
              <a:defRPr/>
            </a:pPr>
            <a:r>
              <a:rPr lang="tr-TR" sz="1000" b="1" dirty="0">
                <a:latin typeface="Arial" charset="0"/>
              </a:rPr>
              <a:t>&lt;100 mg/</a:t>
            </a:r>
            <a:r>
              <a:rPr lang="tr-TR" sz="1000" b="1" dirty="0" err="1">
                <a:latin typeface="Arial" charset="0"/>
              </a:rPr>
              <a:t>dl</a:t>
            </a:r>
            <a:endParaRPr lang="tr-TR" sz="1000" b="1" dirty="0">
              <a:latin typeface="Arial" charset="0"/>
            </a:endParaRPr>
          </a:p>
          <a:p>
            <a:pPr algn="ctr">
              <a:defRPr/>
            </a:pPr>
            <a:r>
              <a:rPr lang="tr-TR" sz="1000" b="1" dirty="0">
                <a:latin typeface="Arial" charset="0"/>
              </a:rPr>
              <a:t>OGTT 2.</a:t>
            </a:r>
            <a:r>
              <a:rPr lang="tr-TR" sz="1000" b="1" dirty="0" err="1">
                <a:latin typeface="Arial" charset="0"/>
              </a:rPr>
              <a:t>st</a:t>
            </a:r>
            <a:r>
              <a:rPr lang="tr-TR" sz="1000" b="1" dirty="0">
                <a:latin typeface="Arial" charset="0"/>
              </a:rPr>
              <a:t> PG 140-199 mg/</a:t>
            </a:r>
            <a:r>
              <a:rPr lang="tr-TR" sz="1000" b="1" dirty="0" err="1">
                <a:latin typeface="Arial" charset="0"/>
              </a:rPr>
              <a:t>dl</a:t>
            </a:r>
            <a:endParaRPr lang="en-US" sz="1000" b="1" dirty="0">
              <a:latin typeface="Arial" charset="0"/>
            </a:endParaRPr>
          </a:p>
        </p:txBody>
      </p:sp>
      <p:sp>
        <p:nvSpPr>
          <p:cNvPr id="32791" name="Rectangle 40"/>
          <p:cNvSpPr>
            <a:spLocks noChangeArrowheads="1"/>
          </p:cNvSpPr>
          <p:nvPr/>
        </p:nvSpPr>
        <p:spPr bwMode="auto">
          <a:xfrm>
            <a:off x="1619250" y="3643313"/>
            <a:ext cx="1095375" cy="785812"/>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a:defRPr/>
            </a:pPr>
            <a:r>
              <a:rPr lang="tr-TR" sz="1000" b="1" dirty="0">
                <a:latin typeface="Arial" charset="0"/>
              </a:rPr>
              <a:t>APG </a:t>
            </a:r>
          </a:p>
          <a:p>
            <a:pPr algn="ctr">
              <a:spcAft>
                <a:spcPts val="600"/>
              </a:spcAft>
              <a:defRPr/>
            </a:pPr>
            <a:r>
              <a:rPr lang="tr-TR" sz="1000" b="1" dirty="0">
                <a:latin typeface="Arial" charset="0"/>
              </a:rPr>
              <a:t>&lt;100 mg/</a:t>
            </a:r>
            <a:r>
              <a:rPr lang="tr-TR" sz="1000" b="1" dirty="0" err="1">
                <a:latin typeface="Arial" charset="0"/>
              </a:rPr>
              <a:t>dl</a:t>
            </a:r>
            <a:endParaRPr lang="tr-TR" sz="1000" b="1" dirty="0">
              <a:latin typeface="Arial" charset="0"/>
            </a:endParaRPr>
          </a:p>
          <a:p>
            <a:pPr algn="ctr">
              <a:defRPr/>
            </a:pPr>
            <a:r>
              <a:rPr lang="tr-TR" sz="1000" b="1" dirty="0">
                <a:latin typeface="Arial" charset="0"/>
              </a:rPr>
              <a:t>OGTT 2.</a:t>
            </a:r>
            <a:r>
              <a:rPr lang="tr-TR" sz="1000" b="1" dirty="0" err="1">
                <a:latin typeface="Arial" charset="0"/>
              </a:rPr>
              <a:t>st</a:t>
            </a:r>
            <a:r>
              <a:rPr lang="tr-TR" sz="1000" b="1" dirty="0">
                <a:latin typeface="Arial" charset="0"/>
              </a:rPr>
              <a:t> PG  &lt;140 mg/</a:t>
            </a:r>
            <a:r>
              <a:rPr lang="tr-TR" sz="1000" b="1" dirty="0" err="1">
                <a:latin typeface="Arial" charset="0"/>
              </a:rPr>
              <a:t>dl</a:t>
            </a:r>
            <a:endParaRPr lang="en-US" sz="1000" b="1" dirty="0">
              <a:latin typeface="Arial" charset="0"/>
            </a:endParaRPr>
          </a:p>
        </p:txBody>
      </p:sp>
      <p:sp>
        <p:nvSpPr>
          <p:cNvPr id="32792" name="Rectangle 41"/>
          <p:cNvSpPr>
            <a:spLocks noChangeArrowheads="1"/>
          </p:cNvSpPr>
          <p:nvPr/>
        </p:nvSpPr>
        <p:spPr bwMode="auto">
          <a:xfrm>
            <a:off x="3995738" y="3643313"/>
            <a:ext cx="1147762" cy="785812"/>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a:defRPr/>
            </a:pPr>
            <a:r>
              <a:rPr lang="tr-TR" sz="1000" b="1" dirty="0">
                <a:latin typeface="Arial" charset="0"/>
              </a:rPr>
              <a:t>APG </a:t>
            </a:r>
          </a:p>
          <a:p>
            <a:pPr algn="ctr">
              <a:spcAft>
                <a:spcPts val="600"/>
              </a:spcAft>
              <a:defRPr/>
            </a:pPr>
            <a:r>
              <a:rPr lang="tr-TR" sz="1000" b="1" dirty="0">
                <a:latin typeface="Arial" charset="0"/>
              </a:rPr>
              <a:t>100-125 mg/</a:t>
            </a:r>
            <a:r>
              <a:rPr lang="tr-TR" sz="1000" b="1" dirty="0" err="1">
                <a:latin typeface="Arial" charset="0"/>
              </a:rPr>
              <a:t>dl</a:t>
            </a:r>
            <a:endParaRPr lang="tr-TR" sz="1000" b="1" dirty="0">
              <a:latin typeface="Arial" charset="0"/>
            </a:endParaRPr>
          </a:p>
          <a:p>
            <a:pPr algn="ctr">
              <a:defRPr/>
            </a:pPr>
            <a:r>
              <a:rPr lang="tr-TR" sz="1000" b="1" dirty="0">
                <a:latin typeface="Arial" charset="0"/>
              </a:rPr>
              <a:t>OGTT 2.</a:t>
            </a:r>
            <a:r>
              <a:rPr lang="tr-TR" sz="1000" b="1" dirty="0" err="1">
                <a:latin typeface="Arial" charset="0"/>
              </a:rPr>
              <a:t>st</a:t>
            </a:r>
            <a:r>
              <a:rPr lang="tr-TR" sz="1000" b="1" dirty="0">
                <a:latin typeface="Arial" charset="0"/>
              </a:rPr>
              <a:t> PG &lt;140 mg/</a:t>
            </a:r>
            <a:r>
              <a:rPr lang="tr-TR" sz="1000" b="1" dirty="0" err="1">
                <a:latin typeface="Arial" charset="0"/>
              </a:rPr>
              <a:t>dl</a:t>
            </a:r>
            <a:endParaRPr lang="en-US" sz="1000" b="1" dirty="0">
              <a:latin typeface="Arial" charset="0"/>
            </a:endParaRPr>
          </a:p>
        </p:txBody>
      </p:sp>
      <p:sp>
        <p:nvSpPr>
          <p:cNvPr id="32793" name="Rectangle 42"/>
          <p:cNvSpPr>
            <a:spLocks noChangeArrowheads="1"/>
          </p:cNvSpPr>
          <p:nvPr/>
        </p:nvSpPr>
        <p:spPr bwMode="auto">
          <a:xfrm>
            <a:off x="5219700" y="3643313"/>
            <a:ext cx="1066800" cy="785812"/>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a:defRPr/>
            </a:pPr>
            <a:r>
              <a:rPr lang="tr-TR" sz="1000" b="1" dirty="0">
                <a:latin typeface="Arial" charset="0"/>
              </a:rPr>
              <a:t>APG </a:t>
            </a:r>
          </a:p>
          <a:p>
            <a:pPr algn="ctr">
              <a:spcAft>
                <a:spcPts val="600"/>
              </a:spcAft>
              <a:defRPr/>
            </a:pPr>
            <a:r>
              <a:rPr lang="tr-TR" sz="1000" b="1" dirty="0">
                <a:latin typeface="Arial" charset="0"/>
              </a:rPr>
              <a:t>100-125 mg/</a:t>
            </a:r>
            <a:r>
              <a:rPr lang="tr-TR" sz="1000" b="1" dirty="0" err="1">
                <a:latin typeface="Arial" charset="0"/>
              </a:rPr>
              <a:t>dl</a:t>
            </a:r>
            <a:endParaRPr lang="tr-TR" sz="1000" b="1" dirty="0">
              <a:latin typeface="Arial" charset="0"/>
            </a:endParaRPr>
          </a:p>
          <a:p>
            <a:pPr algn="ctr">
              <a:defRPr/>
            </a:pPr>
            <a:r>
              <a:rPr lang="tr-TR" sz="1000" b="1" dirty="0">
                <a:latin typeface="Arial" charset="0"/>
              </a:rPr>
              <a:t>OGTT 2.</a:t>
            </a:r>
            <a:r>
              <a:rPr lang="tr-TR" sz="1000" b="1" dirty="0" err="1">
                <a:latin typeface="Arial" charset="0"/>
              </a:rPr>
              <a:t>st</a:t>
            </a:r>
            <a:r>
              <a:rPr lang="tr-TR" sz="1000" b="1" dirty="0">
                <a:latin typeface="Arial" charset="0"/>
              </a:rPr>
              <a:t> PG 140-199 mg/</a:t>
            </a:r>
            <a:r>
              <a:rPr lang="tr-TR" sz="1000" b="1" dirty="0" err="1">
                <a:latin typeface="Arial" charset="0"/>
              </a:rPr>
              <a:t>dl</a:t>
            </a:r>
            <a:endParaRPr lang="en-US" sz="1000" b="1" dirty="0">
              <a:latin typeface="Arial" charset="0"/>
            </a:endParaRPr>
          </a:p>
        </p:txBody>
      </p:sp>
      <p:sp>
        <p:nvSpPr>
          <p:cNvPr id="32794" name="Rectangle 43"/>
          <p:cNvSpPr>
            <a:spLocks noChangeArrowheads="1"/>
          </p:cNvSpPr>
          <p:nvPr/>
        </p:nvSpPr>
        <p:spPr bwMode="auto">
          <a:xfrm>
            <a:off x="6429375" y="3643313"/>
            <a:ext cx="1095375" cy="785812"/>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a:defRPr/>
            </a:pPr>
            <a:r>
              <a:rPr lang="tr-TR" sz="1000" b="1" dirty="0">
                <a:latin typeface="Arial" charset="0"/>
              </a:rPr>
              <a:t>APG </a:t>
            </a:r>
          </a:p>
          <a:p>
            <a:pPr algn="ctr">
              <a:spcAft>
                <a:spcPts val="600"/>
              </a:spcAft>
              <a:defRPr/>
            </a:pPr>
            <a:r>
              <a:rPr lang="tr-TR" sz="1000" b="1" dirty="0">
                <a:latin typeface="Arial" charset="0"/>
              </a:rPr>
              <a:t>≥126 mg/</a:t>
            </a:r>
            <a:r>
              <a:rPr lang="tr-TR" sz="1000" b="1" dirty="0" err="1">
                <a:latin typeface="Arial" charset="0"/>
              </a:rPr>
              <a:t>dl</a:t>
            </a:r>
            <a:endParaRPr lang="tr-TR" sz="1000" b="1" dirty="0">
              <a:latin typeface="Arial" charset="0"/>
            </a:endParaRPr>
          </a:p>
          <a:p>
            <a:pPr algn="ctr">
              <a:defRPr/>
            </a:pPr>
            <a:r>
              <a:rPr lang="tr-TR" sz="1000" b="1" dirty="0">
                <a:latin typeface="Arial" charset="0"/>
              </a:rPr>
              <a:t>OGTT 2.</a:t>
            </a:r>
            <a:r>
              <a:rPr lang="tr-TR" sz="1000" b="1" dirty="0" err="1">
                <a:latin typeface="Arial" charset="0"/>
              </a:rPr>
              <a:t>st</a:t>
            </a:r>
            <a:r>
              <a:rPr lang="tr-TR" sz="1000" b="1" dirty="0">
                <a:latin typeface="Arial" charset="0"/>
              </a:rPr>
              <a:t> PG  ≥ 200 mg/</a:t>
            </a:r>
            <a:r>
              <a:rPr lang="tr-TR" sz="1000" b="1" dirty="0" err="1">
                <a:latin typeface="Arial" charset="0"/>
              </a:rPr>
              <a:t>dl</a:t>
            </a:r>
            <a:endParaRPr lang="en-US" sz="1000" b="1" dirty="0">
              <a:latin typeface="Arial" charset="0"/>
            </a:endParaRPr>
          </a:p>
        </p:txBody>
      </p:sp>
      <p:sp>
        <p:nvSpPr>
          <p:cNvPr id="32795" name="Rectangle 44"/>
          <p:cNvSpPr>
            <a:spLocks noChangeArrowheads="1"/>
          </p:cNvSpPr>
          <p:nvPr/>
        </p:nvSpPr>
        <p:spPr bwMode="auto">
          <a:xfrm>
            <a:off x="1714500" y="4643438"/>
            <a:ext cx="1000125" cy="357187"/>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a:defRPr/>
            </a:pPr>
            <a:r>
              <a:rPr lang="tr-TR" sz="1200" b="1" dirty="0">
                <a:latin typeface="Arial" charset="0"/>
              </a:rPr>
              <a:t>Normal</a:t>
            </a:r>
            <a:endParaRPr lang="en-US" sz="1200" b="1" dirty="0">
              <a:latin typeface="Arial" charset="0"/>
            </a:endParaRPr>
          </a:p>
        </p:txBody>
      </p:sp>
      <p:sp>
        <p:nvSpPr>
          <p:cNvPr id="32796" name="Rectangle 45"/>
          <p:cNvSpPr>
            <a:spLocks noChangeArrowheads="1"/>
          </p:cNvSpPr>
          <p:nvPr/>
        </p:nvSpPr>
        <p:spPr bwMode="auto">
          <a:xfrm>
            <a:off x="2928938" y="4643438"/>
            <a:ext cx="1000125" cy="357187"/>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a:defRPr/>
            </a:pPr>
            <a:r>
              <a:rPr lang="tr-TR" sz="1200" b="1" dirty="0">
                <a:latin typeface="Arial" charset="0"/>
              </a:rPr>
              <a:t>İzole IGT</a:t>
            </a:r>
            <a:endParaRPr lang="en-US" sz="1200" b="1" dirty="0">
              <a:latin typeface="Arial" charset="0"/>
            </a:endParaRPr>
          </a:p>
        </p:txBody>
      </p:sp>
      <p:sp>
        <p:nvSpPr>
          <p:cNvPr id="32797" name="Rectangle 46"/>
          <p:cNvSpPr>
            <a:spLocks noChangeArrowheads="1"/>
          </p:cNvSpPr>
          <p:nvPr/>
        </p:nvSpPr>
        <p:spPr bwMode="auto">
          <a:xfrm>
            <a:off x="4071938" y="4643438"/>
            <a:ext cx="1000125" cy="357187"/>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a:defRPr/>
            </a:pPr>
            <a:r>
              <a:rPr lang="tr-TR" sz="1200" b="1" dirty="0">
                <a:latin typeface="Arial" charset="0"/>
              </a:rPr>
              <a:t>İzole IFG</a:t>
            </a:r>
            <a:endParaRPr lang="en-US" sz="1200" b="1" dirty="0">
              <a:latin typeface="Arial" charset="0"/>
            </a:endParaRPr>
          </a:p>
        </p:txBody>
      </p:sp>
      <p:sp>
        <p:nvSpPr>
          <p:cNvPr id="32798" name="Rectangle 47"/>
          <p:cNvSpPr>
            <a:spLocks noChangeArrowheads="1"/>
          </p:cNvSpPr>
          <p:nvPr/>
        </p:nvSpPr>
        <p:spPr bwMode="auto">
          <a:xfrm>
            <a:off x="6429375" y="4643438"/>
            <a:ext cx="1000125" cy="357187"/>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a:defRPr/>
            </a:pPr>
            <a:r>
              <a:rPr lang="tr-TR" sz="1200" b="1" dirty="0">
                <a:latin typeface="Arial" charset="0"/>
              </a:rPr>
              <a:t>Aşikar DM</a:t>
            </a:r>
            <a:endParaRPr lang="en-US" sz="1200" b="1" dirty="0">
              <a:latin typeface="Arial" charset="0"/>
            </a:endParaRPr>
          </a:p>
        </p:txBody>
      </p:sp>
      <p:sp>
        <p:nvSpPr>
          <p:cNvPr id="32799" name="Rectangle 48"/>
          <p:cNvSpPr>
            <a:spLocks noChangeArrowheads="1"/>
          </p:cNvSpPr>
          <p:nvPr/>
        </p:nvSpPr>
        <p:spPr bwMode="auto">
          <a:xfrm>
            <a:off x="5286375" y="4643438"/>
            <a:ext cx="1000125" cy="357187"/>
          </a:xfrm>
          <a:prstGeom prst="rect">
            <a:avLst/>
          </a:prstGeom>
          <a:solidFill>
            <a:schemeClr val="accent2">
              <a:lumMod val="40000"/>
              <a:lumOff val="60000"/>
            </a:schemeClr>
          </a:solidFill>
          <a:ln w="12700" algn="ctr">
            <a:solidFill>
              <a:srgbClr val="CCFFFF"/>
            </a:solidFill>
            <a:miter lim="800000"/>
            <a:headEnd/>
            <a:tailEnd/>
          </a:ln>
        </p:spPr>
        <p:txBody>
          <a:bodyPr anchor="ctr"/>
          <a:lstStyle/>
          <a:p>
            <a:pPr algn="ctr">
              <a:defRPr/>
            </a:pPr>
            <a:r>
              <a:rPr lang="tr-TR" sz="1200" b="1">
                <a:latin typeface="Arial" charset="0"/>
              </a:rPr>
              <a:t>IFG + IGT</a:t>
            </a:r>
            <a:endParaRPr lang="en-US" sz="1200" b="1">
              <a:latin typeface="Arial" charset="0"/>
            </a:endParaRPr>
          </a:p>
        </p:txBody>
      </p:sp>
      <p:cxnSp>
        <p:nvCxnSpPr>
          <p:cNvPr id="13344" name="Straight Arrow Connector 49"/>
          <p:cNvCxnSpPr>
            <a:cxnSpLocks noChangeShapeType="1"/>
          </p:cNvCxnSpPr>
          <p:nvPr/>
        </p:nvCxnSpPr>
        <p:spPr bwMode="auto">
          <a:xfrm rot="5400000">
            <a:off x="2097882" y="4545806"/>
            <a:ext cx="23495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45" name="Straight Arrow Connector 50"/>
          <p:cNvCxnSpPr>
            <a:cxnSpLocks noChangeShapeType="1"/>
          </p:cNvCxnSpPr>
          <p:nvPr/>
        </p:nvCxnSpPr>
        <p:spPr bwMode="auto">
          <a:xfrm rot="5400000">
            <a:off x="3312319" y="4545806"/>
            <a:ext cx="234950" cy="1588"/>
          </a:xfrm>
          <a:prstGeom prst="straightConnector1">
            <a:avLst/>
          </a:prstGeom>
          <a:noFill/>
          <a:ln w="9525"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46" name="Straight Arrow Connector 51"/>
          <p:cNvCxnSpPr>
            <a:cxnSpLocks noChangeShapeType="1"/>
          </p:cNvCxnSpPr>
          <p:nvPr/>
        </p:nvCxnSpPr>
        <p:spPr bwMode="auto">
          <a:xfrm rot="5400000">
            <a:off x="4455319" y="4545806"/>
            <a:ext cx="234950" cy="1588"/>
          </a:xfrm>
          <a:prstGeom prst="straightConnector1">
            <a:avLst/>
          </a:prstGeom>
          <a:noFill/>
          <a:ln w="9525"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47" name="Straight Arrow Connector 52"/>
          <p:cNvCxnSpPr>
            <a:cxnSpLocks noChangeShapeType="1"/>
          </p:cNvCxnSpPr>
          <p:nvPr/>
        </p:nvCxnSpPr>
        <p:spPr bwMode="auto">
          <a:xfrm rot="5400000">
            <a:off x="5669757" y="4545806"/>
            <a:ext cx="234950" cy="1587"/>
          </a:xfrm>
          <a:prstGeom prst="straightConnector1">
            <a:avLst/>
          </a:prstGeom>
          <a:noFill/>
          <a:ln w="9525"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48" name="Straight Arrow Connector 53"/>
          <p:cNvCxnSpPr>
            <a:cxnSpLocks noChangeShapeType="1"/>
          </p:cNvCxnSpPr>
          <p:nvPr/>
        </p:nvCxnSpPr>
        <p:spPr bwMode="auto">
          <a:xfrm rot="5400000">
            <a:off x="6812757" y="4545806"/>
            <a:ext cx="234950" cy="1587"/>
          </a:xfrm>
          <a:prstGeom prst="straightConnector1">
            <a:avLst/>
          </a:prstGeom>
          <a:noFill/>
          <a:ln w="9525"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49" name="Straight Connector 56"/>
          <p:cNvCxnSpPr>
            <a:cxnSpLocks noChangeShapeType="1"/>
          </p:cNvCxnSpPr>
          <p:nvPr/>
        </p:nvCxnSpPr>
        <p:spPr bwMode="auto">
          <a:xfrm>
            <a:off x="1143000" y="2571750"/>
            <a:ext cx="214313" cy="4763"/>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50" name="Straight Connector 60"/>
          <p:cNvCxnSpPr>
            <a:cxnSpLocks noChangeShapeType="1"/>
          </p:cNvCxnSpPr>
          <p:nvPr/>
        </p:nvCxnSpPr>
        <p:spPr bwMode="auto">
          <a:xfrm rot="5400000">
            <a:off x="6930232" y="3642519"/>
            <a:ext cx="2286000" cy="1587"/>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51" name="Straight Arrow Connector 100"/>
          <p:cNvCxnSpPr>
            <a:cxnSpLocks noChangeShapeType="1"/>
          </p:cNvCxnSpPr>
          <p:nvPr/>
        </p:nvCxnSpPr>
        <p:spPr bwMode="auto">
          <a:xfrm rot="10800000">
            <a:off x="7500938" y="4786313"/>
            <a:ext cx="571500" cy="1587"/>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52" name="Straight Connector 103"/>
          <p:cNvCxnSpPr>
            <a:cxnSpLocks noChangeShapeType="1"/>
          </p:cNvCxnSpPr>
          <p:nvPr/>
        </p:nvCxnSpPr>
        <p:spPr bwMode="auto">
          <a:xfrm rot="5400000">
            <a:off x="8731" y="3706019"/>
            <a:ext cx="2268538" cy="0"/>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53" name="Straight Arrow Connector 105"/>
          <p:cNvCxnSpPr>
            <a:cxnSpLocks noChangeShapeType="1"/>
          </p:cNvCxnSpPr>
          <p:nvPr/>
        </p:nvCxnSpPr>
        <p:spPr bwMode="auto">
          <a:xfrm>
            <a:off x="1143000" y="4857750"/>
            <a:ext cx="500063"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cxnSp>
        <p:nvCxnSpPr>
          <p:cNvPr id="13354" name="Straight Connector 109"/>
          <p:cNvCxnSpPr>
            <a:cxnSpLocks noChangeShapeType="1"/>
            <a:stCxn id="32797" idx="2"/>
          </p:cNvCxnSpPr>
          <p:nvPr/>
        </p:nvCxnSpPr>
        <p:spPr bwMode="auto">
          <a:xfrm rot="5400000">
            <a:off x="4500563" y="5072063"/>
            <a:ext cx="142875" cy="3175"/>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55" name="Straight Connector 110"/>
          <p:cNvCxnSpPr>
            <a:cxnSpLocks noChangeShapeType="1"/>
          </p:cNvCxnSpPr>
          <p:nvPr/>
        </p:nvCxnSpPr>
        <p:spPr bwMode="auto">
          <a:xfrm rot="5400000">
            <a:off x="3358356" y="5071269"/>
            <a:ext cx="142875" cy="1588"/>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56" name="Straight Connector 111"/>
          <p:cNvCxnSpPr>
            <a:cxnSpLocks noChangeShapeType="1"/>
          </p:cNvCxnSpPr>
          <p:nvPr/>
        </p:nvCxnSpPr>
        <p:spPr bwMode="auto">
          <a:xfrm rot="5400000">
            <a:off x="5715794" y="5071269"/>
            <a:ext cx="142875" cy="1587"/>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57" name="Straight Connector 113"/>
          <p:cNvCxnSpPr>
            <a:cxnSpLocks noChangeShapeType="1"/>
          </p:cNvCxnSpPr>
          <p:nvPr/>
        </p:nvCxnSpPr>
        <p:spPr bwMode="auto">
          <a:xfrm>
            <a:off x="3429000" y="5143500"/>
            <a:ext cx="2357438" cy="1588"/>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cxnSp>
        <p:nvCxnSpPr>
          <p:cNvPr id="13358" name="Straight Arrow Connector 114"/>
          <p:cNvCxnSpPr>
            <a:cxnSpLocks noChangeShapeType="1"/>
          </p:cNvCxnSpPr>
          <p:nvPr/>
        </p:nvCxnSpPr>
        <p:spPr bwMode="auto">
          <a:xfrm rot="5400000">
            <a:off x="4455319" y="5260181"/>
            <a:ext cx="234950" cy="1588"/>
          </a:xfrm>
          <a:prstGeom prst="straightConnector1">
            <a:avLst/>
          </a:prstGeom>
          <a:noFill/>
          <a:ln w="25400" algn="ctr">
            <a:solidFill>
              <a:srgbClr val="FF9933"/>
            </a:solidFill>
            <a:round/>
            <a:headEnd/>
            <a:tailEnd type="triangle" w="med" len="med"/>
          </a:ln>
          <a:extLst>
            <a:ext uri="{909E8E84-426E-40DD-AFC4-6F175D3DCCD1}">
              <a14:hiddenFill xmlns:a14="http://schemas.microsoft.com/office/drawing/2010/main">
                <a:noFill/>
              </a14:hiddenFill>
            </a:ext>
          </a:extLst>
        </p:spPr>
      </p:cxnSp>
      <p:sp>
        <p:nvSpPr>
          <p:cNvPr id="32815" name="TextBox 115"/>
          <p:cNvSpPr txBox="1">
            <a:spLocks noChangeArrowheads="1"/>
          </p:cNvSpPr>
          <p:nvPr/>
        </p:nvSpPr>
        <p:spPr bwMode="auto">
          <a:xfrm>
            <a:off x="3929063" y="5429250"/>
            <a:ext cx="1285875" cy="284163"/>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lgn="ctr">
              <a:defRPr/>
            </a:pPr>
            <a:r>
              <a:rPr lang="tr-TR" sz="1200" b="1" dirty="0" err="1">
                <a:latin typeface="Arial" charset="0"/>
              </a:rPr>
              <a:t>Prediyabet</a:t>
            </a:r>
            <a:endParaRPr lang="en-US" sz="1200" b="1" dirty="0">
              <a:latin typeface="Arial" charset="0"/>
            </a:endParaRPr>
          </a:p>
        </p:txBody>
      </p:sp>
      <p:sp>
        <p:nvSpPr>
          <p:cNvPr id="13360" name="TextBox 121"/>
          <p:cNvSpPr txBox="1">
            <a:spLocks noChangeArrowheads="1"/>
          </p:cNvSpPr>
          <p:nvPr/>
        </p:nvSpPr>
        <p:spPr bwMode="auto">
          <a:xfrm>
            <a:off x="1168400" y="6121400"/>
            <a:ext cx="6983413" cy="406400"/>
          </a:xfrm>
          <a:prstGeom prst="rect">
            <a:avLst/>
          </a:prstGeom>
          <a:solidFill>
            <a:srgbClr val="FFCC66"/>
          </a:solidFill>
          <a:ln w="9525">
            <a:solidFill>
              <a:srgbClr val="FFCC66"/>
            </a:solidFill>
            <a:miter lim="800000"/>
            <a:headEnd/>
            <a:tailEnd/>
          </a:ln>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tr-TR" sz="2000" b="1">
                <a:cs typeface="Arial" pitchFamily="34" charset="0"/>
              </a:rPr>
              <a:t>Erişkinlerde tip 2 diyabet taraması ve tanılama</a:t>
            </a:r>
            <a:endParaRPr lang="en-US" sz="2000" b="1">
              <a:cs typeface="Arial" pitchFamily="34" charset="0"/>
            </a:endParaRPr>
          </a:p>
        </p:txBody>
      </p:sp>
      <p:cxnSp>
        <p:nvCxnSpPr>
          <p:cNvPr id="13361" name="Straight Connector 146"/>
          <p:cNvCxnSpPr>
            <a:cxnSpLocks noChangeShapeType="1"/>
          </p:cNvCxnSpPr>
          <p:nvPr/>
        </p:nvCxnSpPr>
        <p:spPr bwMode="auto">
          <a:xfrm rot="10800000">
            <a:off x="7858125" y="2500313"/>
            <a:ext cx="214313" cy="1587"/>
          </a:xfrm>
          <a:prstGeom prst="line">
            <a:avLst/>
          </a:prstGeom>
          <a:noFill/>
          <a:ln w="25400" algn="ctr">
            <a:solidFill>
              <a:srgbClr val="FF9933"/>
            </a:solidFill>
            <a:round/>
            <a:headEnd/>
            <a:tailEnd/>
          </a:ln>
          <a:extLst>
            <a:ext uri="{909E8E84-426E-40DD-AFC4-6F175D3DCCD1}">
              <a14:hiddenFill xmlns:a14="http://schemas.microsoft.com/office/drawing/2010/main">
                <a:noFill/>
              </a14:hiddenFill>
            </a:ext>
          </a:extLst>
        </p:spPr>
      </p:cxnSp>
      <p:sp>
        <p:nvSpPr>
          <p:cNvPr id="32818" name="TextBox 150"/>
          <p:cNvSpPr txBox="1">
            <a:spLocks noChangeArrowheads="1"/>
          </p:cNvSpPr>
          <p:nvPr/>
        </p:nvSpPr>
        <p:spPr bwMode="auto">
          <a:xfrm>
            <a:off x="357188" y="5357813"/>
            <a:ext cx="2990850" cy="558800"/>
          </a:xfrm>
          <a:prstGeom prst="rect">
            <a:avLst/>
          </a:prstGeom>
          <a:solidFill>
            <a:schemeClr val="accent2">
              <a:lumMod val="40000"/>
              <a:lumOff val="60000"/>
            </a:schemeClr>
          </a:solidFill>
          <a:ln w="9525">
            <a:solidFill>
              <a:srgbClr val="CCFFFF"/>
            </a:solidFill>
            <a:miter lim="800000"/>
            <a:headEnd/>
            <a:tailEnd/>
          </a:ln>
        </p:spPr>
        <p:txBody>
          <a:bodyPr>
            <a:spAutoFit/>
          </a:bodyPr>
          <a:lstStyle/>
          <a:p>
            <a:pPr>
              <a:defRPr/>
            </a:pPr>
            <a:r>
              <a:rPr lang="tr-TR" sz="1000">
                <a:solidFill>
                  <a:srgbClr val="000066"/>
                </a:solidFill>
                <a:latin typeface="Arial" charset="0"/>
              </a:rPr>
              <a:t>*</a:t>
            </a:r>
            <a:r>
              <a:rPr lang="tr-TR" sz="1000" b="1">
                <a:latin typeface="Arial" charset="0"/>
              </a:rPr>
              <a:t>Uluslararası standartlara uymayan A1C tayinleri güvenilir değildir ve diyabet /prediyabet tanıları için kullanılmamalıdır. </a:t>
            </a:r>
            <a:endParaRPr lang="en-US" sz="1000" b="1">
              <a:latin typeface="Arial" charset="0"/>
            </a:endParaRPr>
          </a:p>
        </p:txBody>
      </p:sp>
      <p:sp>
        <p:nvSpPr>
          <p:cNvPr id="13363" name="Slayt Numarası Yer Tutucusu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D08EBB6-F884-463C-92D2-E2CB63CE35B2}" type="slidenum">
              <a:rPr lang="tr-TR" smtClean="0">
                <a:solidFill>
                  <a:srgbClr val="898989"/>
                </a:solidFill>
              </a:rPr>
              <a:pPr/>
              <a:t>40</a:t>
            </a:fld>
            <a:endParaRPr lang="tr-TR">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28650" y="365125"/>
            <a:ext cx="7886700" cy="976313"/>
          </a:xfrm>
        </p:spPr>
        <p:txBody>
          <a:bodyPr>
            <a:normAutofit fontScale="90000"/>
          </a:bodyPr>
          <a:lstStyle/>
          <a:p>
            <a:pPr eaLnBrk="1" fontAlgn="auto" hangingPunct="1">
              <a:spcAft>
                <a:spcPts val="0"/>
              </a:spcAft>
              <a:defRPr/>
            </a:pPr>
            <a:r>
              <a:rPr lang="tr-TR" sz="3600" b="1" dirty="0">
                <a:solidFill>
                  <a:srgbClr val="FF0000"/>
                </a:solidFill>
              </a:rPr>
              <a:t>Oral Glukoz Tolerans Testi (OGTT)</a:t>
            </a:r>
            <a:br>
              <a:rPr lang="tr-TR" sz="3600" b="1" dirty="0">
                <a:solidFill>
                  <a:srgbClr val="FF0000"/>
                </a:solidFill>
              </a:rPr>
            </a:br>
            <a:r>
              <a:rPr lang="tr-TR" sz="3600" b="1" dirty="0">
                <a:solidFill>
                  <a:srgbClr val="FF0000"/>
                </a:solidFill>
              </a:rPr>
              <a:t>Endikasyonları</a:t>
            </a:r>
          </a:p>
        </p:txBody>
      </p:sp>
      <p:sp>
        <p:nvSpPr>
          <p:cNvPr id="18435" name="Rectangle 3"/>
          <p:cNvSpPr>
            <a:spLocks noGrp="1" noChangeArrowheads="1"/>
          </p:cNvSpPr>
          <p:nvPr>
            <p:ph idx="1"/>
          </p:nvPr>
        </p:nvSpPr>
        <p:spPr>
          <a:xfrm>
            <a:off x="323850" y="1268413"/>
            <a:ext cx="8351838" cy="5160962"/>
          </a:xfrm>
        </p:spPr>
        <p:txBody>
          <a:bodyPr/>
          <a:lstStyle/>
          <a:p>
            <a:pPr eaLnBrk="1" hangingPunct="1">
              <a:lnSpc>
                <a:spcPct val="80000"/>
              </a:lnSpc>
              <a:buFont typeface="Wingdings" pitchFamily="2" charset="2"/>
              <a:buNone/>
              <a:defRPr/>
            </a:pPr>
            <a:endParaRPr lang="tr-TR" sz="800" b="1" dirty="0"/>
          </a:p>
          <a:p>
            <a:pPr marL="457200" indent="-457200" eaLnBrk="1" hangingPunct="1">
              <a:lnSpc>
                <a:spcPct val="80000"/>
              </a:lnSpc>
              <a:buFont typeface="+mj-lt"/>
              <a:buAutoNum type="arabicPeriod"/>
              <a:defRPr/>
            </a:pPr>
            <a:r>
              <a:rPr lang="tr-TR" sz="2400" dirty="0"/>
              <a:t>Açlık kan glukozu değerlerinin tekrar eden ölçümlerde 100-125mg/dl arasında bulunması.</a:t>
            </a:r>
          </a:p>
          <a:p>
            <a:pPr marL="457200" indent="-457200" eaLnBrk="1" hangingPunct="1">
              <a:lnSpc>
                <a:spcPct val="80000"/>
              </a:lnSpc>
              <a:buFont typeface="+mj-lt"/>
              <a:buAutoNum type="arabicPeriod"/>
              <a:defRPr/>
            </a:pPr>
            <a:r>
              <a:rPr lang="tr-TR" sz="2400" dirty="0"/>
              <a:t>Gestasyonel diyabet tanısı koymak.</a:t>
            </a:r>
          </a:p>
          <a:p>
            <a:pPr marL="457200" indent="-457200" eaLnBrk="1" hangingPunct="1">
              <a:lnSpc>
                <a:spcPct val="80000"/>
              </a:lnSpc>
              <a:buFont typeface="+mj-lt"/>
              <a:buAutoNum type="arabicPeriod"/>
              <a:defRPr/>
            </a:pPr>
            <a:r>
              <a:rPr lang="tr-TR" sz="2400" dirty="0"/>
              <a:t>Gestasyonel diyabet tanısı konulmuş kadınlarda doğumdan 6 hafta sonra glukoz metabolizmasını yeniden değerlendirmek.</a:t>
            </a:r>
          </a:p>
          <a:p>
            <a:pPr marL="457200" indent="-457200" eaLnBrk="1" hangingPunct="1">
              <a:lnSpc>
                <a:spcPct val="80000"/>
              </a:lnSpc>
              <a:buFont typeface="+mj-lt"/>
              <a:buAutoNum type="arabicPeriod"/>
              <a:defRPr/>
            </a:pPr>
            <a:r>
              <a:rPr lang="tr-TR" sz="2400" dirty="0" err="1"/>
              <a:t>Otozomal</a:t>
            </a:r>
            <a:r>
              <a:rPr lang="tr-TR" sz="2400" dirty="0"/>
              <a:t> dominant </a:t>
            </a:r>
            <a:r>
              <a:rPr lang="tr-TR" sz="2400" dirty="0" err="1"/>
              <a:t>geçisli</a:t>
            </a:r>
            <a:r>
              <a:rPr lang="tr-TR" sz="2400" dirty="0"/>
              <a:t> bir diyabet formu olan MODY ailelerinde, aile bireylerinin taranması amacıyla.</a:t>
            </a:r>
          </a:p>
          <a:p>
            <a:pPr marL="457200" indent="-457200" eaLnBrk="1" hangingPunct="1">
              <a:lnSpc>
                <a:spcPct val="80000"/>
              </a:lnSpc>
              <a:buFont typeface="+mj-lt"/>
              <a:buAutoNum type="arabicPeriod"/>
              <a:defRPr/>
            </a:pPr>
            <a:r>
              <a:rPr lang="tr-TR" sz="2400" dirty="0"/>
              <a:t>Diyabete ait olabilecek komplikasyonların </a:t>
            </a:r>
            <a:r>
              <a:rPr lang="tr-TR" sz="2400" dirty="0" err="1"/>
              <a:t>varlıgında</a:t>
            </a:r>
            <a:r>
              <a:rPr lang="tr-TR" sz="2400" dirty="0"/>
              <a:t>, </a:t>
            </a:r>
            <a:r>
              <a:rPr lang="tr-TR" sz="2400" dirty="0" err="1"/>
              <a:t>nöropati</a:t>
            </a:r>
            <a:r>
              <a:rPr lang="tr-TR" sz="2400" dirty="0"/>
              <a:t> ve </a:t>
            </a:r>
            <a:r>
              <a:rPr lang="tr-TR" sz="2400" dirty="0" err="1"/>
              <a:t>retinopati</a:t>
            </a:r>
            <a:r>
              <a:rPr lang="tr-TR" sz="2400" dirty="0"/>
              <a:t> gibi veya genç yasta açıklanamayan </a:t>
            </a:r>
            <a:r>
              <a:rPr lang="tr-TR" sz="2400" dirty="0" err="1"/>
              <a:t>aterosklerotik</a:t>
            </a:r>
            <a:r>
              <a:rPr lang="tr-TR" sz="2400" dirty="0"/>
              <a:t> hastalığı olanlarda(koroner arter </a:t>
            </a:r>
            <a:r>
              <a:rPr lang="tr-TR" sz="2400" dirty="0" err="1"/>
              <a:t>hastalıgı</a:t>
            </a:r>
            <a:r>
              <a:rPr lang="tr-TR" sz="2400" dirty="0"/>
              <a:t> ve </a:t>
            </a:r>
            <a:r>
              <a:rPr lang="tr-TR" sz="2400" dirty="0" err="1"/>
              <a:t>periferik</a:t>
            </a:r>
            <a:r>
              <a:rPr lang="tr-TR" sz="2400" dirty="0"/>
              <a:t> damar hastalığı gibi).</a:t>
            </a:r>
          </a:p>
          <a:p>
            <a:pPr marL="457200" indent="-457200" eaLnBrk="1" hangingPunct="1">
              <a:lnSpc>
                <a:spcPct val="80000"/>
              </a:lnSpc>
              <a:buFont typeface="+mj-lt"/>
              <a:buAutoNum type="arabicPeriod"/>
              <a:defRPr/>
            </a:pPr>
            <a:r>
              <a:rPr lang="tr-TR" sz="2400" dirty="0"/>
              <a:t>Travma, cerrahi </a:t>
            </a:r>
            <a:r>
              <a:rPr lang="tr-TR" sz="2400" dirty="0" err="1"/>
              <a:t>girisim</a:t>
            </a:r>
            <a:r>
              <a:rPr lang="tr-TR" sz="2400" dirty="0"/>
              <a:t> gibi akut stres hallerinde </a:t>
            </a:r>
            <a:r>
              <a:rPr lang="tr-TR" sz="2400" dirty="0" err="1"/>
              <a:t>hiperglisemi</a:t>
            </a:r>
            <a:r>
              <a:rPr lang="tr-TR" sz="2400" dirty="0"/>
              <a:t> veya </a:t>
            </a:r>
            <a:r>
              <a:rPr lang="tr-TR" sz="2400" dirty="0" err="1"/>
              <a:t>glukozüri</a:t>
            </a:r>
            <a:r>
              <a:rPr lang="tr-TR" sz="2400" dirty="0"/>
              <a:t> saptanan </a:t>
            </a:r>
            <a:r>
              <a:rPr lang="tr-TR" sz="2400" dirty="0" err="1"/>
              <a:t>kisilerde</a:t>
            </a:r>
            <a:r>
              <a:rPr lang="tr-TR" sz="2400" dirty="0"/>
              <a:t> akut durum düzeldikten sonra glukoz metabolizmasını değerlendirmek amacıyla.</a:t>
            </a:r>
          </a:p>
        </p:txBody>
      </p:sp>
      <p:sp>
        <p:nvSpPr>
          <p:cNvPr id="14340"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C2D6D473-CBC4-44BE-A3F6-0BF6F253F356}" type="slidenum">
              <a:rPr lang="tr-TR" altLang="tr-TR" smtClean="0">
                <a:solidFill>
                  <a:srgbClr val="898989"/>
                </a:solidFill>
              </a:rPr>
              <a:pPr/>
              <a:t>41</a:t>
            </a:fld>
            <a:endParaRPr lang="tr-TR" altLang="tr-TR">
              <a:solidFill>
                <a:srgbClr val="898989"/>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188" y="260350"/>
            <a:ext cx="7886700" cy="687388"/>
          </a:xfrm>
        </p:spPr>
        <p:txBody>
          <a:bodyPr>
            <a:normAutofit/>
          </a:bodyPr>
          <a:lstStyle/>
          <a:p>
            <a:pPr eaLnBrk="1" fontAlgn="auto" hangingPunct="1">
              <a:spcAft>
                <a:spcPts val="0"/>
              </a:spcAft>
              <a:defRPr/>
            </a:pPr>
            <a:r>
              <a:rPr lang="tr-TR" sz="3200" b="1" dirty="0">
                <a:solidFill>
                  <a:srgbClr val="FF0000"/>
                </a:solidFill>
                <a:latin typeface="+mn-lt"/>
              </a:rPr>
              <a:t>Diyabet Taraması Yapılacak Bireyler</a:t>
            </a:r>
          </a:p>
        </p:txBody>
      </p:sp>
      <p:sp>
        <p:nvSpPr>
          <p:cNvPr id="15363" name="Rectangle 3"/>
          <p:cNvSpPr>
            <a:spLocks noGrp="1" noChangeArrowheads="1"/>
          </p:cNvSpPr>
          <p:nvPr>
            <p:ph idx="1"/>
          </p:nvPr>
        </p:nvSpPr>
        <p:spPr>
          <a:xfrm>
            <a:off x="684213" y="1125538"/>
            <a:ext cx="7772400" cy="5127625"/>
          </a:xfrm>
        </p:spPr>
        <p:txBody>
          <a:bodyPr/>
          <a:lstStyle/>
          <a:p>
            <a:pPr marL="0" indent="0" eaLnBrk="1" hangingPunct="1">
              <a:lnSpc>
                <a:spcPct val="80000"/>
              </a:lnSpc>
              <a:spcAft>
                <a:spcPts val="200"/>
              </a:spcAft>
              <a:buFont typeface="Wingdings" pitchFamily="2" charset="2"/>
              <a:buNone/>
            </a:pPr>
            <a:r>
              <a:rPr lang="tr-TR" sz="1800"/>
              <a:t>1. </a:t>
            </a:r>
            <a:r>
              <a:rPr lang="tr-TR" sz="2400"/>
              <a:t>&gt;45 yas bireylerde, özellikle BKI&gt;25 kg/m2 ise, AKŞ</a:t>
            </a:r>
          </a:p>
          <a:p>
            <a:pPr marL="0" indent="0" eaLnBrk="1" hangingPunct="1">
              <a:lnSpc>
                <a:spcPct val="80000"/>
              </a:lnSpc>
              <a:spcAft>
                <a:spcPts val="200"/>
              </a:spcAft>
              <a:buFont typeface="Wingdings" pitchFamily="2" charset="2"/>
              <a:buNone/>
            </a:pPr>
            <a:r>
              <a:rPr lang="tr-TR" sz="2400"/>
              <a:t>     ölçülmeli, normal ise 3 yılda bir tekrar edilmeli.</a:t>
            </a:r>
          </a:p>
          <a:p>
            <a:pPr marL="0" indent="0" eaLnBrk="1" hangingPunct="1">
              <a:lnSpc>
                <a:spcPct val="80000"/>
              </a:lnSpc>
              <a:spcAft>
                <a:spcPts val="200"/>
              </a:spcAft>
              <a:buFont typeface="Wingdings" pitchFamily="2" charset="2"/>
              <a:buNone/>
            </a:pPr>
            <a:r>
              <a:rPr lang="tr-TR" sz="2400"/>
              <a:t>2. Obez/kilolu bireylerin (BKI&gt;25 kg/m2), asagıdaki risk</a:t>
            </a:r>
          </a:p>
          <a:p>
            <a:pPr marL="0" indent="0" eaLnBrk="1" hangingPunct="1">
              <a:lnSpc>
                <a:spcPct val="80000"/>
              </a:lnSpc>
              <a:spcAft>
                <a:spcPts val="200"/>
              </a:spcAft>
              <a:buFont typeface="Wingdings" pitchFamily="2" charset="2"/>
              <a:buNone/>
            </a:pPr>
            <a:r>
              <a:rPr lang="tr-TR" sz="2400"/>
              <a:t>     gruplarından birine dahil ise, daha genç yaslarda ve</a:t>
            </a:r>
          </a:p>
          <a:p>
            <a:pPr marL="0" indent="0" eaLnBrk="1" hangingPunct="1">
              <a:lnSpc>
                <a:spcPct val="80000"/>
              </a:lnSpc>
              <a:spcAft>
                <a:spcPts val="200"/>
              </a:spcAft>
              <a:buFont typeface="Wingdings" pitchFamily="2" charset="2"/>
              <a:buNone/>
            </a:pPr>
            <a:r>
              <a:rPr lang="tr-TR" sz="2400"/>
              <a:t>     daha sık arastırılmaları gerekir;</a:t>
            </a:r>
          </a:p>
          <a:p>
            <a:pPr marL="400050" lvl="1" indent="0" eaLnBrk="1" hangingPunct="1">
              <a:lnSpc>
                <a:spcPct val="80000"/>
              </a:lnSpc>
              <a:spcAft>
                <a:spcPts val="200"/>
              </a:spcAft>
              <a:buFont typeface="Wingdings" pitchFamily="2" charset="2"/>
              <a:buNone/>
            </a:pPr>
            <a:r>
              <a:rPr lang="tr-TR"/>
              <a:t>– Diyabetiklerin I. derece yakınları</a:t>
            </a:r>
          </a:p>
          <a:p>
            <a:pPr marL="400050" lvl="1" indent="0" eaLnBrk="1" hangingPunct="1">
              <a:lnSpc>
                <a:spcPct val="80000"/>
              </a:lnSpc>
              <a:spcAft>
                <a:spcPts val="200"/>
              </a:spcAft>
              <a:buFont typeface="Wingdings" pitchFamily="2" charset="2"/>
              <a:buNone/>
            </a:pPr>
            <a:r>
              <a:rPr lang="tr-TR"/>
              <a:t>– Diyabet prevalansı yüksek etnik gruplara mensup kisiler</a:t>
            </a:r>
          </a:p>
          <a:p>
            <a:pPr marL="400050" lvl="1" indent="0" eaLnBrk="1" hangingPunct="1">
              <a:lnSpc>
                <a:spcPct val="80000"/>
              </a:lnSpc>
              <a:spcAft>
                <a:spcPts val="200"/>
              </a:spcAft>
              <a:buFont typeface="Wingdings" pitchFamily="2" charset="2"/>
              <a:buNone/>
            </a:pPr>
            <a:r>
              <a:rPr lang="tr-TR"/>
              <a:t>– Kronik sedanter hayat süren kisiler</a:t>
            </a:r>
          </a:p>
          <a:p>
            <a:pPr marL="400050" lvl="1" indent="0" eaLnBrk="1" hangingPunct="1">
              <a:lnSpc>
                <a:spcPct val="80000"/>
              </a:lnSpc>
              <a:spcAft>
                <a:spcPts val="200"/>
              </a:spcAft>
              <a:buFont typeface="Wingdings" pitchFamily="2" charset="2"/>
              <a:buNone/>
            </a:pPr>
            <a:r>
              <a:rPr lang="tr-TR"/>
              <a:t>– Iri bebek doguran veya GDM tanısı almıs kadınlar</a:t>
            </a:r>
          </a:p>
          <a:p>
            <a:pPr marL="400050" lvl="1" indent="0" eaLnBrk="1" hangingPunct="1">
              <a:lnSpc>
                <a:spcPct val="80000"/>
              </a:lnSpc>
              <a:spcAft>
                <a:spcPts val="200"/>
              </a:spcAft>
              <a:buFont typeface="Wingdings" pitchFamily="2" charset="2"/>
              <a:buNone/>
            </a:pPr>
            <a:r>
              <a:rPr lang="tr-TR"/>
              <a:t>–</a:t>
            </a:r>
            <a:r>
              <a:rPr lang="tr-TR" altLang="tr-TR"/>
              <a:t> Hipertansif bireyler (kan basıncı: KB≥140/90 mmHg)</a:t>
            </a:r>
          </a:p>
          <a:p>
            <a:pPr marL="400050" lvl="1" indent="0" eaLnBrk="1" hangingPunct="1">
              <a:lnSpc>
                <a:spcPct val="80000"/>
              </a:lnSpc>
              <a:spcAft>
                <a:spcPts val="200"/>
              </a:spcAft>
              <a:buFont typeface="Wingdings" pitchFamily="2" charset="2"/>
              <a:buNone/>
            </a:pPr>
            <a:r>
              <a:rPr lang="tr-TR"/>
              <a:t>– </a:t>
            </a:r>
            <a:r>
              <a:rPr lang="tr-TR" altLang="tr-TR"/>
              <a:t>Dislipidemikler (HDL-kolesterol ≤35 mg/dl veya trigliserid ≥250 mg/dl)</a:t>
            </a:r>
            <a:endParaRPr lang="tr-TR"/>
          </a:p>
          <a:p>
            <a:pPr marL="400050" lvl="1" indent="0" eaLnBrk="1" hangingPunct="1">
              <a:lnSpc>
                <a:spcPct val="80000"/>
              </a:lnSpc>
              <a:spcAft>
                <a:spcPts val="200"/>
              </a:spcAft>
              <a:buFont typeface="Wingdings" pitchFamily="2" charset="2"/>
              <a:buNone/>
            </a:pPr>
            <a:r>
              <a:rPr lang="tr-TR"/>
              <a:t>– Daha önce IFG veya IGT saptanan bireyler</a:t>
            </a:r>
          </a:p>
          <a:p>
            <a:pPr marL="400050" lvl="1" indent="0" eaLnBrk="1" hangingPunct="1">
              <a:lnSpc>
                <a:spcPct val="80000"/>
              </a:lnSpc>
              <a:spcAft>
                <a:spcPts val="200"/>
              </a:spcAft>
              <a:buFont typeface="Wingdings" pitchFamily="2" charset="2"/>
              <a:buNone/>
            </a:pPr>
            <a:r>
              <a:rPr lang="tr-TR"/>
              <a:t>– Polikistik over sendromu olan kadınlar</a:t>
            </a:r>
          </a:p>
          <a:p>
            <a:pPr marL="400050" lvl="1" indent="0" eaLnBrk="1" hangingPunct="1">
              <a:lnSpc>
                <a:spcPct val="80000"/>
              </a:lnSpc>
              <a:spcAft>
                <a:spcPts val="200"/>
              </a:spcAft>
              <a:buFont typeface="Wingdings" pitchFamily="2" charset="2"/>
              <a:buNone/>
            </a:pPr>
            <a:r>
              <a:rPr lang="tr-TR"/>
              <a:t>– Insülin rezistansı olanlar</a:t>
            </a:r>
          </a:p>
          <a:p>
            <a:pPr marL="400050" lvl="1" indent="0" eaLnBrk="1" hangingPunct="1">
              <a:lnSpc>
                <a:spcPct val="80000"/>
              </a:lnSpc>
              <a:spcAft>
                <a:spcPts val="200"/>
              </a:spcAft>
              <a:buFont typeface="Wingdings" pitchFamily="2" charset="2"/>
              <a:buNone/>
            </a:pPr>
            <a:r>
              <a:rPr lang="tr-TR"/>
              <a:t>– Vasküler hastalık anamnezi olan hastalar</a:t>
            </a:r>
          </a:p>
        </p:txBody>
      </p:sp>
      <p:sp>
        <p:nvSpPr>
          <p:cNvPr id="15364"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BD6DD8B-3F61-489F-8692-A39995E2407B}" type="slidenum">
              <a:rPr lang="tr-TR" altLang="tr-TR" smtClean="0">
                <a:solidFill>
                  <a:srgbClr val="898989"/>
                </a:solidFill>
              </a:rPr>
              <a:pPr/>
              <a:t>42</a:t>
            </a:fld>
            <a:endParaRPr lang="tr-TR" altLang="tr-TR">
              <a:solidFill>
                <a:srgbClr val="89898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28650" y="365125"/>
            <a:ext cx="7886700" cy="760413"/>
          </a:xfrm>
        </p:spPr>
        <p:txBody>
          <a:bodyPr/>
          <a:lstStyle/>
          <a:p>
            <a:pPr eaLnBrk="1" hangingPunct="1"/>
            <a:r>
              <a:rPr lang="tr-TR">
                <a:solidFill>
                  <a:srgbClr val="FF0000"/>
                </a:solidFill>
              </a:rPr>
              <a:t>3.Gestasyonel Diyabet</a:t>
            </a:r>
          </a:p>
        </p:txBody>
      </p:sp>
      <p:sp>
        <p:nvSpPr>
          <p:cNvPr id="17411" name="Rectangle 3"/>
          <p:cNvSpPr>
            <a:spLocks noGrp="1" noChangeArrowheads="1"/>
          </p:cNvSpPr>
          <p:nvPr>
            <p:ph idx="1"/>
          </p:nvPr>
        </p:nvSpPr>
        <p:spPr>
          <a:xfrm>
            <a:off x="611188" y="1196975"/>
            <a:ext cx="7772400" cy="5184775"/>
          </a:xfrm>
        </p:spPr>
        <p:txBody>
          <a:bodyPr>
            <a:noAutofit/>
          </a:bodyPr>
          <a:lstStyle/>
          <a:p>
            <a:pPr marL="640080" lvl="1" indent="-246888" eaLnBrk="1" fontAlgn="auto" hangingPunct="1">
              <a:lnSpc>
                <a:spcPct val="150000"/>
              </a:lnSpc>
              <a:spcAft>
                <a:spcPts val="0"/>
              </a:spcAft>
              <a:buFont typeface="Wingdings 2"/>
              <a:buChar char=""/>
              <a:defRPr/>
            </a:pPr>
            <a:r>
              <a:rPr lang="tr-TR" altLang="tr-TR" sz="2400" b="1" dirty="0"/>
              <a:t>Gestasyonel Diyabet, </a:t>
            </a:r>
          </a:p>
          <a:p>
            <a:pPr lvl="2" indent="-246888" eaLnBrk="1" fontAlgn="auto" hangingPunct="1">
              <a:lnSpc>
                <a:spcPct val="150000"/>
              </a:lnSpc>
              <a:spcAft>
                <a:spcPts val="0"/>
              </a:spcAft>
              <a:buFont typeface="Wingdings 2"/>
              <a:buChar char=""/>
              <a:defRPr/>
            </a:pPr>
            <a:r>
              <a:rPr lang="tr-TR" altLang="tr-TR" sz="1800" dirty="0"/>
              <a:t>Gebelik sırasında ortaya çıkan ya da gebelikte tanısı konan glukoz </a:t>
            </a:r>
            <a:r>
              <a:rPr lang="tr-TR" altLang="tr-TR" sz="1800" dirty="0" err="1"/>
              <a:t>intoleransıdır</a:t>
            </a:r>
            <a:r>
              <a:rPr lang="tr-TR" altLang="tr-TR" sz="1800" dirty="0"/>
              <a:t>. Doğum sonrasında genellikle kan şekeri düzeyleri normal seviyelere iner. Hayatın ileri yıllarında bu hastaların yüzde 10’unda tip1 diyabet, önemli bir kısmında tip2 diyabet gelişir. </a:t>
            </a:r>
          </a:p>
          <a:p>
            <a:pPr lvl="2" indent="-246888" eaLnBrk="1" fontAlgn="auto" hangingPunct="1">
              <a:lnSpc>
                <a:spcPct val="150000"/>
              </a:lnSpc>
              <a:spcAft>
                <a:spcPts val="0"/>
              </a:spcAft>
              <a:buFont typeface="Wingdings" pitchFamily="2" charset="2"/>
              <a:buNone/>
              <a:defRPr/>
            </a:pPr>
            <a:r>
              <a:rPr lang="tr-TR" altLang="tr-TR" sz="1800" b="1" dirty="0"/>
              <a:t>RİSK FAKTÖRLERİ</a:t>
            </a:r>
          </a:p>
          <a:p>
            <a:pPr marL="274320" indent="-274320" eaLnBrk="1" fontAlgn="auto" hangingPunct="1">
              <a:spcAft>
                <a:spcPts val="0"/>
              </a:spcAft>
              <a:buClr>
                <a:schemeClr val="accent3"/>
              </a:buClr>
              <a:buFont typeface="Wingdings 2"/>
              <a:buChar char=""/>
              <a:defRPr/>
            </a:pPr>
            <a:r>
              <a:rPr lang="tr-TR" sz="1600" dirty="0"/>
              <a:t>Önceki gebelikte GDM varlığı</a:t>
            </a:r>
          </a:p>
          <a:p>
            <a:pPr marL="274320" indent="-274320" eaLnBrk="1" fontAlgn="auto" hangingPunct="1">
              <a:spcAft>
                <a:spcPts val="0"/>
              </a:spcAft>
              <a:buClr>
                <a:schemeClr val="accent3"/>
              </a:buClr>
              <a:buFont typeface="Wingdings 2"/>
              <a:buChar char=""/>
              <a:defRPr/>
            </a:pPr>
            <a:r>
              <a:rPr lang="tr-TR" sz="1600" dirty="0"/>
              <a:t>Gebelik öncesi glukoz </a:t>
            </a:r>
            <a:r>
              <a:rPr lang="tr-TR" sz="1600" dirty="0" err="1"/>
              <a:t>intoleransı</a:t>
            </a:r>
            <a:r>
              <a:rPr lang="tr-TR" sz="1600" dirty="0"/>
              <a:t> tanısı</a:t>
            </a:r>
          </a:p>
          <a:p>
            <a:pPr marL="274320" indent="-274320" eaLnBrk="1" fontAlgn="auto" hangingPunct="1">
              <a:spcAft>
                <a:spcPts val="0"/>
              </a:spcAft>
              <a:buClr>
                <a:schemeClr val="accent3"/>
              </a:buClr>
              <a:buFont typeface="Wingdings 2"/>
              <a:buChar char=""/>
              <a:defRPr/>
            </a:pPr>
            <a:r>
              <a:rPr lang="tr-TR" sz="1600" dirty="0"/>
              <a:t>Ailede DM öyküsü</a:t>
            </a:r>
          </a:p>
          <a:p>
            <a:pPr marL="274320" indent="-274320" eaLnBrk="1" fontAlgn="auto" hangingPunct="1">
              <a:spcAft>
                <a:spcPts val="0"/>
              </a:spcAft>
              <a:buClr>
                <a:schemeClr val="accent3"/>
              </a:buClr>
              <a:buFont typeface="Wingdings 2"/>
              <a:buChar char=""/>
              <a:defRPr/>
            </a:pPr>
            <a:r>
              <a:rPr lang="tr-TR" sz="1600" dirty="0"/>
              <a:t>Önceki gebelikte </a:t>
            </a:r>
            <a:r>
              <a:rPr lang="tr-TR" sz="1600" dirty="0" err="1"/>
              <a:t>makrozomi</a:t>
            </a:r>
            <a:r>
              <a:rPr lang="tr-TR" sz="1600" dirty="0"/>
              <a:t> ve </a:t>
            </a:r>
            <a:r>
              <a:rPr lang="tr-TR" sz="1600" dirty="0" err="1"/>
              <a:t>polihidroamnios</a:t>
            </a:r>
            <a:r>
              <a:rPr lang="tr-TR" sz="1600" dirty="0"/>
              <a:t> öyküsü</a:t>
            </a:r>
          </a:p>
          <a:p>
            <a:pPr marL="274320" indent="-274320" eaLnBrk="1" fontAlgn="auto" hangingPunct="1">
              <a:spcAft>
                <a:spcPts val="0"/>
              </a:spcAft>
              <a:buClr>
                <a:schemeClr val="accent3"/>
              </a:buClr>
              <a:buFont typeface="Wingdings 2"/>
              <a:buChar char=""/>
              <a:defRPr/>
            </a:pPr>
            <a:r>
              <a:rPr lang="tr-TR" sz="1600" dirty="0"/>
              <a:t>Önceki gebelikte annenin fazla kilo artışı(20kgdan fazla)</a:t>
            </a:r>
          </a:p>
          <a:p>
            <a:pPr marL="274320" indent="-274320" eaLnBrk="1" fontAlgn="auto" hangingPunct="1">
              <a:spcAft>
                <a:spcPts val="0"/>
              </a:spcAft>
              <a:buClr>
                <a:schemeClr val="accent3"/>
              </a:buClr>
              <a:buFont typeface="Wingdings 2"/>
              <a:buChar char=""/>
              <a:defRPr/>
            </a:pPr>
            <a:r>
              <a:rPr lang="tr-TR" sz="1600" dirty="0" err="1"/>
              <a:t>Glukozüri</a:t>
            </a:r>
            <a:endParaRPr lang="tr-TR" sz="1600" dirty="0"/>
          </a:p>
          <a:p>
            <a:pPr marL="274320" indent="-274320" eaLnBrk="1" fontAlgn="auto" hangingPunct="1">
              <a:spcAft>
                <a:spcPts val="0"/>
              </a:spcAft>
              <a:buClr>
                <a:schemeClr val="accent3"/>
              </a:buClr>
              <a:buFont typeface="Wingdings 2"/>
              <a:buChar char=""/>
              <a:defRPr/>
            </a:pPr>
            <a:r>
              <a:rPr lang="tr-TR" sz="1600" dirty="0"/>
              <a:t>Kilo fazlalığı(BKİ&gt;25)</a:t>
            </a:r>
            <a:endParaRPr lang="tr-TR" altLang="tr-TR" sz="1600" dirty="0"/>
          </a:p>
        </p:txBody>
      </p:sp>
      <p:sp>
        <p:nvSpPr>
          <p:cNvPr id="16388"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0FEEAF6B-65A3-4F8D-858F-2715B1D1565A}" type="slidenum">
              <a:rPr lang="tr-TR" altLang="tr-TR" smtClean="0">
                <a:solidFill>
                  <a:srgbClr val="898989"/>
                </a:solidFill>
              </a:rPr>
              <a:pPr/>
              <a:t>43</a:t>
            </a:fld>
            <a:endParaRPr lang="tr-TR" altLang="tr-TR">
              <a:solidFill>
                <a:srgbClr val="898989"/>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28650" y="365125"/>
            <a:ext cx="7886700" cy="760413"/>
          </a:xfrm>
        </p:spPr>
        <p:txBody>
          <a:bodyPr/>
          <a:lstStyle/>
          <a:p>
            <a:pPr eaLnBrk="1" hangingPunct="1"/>
            <a:r>
              <a:rPr lang="tr-TR">
                <a:solidFill>
                  <a:srgbClr val="FF0000"/>
                </a:solidFill>
              </a:rPr>
              <a:t>Gestasyonel Diyabet</a:t>
            </a:r>
          </a:p>
        </p:txBody>
      </p:sp>
      <p:sp>
        <p:nvSpPr>
          <p:cNvPr id="18435" name="Rectangle 3"/>
          <p:cNvSpPr>
            <a:spLocks noGrp="1" noChangeArrowheads="1"/>
          </p:cNvSpPr>
          <p:nvPr>
            <p:ph idx="1"/>
          </p:nvPr>
        </p:nvSpPr>
        <p:spPr>
          <a:xfrm>
            <a:off x="684213" y="1196975"/>
            <a:ext cx="8002587" cy="5327650"/>
          </a:xfrm>
        </p:spPr>
        <p:txBody>
          <a:bodyPr>
            <a:normAutofit fontScale="70000" lnSpcReduction="20000"/>
          </a:bodyPr>
          <a:lstStyle/>
          <a:p>
            <a:pPr marL="274320" indent="-274320" eaLnBrk="1" fontAlgn="auto" hangingPunct="1">
              <a:lnSpc>
                <a:spcPct val="150000"/>
              </a:lnSpc>
              <a:spcAft>
                <a:spcPts val="0"/>
              </a:spcAft>
              <a:buClr>
                <a:schemeClr val="accent3"/>
              </a:buClr>
              <a:buFont typeface="Wingdings 2"/>
              <a:buChar char=""/>
              <a:defRPr/>
            </a:pPr>
            <a:r>
              <a:rPr lang="tr-TR" altLang="tr-TR" dirty="0"/>
              <a:t>İlk prenatal muayeneden itibaren risk değerlendirmesi yapılmalı ve AKŞ ölçülmelidir. </a:t>
            </a:r>
          </a:p>
          <a:p>
            <a:pPr marL="274320" indent="-274320" eaLnBrk="1" fontAlgn="auto" hangingPunct="1">
              <a:lnSpc>
                <a:spcPct val="150000"/>
              </a:lnSpc>
              <a:spcAft>
                <a:spcPts val="0"/>
              </a:spcAft>
              <a:buClr>
                <a:schemeClr val="accent3"/>
              </a:buClr>
              <a:buFont typeface="Wingdings 2"/>
              <a:buChar char=""/>
              <a:defRPr/>
            </a:pPr>
            <a:r>
              <a:rPr lang="tr-TR" altLang="tr-TR" dirty="0"/>
              <a:t>Gestasyonel diyabet riski yüksek gruplardan birine dahil ise AKŞ </a:t>
            </a:r>
            <a:r>
              <a:rPr lang="tr-TR" altLang="tr-TR" dirty="0" err="1"/>
              <a:t>nondiyabetik</a:t>
            </a:r>
            <a:r>
              <a:rPr lang="tr-TR" altLang="tr-TR" dirty="0"/>
              <a:t> sınırlarda (&lt;126 mg/dl) bulunsa bile, 75 g </a:t>
            </a:r>
            <a:r>
              <a:rPr lang="tr-TR" altLang="tr-TR" dirty="0" err="1"/>
              <a:t>glukozlu</a:t>
            </a:r>
            <a:r>
              <a:rPr lang="tr-TR" altLang="tr-TR" dirty="0"/>
              <a:t> OGTT yapılmalıdır. </a:t>
            </a:r>
          </a:p>
          <a:p>
            <a:pPr marL="274320" indent="-274320" eaLnBrk="1" fontAlgn="auto" hangingPunct="1">
              <a:lnSpc>
                <a:spcPct val="150000"/>
              </a:lnSpc>
              <a:spcAft>
                <a:spcPts val="0"/>
              </a:spcAft>
              <a:buClr>
                <a:schemeClr val="accent3"/>
              </a:buClr>
              <a:buFont typeface="Wingdings 2"/>
              <a:buChar char=""/>
              <a:defRPr/>
            </a:pPr>
            <a:r>
              <a:rPr lang="tr-TR" altLang="tr-TR" dirty="0"/>
              <a:t>Gestasyonel diyabet riski yoksa 24-28. haftalarda OGTT yapılmalıdır. </a:t>
            </a:r>
          </a:p>
          <a:p>
            <a:pPr marL="274320" indent="-274320" eaLnBrk="1" fontAlgn="auto" hangingPunct="1">
              <a:lnSpc>
                <a:spcPct val="150000"/>
              </a:lnSpc>
              <a:spcAft>
                <a:spcPts val="0"/>
              </a:spcAft>
              <a:buClr>
                <a:schemeClr val="accent3"/>
              </a:buClr>
              <a:buFont typeface="Wingdings 2"/>
              <a:buChar char=""/>
              <a:defRPr/>
            </a:pPr>
            <a:r>
              <a:rPr lang="tr-TR" dirty="0"/>
              <a:t>Gebelik diyabetinin araştırılması amacıyla tek aşamalı veya iki aşamalı tanı yaklaşımı kullanılmaktadır.</a:t>
            </a:r>
          </a:p>
          <a:p>
            <a:pPr marL="274320" indent="-274320" eaLnBrk="1" fontAlgn="auto" hangingPunct="1">
              <a:lnSpc>
                <a:spcPct val="150000"/>
              </a:lnSpc>
              <a:spcAft>
                <a:spcPts val="0"/>
              </a:spcAft>
              <a:buClr>
                <a:schemeClr val="accent3"/>
              </a:buClr>
              <a:buFont typeface="Wingdings 2"/>
              <a:buChar char=""/>
              <a:defRPr/>
            </a:pPr>
            <a:r>
              <a:rPr lang="tr-TR" b="1" dirty="0"/>
              <a:t>50 g OGTT ile 24-28. haftalarda tüm gebelere yapılan </a:t>
            </a:r>
            <a:r>
              <a:rPr lang="tr-TR" b="1" dirty="0" err="1"/>
              <a:t>gestasyonel</a:t>
            </a:r>
            <a:r>
              <a:rPr lang="tr-TR" b="1" dirty="0"/>
              <a:t> diyabet taramasının amacı </a:t>
            </a:r>
          </a:p>
          <a:p>
            <a:pPr marL="640080" lvl="1" indent="-246888" eaLnBrk="1" fontAlgn="auto" hangingPunct="1">
              <a:lnSpc>
                <a:spcPct val="150000"/>
              </a:lnSpc>
              <a:spcAft>
                <a:spcPts val="0"/>
              </a:spcAft>
              <a:buFont typeface="Wingdings 2"/>
              <a:buChar char=""/>
              <a:defRPr/>
            </a:pPr>
            <a:r>
              <a:rPr lang="tr-TR" sz="2100" dirty="0"/>
              <a:t>fetüste</a:t>
            </a:r>
            <a:r>
              <a:rPr lang="tr-TR" altLang="tr-TR" sz="2100" dirty="0"/>
              <a:t> </a:t>
            </a:r>
            <a:r>
              <a:rPr lang="tr-TR" altLang="tr-TR" sz="2100" dirty="0" err="1"/>
              <a:t>makrozomi</a:t>
            </a:r>
            <a:r>
              <a:rPr lang="tr-TR" altLang="tr-TR" sz="2100" dirty="0"/>
              <a:t> ve buna bağlı riskleri azaltmak, </a:t>
            </a:r>
          </a:p>
          <a:p>
            <a:pPr marL="640080" lvl="1" indent="-246888" eaLnBrk="1" fontAlgn="auto" hangingPunct="1">
              <a:lnSpc>
                <a:spcPct val="150000"/>
              </a:lnSpc>
              <a:spcAft>
                <a:spcPts val="0"/>
              </a:spcAft>
              <a:buFont typeface="Wingdings 2"/>
              <a:buChar char=""/>
              <a:defRPr/>
            </a:pPr>
            <a:r>
              <a:rPr lang="tr-TR" altLang="tr-TR" sz="2100" dirty="0"/>
              <a:t>anne adayının sağlığını korumak ve </a:t>
            </a:r>
          </a:p>
          <a:p>
            <a:pPr marL="640080" lvl="1" indent="-246888" eaLnBrk="1" fontAlgn="auto" hangingPunct="1">
              <a:lnSpc>
                <a:spcPct val="150000"/>
              </a:lnSpc>
              <a:spcAft>
                <a:spcPts val="0"/>
              </a:spcAft>
              <a:buFont typeface="Wingdings 2"/>
              <a:buChar char=""/>
              <a:defRPr/>
            </a:pPr>
            <a:r>
              <a:rPr lang="tr-TR" altLang="tr-TR" sz="2100" dirty="0"/>
              <a:t>ileride gelişebilecek tip 2 diyabet ve insülin rezistansı açısından riskli kadınları izleyebilmektir.</a:t>
            </a:r>
          </a:p>
          <a:p>
            <a:pPr marL="274320" indent="-274320" eaLnBrk="1" fontAlgn="auto" hangingPunct="1">
              <a:lnSpc>
                <a:spcPct val="150000"/>
              </a:lnSpc>
              <a:spcAft>
                <a:spcPts val="0"/>
              </a:spcAft>
              <a:buClr>
                <a:schemeClr val="accent3"/>
              </a:buClr>
              <a:buFont typeface="Wingdings 2"/>
              <a:buChar char=""/>
              <a:defRPr/>
            </a:pPr>
            <a:endParaRPr lang="tr-TR" dirty="0"/>
          </a:p>
          <a:p>
            <a:pPr marL="274320" indent="-274320" eaLnBrk="1" fontAlgn="auto" hangingPunct="1">
              <a:lnSpc>
                <a:spcPct val="150000"/>
              </a:lnSpc>
              <a:spcAft>
                <a:spcPts val="0"/>
              </a:spcAft>
              <a:buClr>
                <a:schemeClr val="accent3"/>
              </a:buClr>
              <a:buFont typeface="Wingdings" pitchFamily="2" charset="2"/>
              <a:buNone/>
              <a:defRPr/>
            </a:pPr>
            <a:endParaRPr lang="tr-TR" sz="1600" dirty="0"/>
          </a:p>
          <a:p>
            <a:pPr marL="274320" indent="-274320" eaLnBrk="1" fontAlgn="auto" hangingPunct="1">
              <a:lnSpc>
                <a:spcPct val="150000"/>
              </a:lnSpc>
              <a:spcAft>
                <a:spcPts val="0"/>
              </a:spcAft>
              <a:buClr>
                <a:schemeClr val="accent3"/>
              </a:buClr>
              <a:buFont typeface="Wingdings 2"/>
              <a:buChar char=""/>
              <a:defRPr/>
            </a:pPr>
            <a:endParaRPr lang="tr-TR" sz="2000" dirty="0"/>
          </a:p>
        </p:txBody>
      </p:sp>
      <p:sp>
        <p:nvSpPr>
          <p:cNvPr id="17412"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90D15278-7FB5-4DAD-AC07-FD889B83B121}" type="slidenum">
              <a:rPr lang="tr-TR" altLang="tr-TR" smtClean="0">
                <a:solidFill>
                  <a:srgbClr val="898989"/>
                </a:solidFill>
              </a:rPr>
              <a:pPr/>
              <a:t>44</a:t>
            </a:fld>
            <a:endParaRPr lang="tr-TR" altLang="tr-TR">
              <a:solidFill>
                <a:srgbClr val="898989"/>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365125"/>
            <a:ext cx="8569325" cy="760413"/>
          </a:xfrm>
        </p:spPr>
        <p:txBody>
          <a:bodyPr/>
          <a:lstStyle/>
          <a:p>
            <a:pPr eaLnBrk="1" hangingPunct="1"/>
            <a:r>
              <a:rPr lang="tr-TR" altLang="tr-TR" sz="3200">
                <a:solidFill>
                  <a:srgbClr val="FF0000"/>
                </a:solidFill>
              </a:rPr>
              <a:t>Gestasyonel diyabet tarama ve tanı kriterleri</a:t>
            </a:r>
            <a:endParaRPr lang="tr-TR" sz="3200">
              <a:solidFill>
                <a:srgbClr val="FF0000"/>
              </a:solidFill>
            </a:endParaRPr>
          </a:p>
        </p:txBody>
      </p:sp>
      <p:pic>
        <p:nvPicPr>
          <p:cNvPr id="1843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484313"/>
            <a:ext cx="7993063" cy="5040312"/>
          </a:xfrm>
        </p:spPr>
      </p:pic>
      <p:sp>
        <p:nvSpPr>
          <p:cNvPr id="18436"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D223804F-D863-4B59-A59B-CC1EC6E7EC5E}" type="slidenum">
              <a:rPr lang="tr-TR" altLang="tr-TR" smtClean="0">
                <a:solidFill>
                  <a:srgbClr val="898989"/>
                </a:solidFill>
              </a:rPr>
              <a:pPr/>
              <a:t>45</a:t>
            </a:fld>
            <a:endParaRPr lang="tr-TR" altLang="tr-TR">
              <a:solidFill>
                <a:srgbClr val="89898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tr-TR" altLang="tr-TR">
                <a:solidFill>
                  <a:srgbClr val="FF0000"/>
                </a:solidFill>
              </a:rPr>
              <a:t>Gebelik sonrası tarama</a:t>
            </a:r>
            <a:endParaRPr lang="tr-TR">
              <a:solidFill>
                <a:srgbClr val="FF0000"/>
              </a:solidFill>
            </a:endParaRPr>
          </a:p>
        </p:txBody>
      </p:sp>
      <p:sp>
        <p:nvSpPr>
          <p:cNvPr id="19459" name="Rectangle 3"/>
          <p:cNvSpPr>
            <a:spLocks noGrp="1" noChangeArrowheads="1"/>
          </p:cNvSpPr>
          <p:nvPr>
            <p:ph idx="1"/>
          </p:nvPr>
        </p:nvSpPr>
        <p:spPr>
          <a:xfrm>
            <a:off x="684213" y="1628775"/>
            <a:ext cx="7772400" cy="4114800"/>
          </a:xfrm>
        </p:spPr>
        <p:txBody>
          <a:bodyPr/>
          <a:lstStyle/>
          <a:p>
            <a:pPr eaLnBrk="1" hangingPunct="1">
              <a:lnSpc>
                <a:spcPct val="150000"/>
              </a:lnSpc>
            </a:pPr>
            <a:r>
              <a:rPr lang="tr-TR" altLang="tr-TR" sz="2400"/>
              <a:t>GDM tanısı almış kadınlarda, doğumdan sonra 6-12. haftalarda standart 75 g glukozlu 2 saatlik OGTT yapılmalı ve gebe olmayan kişilerdeki gibi yorumlanmalıdır. </a:t>
            </a:r>
          </a:p>
          <a:p>
            <a:pPr eaLnBrk="1" hangingPunct="1">
              <a:lnSpc>
                <a:spcPct val="150000"/>
              </a:lnSpc>
            </a:pPr>
            <a:r>
              <a:rPr lang="tr-TR" altLang="tr-TR" sz="2400"/>
              <a:t>Bu kadınlarda kalıcı tip 2 diyabet riski çok yüksektir. </a:t>
            </a:r>
          </a:p>
          <a:p>
            <a:pPr eaLnBrk="1" hangingPunct="1">
              <a:lnSpc>
                <a:spcPct val="150000"/>
              </a:lnSpc>
            </a:pPr>
            <a:r>
              <a:rPr lang="tr-TR" altLang="tr-TR" sz="2400"/>
              <a:t>Yaşam boyu 3 yılda bir diyabet taraması yapılmalıdır.</a:t>
            </a:r>
            <a:endParaRPr lang="tr-TR" altLang="tr-TR" sz="2000"/>
          </a:p>
          <a:p>
            <a:pPr eaLnBrk="1" hangingPunct="1">
              <a:lnSpc>
                <a:spcPct val="150000"/>
              </a:lnSpc>
              <a:buFont typeface="Wingdings" pitchFamily="2" charset="2"/>
              <a:buNone/>
            </a:pPr>
            <a:endParaRPr lang="tr-TR" sz="2000"/>
          </a:p>
        </p:txBody>
      </p:sp>
      <p:sp>
        <p:nvSpPr>
          <p:cNvPr id="19460"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3EEE2A98-4F11-4A2F-8776-81E96932791A}" type="slidenum">
              <a:rPr lang="tr-TR" altLang="tr-TR" smtClean="0">
                <a:solidFill>
                  <a:srgbClr val="898989"/>
                </a:solidFill>
              </a:rPr>
              <a:pPr/>
              <a:t>46</a:t>
            </a:fld>
            <a:endParaRPr lang="tr-TR" altLang="tr-TR">
              <a:solidFill>
                <a:srgbClr val="898989"/>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04850"/>
            <a:ext cx="8229600" cy="1143000"/>
          </a:xfrm>
        </p:spPr>
        <p:txBody>
          <a:bodyPr>
            <a:normAutofit/>
          </a:bodyPr>
          <a:lstStyle/>
          <a:p>
            <a:pPr eaLnBrk="1" fontAlgn="auto" hangingPunct="1">
              <a:spcAft>
                <a:spcPts val="0"/>
              </a:spcAft>
              <a:defRPr/>
            </a:pPr>
            <a:r>
              <a:rPr lang="tr-TR" altLang="tr-TR" b="1" i="1" dirty="0">
                <a:solidFill>
                  <a:schemeClr val="accent1">
                    <a:lumMod val="75000"/>
                  </a:schemeClr>
                </a:solidFill>
              </a:rPr>
              <a:t>      </a:t>
            </a:r>
            <a:r>
              <a:rPr lang="tr-TR" altLang="tr-TR" b="1" dirty="0">
                <a:solidFill>
                  <a:srgbClr val="FF0000"/>
                </a:solidFill>
              </a:rPr>
              <a:t>Diyabet Semptomları</a:t>
            </a:r>
            <a:endParaRPr lang="tr-TR" b="1" dirty="0">
              <a:solidFill>
                <a:srgbClr val="FF0000"/>
              </a:solidFill>
            </a:endParaRPr>
          </a:p>
        </p:txBody>
      </p:sp>
      <p:sp>
        <p:nvSpPr>
          <p:cNvPr id="20483" name="Rectangle 3"/>
          <p:cNvSpPr>
            <a:spLocks noGrp="1" noChangeArrowheads="1"/>
          </p:cNvSpPr>
          <p:nvPr>
            <p:ph sz="half" idx="1"/>
          </p:nvPr>
        </p:nvSpPr>
        <p:spPr>
          <a:xfrm>
            <a:off x="1182688" y="2017713"/>
            <a:ext cx="3814762" cy="4114800"/>
          </a:xfrm>
        </p:spPr>
        <p:txBody>
          <a:bodyPr/>
          <a:lstStyle/>
          <a:p>
            <a:pPr eaLnBrk="1" hangingPunct="1">
              <a:buFont typeface="Wingdings" pitchFamily="2" charset="2"/>
              <a:buNone/>
            </a:pPr>
            <a:r>
              <a:rPr lang="tr-TR"/>
              <a:t> </a:t>
            </a:r>
            <a:r>
              <a:rPr lang="tr-TR" sz="2400" b="1"/>
              <a:t>Klasik semptomlar</a:t>
            </a:r>
          </a:p>
          <a:p>
            <a:pPr eaLnBrk="1" hangingPunct="1"/>
            <a:r>
              <a:rPr lang="tr-TR" sz="2400"/>
              <a:t>– poliüri</a:t>
            </a:r>
          </a:p>
          <a:p>
            <a:pPr eaLnBrk="1" hangingPunct="1"/>
            <a:r>
              <a:rPr lang="tr-TR" sz="2400"/>
              <a:t>– polidipsi</a:t>
            </a:r>
          </a:p>
          <a:p>
            <a:pPr eaLnBrk="1" hangingPunct="1"/>
            <a:r>
              <a:rPr lang="tr-TR" sz="2400"/>
              <a:t>– polifaji veya</a:t>
            </a:r>
          </a:p>
          <a:p>
            <a:pPr eaLnBrk="1" hangingPunct="1"/>
            <a:r>
              <a:rPr lang="tr-TR" sz="2400"/>
              <a:t>– iştahsızlık</a:t>
            </a:r>
          </a:p>
          <a:p>
            <a:pPr eaLnBrk="1" hangingPunct="1"/>
            <a:r>
              <a:rPr lang="tr-TR" sz="2400"/>
              <a:t>– halsizlik, çabuk</a:t>
            </a:r>
          </a:p>
          <a:p>
            <a:pPr eaLnBrk="1" hangingPunct="1"/>
            <a:r>
              <a:rPr lang="tr-TR" sz="2400"/>
              <a:t>– yorulma</a:t>
            </a:r>
          </a:p>
          <a:p>
            <a:pPr eaLnBrk="1" hangingPunct="1"/>
            <a:r>
              <a:rPr lang="tr-TR" sz="2400"/>
              <a:t>– ağız kuruluğu</a:t>
            </a:r>
          </a:p>
          <a:p>
            <a:pPr eaLnBrk="1" hangingPunct="1"/>
            <a:r>
              <a:rPr lang="tr-TR" sz="2400"/>
              <a:t>– noktüri</a:t>
            </a:r>
          </a:p>
        </p:txBody>
      </p:sp>
      <p:sp>
        <p:nvSpPr>
          <p:cNvPr id="20484" name="Rectangle 4"/>
          <p:cNvSpPr>
            <a:spLocks noGrp="1" noChangeArrowheads="1"/>
          </p:cNvSpPr>
          <p:nvPr>
            <p:ph sz="half" idx="2"/>
          </p:nvPr>
        </p:nvSpPr>
        <p:spPr>
          <a:xfrm>
            <a:off x="5140325" y="2017713"/>
            <a:ext cx="3814763" cy="4114800"/>
          </a:xfrm>
        </p:spPr>
        <p:txBody>
          <a:bodyPr/>
          <a:lstStyle/>
          <a:p>
            <a:pPr eaLnBrk="1" hangingPunct="1">
              <a:buFont typeface="Wingdings" pitchFamily="2" charset="2"/>
              <a:buNone/>
            </a:pPr>
            <a:r>
              <a:rPr lang="tr-TR"/>
              <a:t> </a:t>
            </a:r>
            <a:r>
              <a:rPr lang="tr-TR" sz="2000" b="1"/>
              <a:t>Daha az görülen semptomlar</a:t>
            </a:r>
          </a:p>
          <a:p>
            <a:pPr eaLnBrk="1" hangingPunct="1"/>
            <a:r>
              <a:rPr lang="tr-TR" sz="2000"/>
              <a:t>– bulanık görme</a:t>
            </a:r>
          </a:p>
          <a:p>
            <a:pPr eaLnBrk="1" hangingPunct="1"/>
            <a:r>
              <a:rPr lang="tr-TR" sz="2000"/>
              <a:t>– açıklanamayan kilo</a:t>
            </a:r>
          </a:p>
          <a:p>
            <a:pPr eaLnBrk="1" hangingPunct="1"/>
            <a:r>
              <a:rPr lang="tr-TR" sz="2000"/>
              <a:t>kaybı</a:t>
            </a:r>
          </a:p>
          <a:p>
            <a:pPr eaLnBrk="1" hangingPunct="1"/>
            <a:r>
              <a:rPr lang="tr-TR" sz="2000"/>
              <a:t>– inatçı enfeksiyonlar</a:t>
            </a:r>
          </a:p>
          <a:p>
            <a:pPr eaLnBrk="1" hangingPunct="1"/>
            <a:r>
              <a:rPr lang="tr-TR" sz="2000"/>
              <a:t>– tekrarlayan mantar</a:t>
            </a:r>
          </a:p>
          <a:p>
            <a:pPr eaLnBrk="1" hangingPunct="1"/>
            <a:r>
              <a:rPr lang="tr-TR" sz="2000"/>
              <a:t>infeksiyonları</a:t>
            </a:r>
          </a:p>
          <a:p>
            <a:pPr eaLnBrk="1" hangingPunct="1"/>
            <a:endParaRPr lang="tr-TR" sz="2000"/>
          </a:p>
        </p:txBody>
      </p:sp>
      <p:sp>
        <p:nvSpPr>
          <p:cNvPr id="20485" name="Slayt Numarası Yer Tutucusu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2AF1620-9C27-4310-B00D-F66E7BDD8B48}" type="slidenum">
              <a:rPr lang="tr-TR" altLang="tr-TR" smtClean="0">
                <a:solidFill>
                  <a:srgbClr val="898989"/>
                </a:solidFill>
              </a:rPr>
              <a:pPr/>
              <a:t>47</a:t>
            </a:fld>
            <a:endParaRPr lang="tr-TR" altLang="tr-TR">
              <a:solidFill>
                <a:srgbClr val="89898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a:extLst>
              <a:ext uri="{FF2B5EF4-FFF2-40B4-BE49-F238E27FC236}">
                <a16:creationId xmlns:a16="http://schemas.microsoft.com/office/drawing/2014/main" id="{E2C79839-D64A-466C-B8D3-D0101358BF85}"/>
              </a:ext>
            </a:extLst>
          </p:cNvPr>
          <p:cNvGraphicFramePr>
            <a:graphicFrameLocks noGrp="1"/>
          </p:cNvGraphicFramePr>
          <p:nvPr>
            <p:ph sz="quarter" idx="1"/>
          </p:nvPr>
        </p:nvGraphicFramePr>
        <p:xfrm>
          <a:off x="539552" y="813089"/>
          <a:ext cx="8352928" cy="5544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8851" name="1 Başlık">
            <a:extLst>
              <a:ext uri="{FF2B5EF4-FFF2-40B4-BE49-F238E27FC236}">
                <a16:creationId xmlns:a16="http://schemas.microsoft.com/office/drawing/2014/main" id="{06E16636-756A-401C-B6A9-B2E244A5BBAC}"/>
              </a:ext>
            </a:extLst>
          </p:cNvPr>
          <p:cNvSpPr txBox="1">
            <a:spLocks/>
          </p:cNvSpPr>
          <p:nvPr/>
        </p:nvSpPr>
        <p:spPr bwMode="auto">
          <a:xfrm>
            <a:off x="344488" y="188913"/>
            <a:ext cx="88217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marL="457200" indent="-45720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r>
              <a:rPr lang="tr-TR" altLang="tr-TR" sz="4000" b="1">
                <a:solidFill>
                  <a:schemeClr val="accent1"/>
                </a:solidFill>
              </a:rPr>
              <a:t>Diyabetin Sınıflaması</a:t>
            </a:r>
          </a:p>
        </p:txBody>
      </p:sp>
      <p:sp>
        <p:nvSpPr>
          <p:cNvPr id="78852" name="Slayt Numarası Yer Tutucusu 1">
            <a:extLst>
              <a:ext uri="{FF2B5EF4-FFF2-40B4-BE49-F238E27FC236}">
                <a16:creationId xmlns:a16="http://schemas.microsoft.com/office/drawing/2014/main" id="{A5B5573A-012D-4913-9A3B-C9F5501E3041}"/>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48A9D83D-D75B-43DB-9BE4-8DCADA06CB8E}" type="slidenum">
              <a:rPr lang="tr-TR" altLang="tr-TR" sz="1400">
                <a:solidFill>
                  <a:srgbClr val="FFFFFF"/>
                </a:solidFill>
              </a:rPr>
              <a:pPr>
                <a:spcBef>
                  <a:spcPct val="0"/>
                </a:spcBef>
                <a:buClrTx/>
                <a:buSzTx/>
                <a:buFontTx/>
                <a:buNone/>
              </a:pPr>
              <a:t>48</a:t>
            </a:fld>
            <a:endParaRPr lang="tr-TR" altLang="tr-TR" sz="1400">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Başlık">
            <a:extLst>
              <a:ext uri="{FF2B5EF4-FFF2-40B4-BE49-F238E27FC236}">
                <a16:creationId xmlns:a16="http://schemas.microsoft.com/office/drawing/2014/main" id="{90E157A2-2907-41DC-963A-C01850652FA2}"/>
              </a:ext>
            </a:extLst>
          </p:cNvPr>
          <p:cNvSpPr txBox="1">
            <a:spLocks/>
          </p:cNvSpPr>
          <p:nvPr/>
        </p:nvSpPr>
        <p:spPr bwMode="auto">
          <a:xfrm>
            <a:off x="468313" y="333375"/>
            <a:ext cx="88217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marL="457200" indent="-45720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r>
              <a:rPr lang="tr-TR" altLang="tr-TR" sz="3200" b="1">
                <a:solidFill>
                  <a:schemeClr val="accent1"/>
                </a:solidFill>
              </a:rPr>
              <a:t>Tip 1 Diyabet</a:t>
            </a:r>
          </a:p>
        </p:txBody>
      </p:sp>
      <p:sp>
        <p:nvSpPr>
          <p:cNvPr id="6" name="Dikdörtgen 5">
            <a:extLst>
              <a:ext uri="{FF2B5EF4-FFF2-40B4-BE49-F238E27FC236}">
                <a16:creationId xmlns:a16="http://schemas.microsoft.com/office/drawing/2014/main" id="{A58CB3B7-6B11-4951-9975-2CA159869DE0}"/>
              </a:ext>
            </a:extLst>
          </p:cNvPr>
          <p:cNvSpPr/>
          <p:nvPr/>
        </p:nvSpPr>
        <p:spPr>
          <a:xfrm>
            <a:off x="684213" y="1412875"/>
            <a:ext cx="7920037" cy="5410200"/>
          </a:xfrm>
          <a:prstGeom prst="rect">
            <a:avLst/>
          </a:prstGeom>
        </p:spPr>
        <p:txBody>
          <a:bodyPr>
            <a:spAutoFit/>
          </a:bodyPr>
          <a:lstStyle/>
          <a:p>
            <a:pPr marL="533400" indent="-533400">
              <a:lnSpc>
                <a:spcPct val="150000"/>
              </a:lnSpc>
              <a:buClr>
                <a:schemeClr val="tx2"/>
              </a:buClr>
              <a:buFont typeface="Wingdings" pitchFamily="2" charset="2"/>
              <a:buChar char="Ø"/>
              <a:defRPr/>
            </a:pPr>
            <a:r>
              <a:rPr lang="tr-TR" sz="2400" dirty="0">
                <a:latin typeface="+mj-lt"/>
              </a:rPr>
              <a:t>Mutlak insülin eksikliği vardır.</a:t>
            </a:r>
          </a:p>
          <a:p>
            <a:pPr marL="533400" indent="-533400">
              <a:lnSpc>
                <a:spcPct val="150000"/>
              </a:lnSpc>
              <a:buClr>
                <a:schemeClr val="tx2"/>
              </a:buClr>
              <a:buFont typeface="Wingdings" pitchFamily="2" charset="2"/>
              <a:buChar char="Ø"/>
              <a:defRPr/>
            </a:pPr>
            <a:r>
              <a:rPr lang="tr-TR" sz="2400" dirty="0">
                <a:latin typeface="+mj-lt"/>
              </a:rPr>
              <a:t>Genellikle çocukluk çağında ve genç erişkin yaşlarda ortaya çıkar.</a:t>
            </a:r>
          </a:p>
          <a:p>
            <a:pPr marL="533400" indent="-533400">
              <a:lnSpc>
                <a:spcPct val="150000"/>
              </a:lnSpc>
              <a:buClr>
                <a:schemeClr val="tx2"/>
              </a:buClr>
              <a:buFont typeface="Wingdings" pitchFamily="2" charset="2"/>
              <a:buChar char="Ø"/>
              <a:defRPr/>
            </a:pPr>
            <a:r>
              <a:rPr lang="tr-TR" sz="2400" dirty="0">
                <a:latin typeface="+mj-lt"/>
                <a:cs typeface="Times New Roman" pitchFamily="18" charset="0"/>
              </a:rPr>
              <a:t>Oto-</a:t>
            </a:r>
            <a:r>
              <a:rPr lang="tr-TR" sz="2400" dirty="0" err="1">
                <a:latin typeface="+mj-lt"/>
                <a:cs typeface="Times New Roman" pitchFamily="18" charset="0"/>
              </a:rPr>
              <a:t>immunite</a:t>
            </a:r>
            <a:r>
              <a:rPr lang="tr-TR" sz="2400" dirty="0">
                <a:latin typeface="+mj-lt"/>
                <a:cs typeface="Times New Roman" pitchFamily="18" charset="0"/>
              </a:rPr>
              <a:t>,  genetik, çevresel faktörler (</a:t>
            </a:r>
            <a:r>
              <a:rPr lang="tr-TR" sz="2400" dirty="0" err="1">
                <a:latin typeface="+mj-lt"/>
                <a:cs typeface="Times New Roman" pitchFamily="18" charset="0"/>
              </a:rPr>
              <a:t>örn:geçirilen</a:t>
            </a:r>
            <a:r>
              <a:rPr lang="tr-TR" sz="2400" dirty="0">
                <a:latin typeface="+mj-lt"/>
                <a:cs typeface="Times New Roman" pitchFamily="18" charset="0"/>
              </a:rPr>
              <a:t> </a:t>
            </a:r>
            <a:r>
              <a:rPr lang="tr-TR" sz="2400" dirty="0" err="1">
                <a:latin typeface="+mj-lt"/>
                <a:cs typeface="Times New Roman" pitchFamily="18" charset="0"/>
              </a:rPr>
              <a:t>viral</a:t>
            </a:r>
            <a:r>
              <a:rPr lang="tr-TR" sz="2400" dirty="0">
                <a:latin typeface="+mj-lt"/>
                <a:cs typeface="Times New Roman" pitchFamily="18" charset="0"/>
              </a:rPr>
              <a:t> </a:t>
            </a:r>
            <a:r>
              <a:rPr lang="tr-TR" sz="2400" dirty="0" err="1">
                <a:latin typeface="+mj-lt"/>
                <a:cs typeface="Times New Roman" pitchFamily="18" charset="0"/>
              </a:rPr>
              <a:t>enf</a:t>
            </a:r>
            <a:r>
              <a:rPr lang="tr-TR" sz="2400" dirty="0">
                <a:latin typeface="+mj-lt"/>
                <a:cs typeface="Times New Roman" pitchFamily="18" charset="0"/>
              </a:rPr>
              <a:t>.) etkili</a:t>
            </a:r>
          </a:p>
          <a:p>
            <a:pPr marL="533400" indent="-533400">
              <a:lnSpc>
                <a:spcPct val="150000"/>
              </a:lnSpc>
              <a:buClr>
                <a:schemeClr val="tx2"/>
              </a:buClr>
              <a:buFont typeface="Wingdings" pitchFamily="2" charset="2"/>
              <a:buChar char="Ø"/>
              <a:defRPr/>
            </a:pPr>
            <a:r>
              <a:rPr lang="tr-TR" sz="2400" dirty="0">
                <a:latin typeface="+mj-lt"/>
              </a:rPr>
              <a:t>Polidipsi, poliüri, </a:t>
            </a:r>
            <a:r>
              <a:rPr lang="tr-TR" sz="2400" dirty="0" err="1">
                <a:latin typeface="+mj-lt"/>
              </a:rPr>
              <a:t>polifaji</a:t>
            </a:r>
            <a:r>
              <a:rPr lang="tr-TR" sz="2400" dirty="0">
                <a:latin typeface="+mj-lt"/>
              </a:rPr>
              <a:t>, kilo kaybı, dehidratasyon </a:t>
            </a:r>
          </a:p>
          <a:p>
            <a:pPr marL="533400" indent="-533400">
              <a:lnSpc>
                <a:spcPct val="150000"/>
              </a:lnSpc>
              <a:buClr>
                <a:schemeClr val="tx2"/>
              </a:buClr>
              <a:buFont typeface="Wingdings" pitchFamily="2" charset="2"/>
              <a:buChar char="Ø"/>
              <a:defRPr/>
            </a:pPr>
            <a:r>
              <a:rPr lang="tr-TR" sz="2400" dirty="0">
                <a:latin typeface="+mj-lt"/>
              </a:rPr>
              <a:t>Tedavide mutlaka insülin kullanılır.</a:t>
            </a:r>
          </a:p>
          <a:p>
            <a:pPr marL="533400" indent="-533400">
              <a:lnSpc>
                <a:spcPct val="150000"/>
              </a:lnSpc>
              <a:buClr>
                <a:schemeClr val="tx2"/>
              </a:buClr>
              <a:buFont typeface="Wingdings" pitchFamily="2" charset="2"/>
              <a:buChar char="Ø"/>
              <a:defRPr/>
            </a:pPr>
            <a:r>
              <a:rPr lang="tr-TR" sz="2400" dirty="0">
                <a:latin typeface="+mj-lt"/>
              </a:rPr>
              <a:t>Tıbbi beslenme tedavisi(TBT), egzersiz, eğitim ve hastaların kendi kendini takibi önemlidir.</a:t>
            </a:r>
          </a:p>
          <a:p>
            <a:pPr>
              <a:lnSpc>
                <a:spcPct val="90000"/>
              </a:lnSpc>
              <a:defRPr/>
            </a:pPr>
            <a:endParaRPr lang="tr-TR" sz="2400" dirty="0">
              <a:latin typeface="+mj-lt"/>
            </a:endParaRPr>
          </a:p>
        </p:txBody>
      </p:sp>
      <p:sp>
        <p:nvSpPr>
          <p:cNvPr id="79876" name="Slayt Numarası Yer Tutucusu 1">
            <a:extLst>
              <a:ext uri="{FF2B5EF4-FFF2-40B4-BE49-F238E27FC236}">
                <a16:creationId xmlns:a16="http://schemas.microsoft.com/office/drawing/2014/main" id="{6699802D-8C6B-4954-9E62-F35B1F1D181E}"/>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5968F60E-A5C8-4922-B52B-1E186B60BB4C}" type="slidenum">
              <a:rPr lang="tr-TR" altLang="tr-TR" sz="1400">
                <a:solidFill>
                  <a:srgbClr val="FFFFFF"/>
                </a:solidFill>
              </a:rPr>
              <a:pPr>
                <a:spcBef>
                  <a:spcPct val="0"/>
                </a:spcBef>
                <a:buClrTx/>
                <a:buSzTx/>
                <a:buFontTx/>
                <a:buNone/>
              </a:pPr>
              <a:t>49</a:t>
            </a:fld>
            <a:endParaRPr lang="tr-TR" altLang="tr-TR" sz="14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D19ABD-BB84-4523-8B1A-0AE31EC297EF}"/>
              </a:ext>
            </a:extLst>
          </p:cNvPr>
          <p:cNvSpPr txBox="1"/>
          <p:nvPr/>
        </p:nvSpPr>
        <p:spPr>
          <a:xfrm>
            <a:off x="361950" y="338138"/>
            <a:ext cx="7886700" cy="541337"/>
          </a:xfrm>
          <a:prstGeom prst="rect">
            <a:avLst/>
          </a:prstGeom>
          <a:noFill/>
        </p:spPr>
        <p:txBody>
          <a:bodyPr anchor="ctr">
            <a:spAutoFit/>
          </a:bodyPr>
          <a:lstStyle/>
          <a:p>
            <a:pPr>
              <a:lnSpc>
                <a:spcPts val="3500"/>
              </a:lnSpc>
              <a:defRPr/>
            </a:pPr>
            <a:r>
              <a:rPr lang="tr-TR" sz="3600" b="1" spc="-300" dirty="0">
                <a:solidFill>
                  <a:srgbClr val="E2120F"/>
                </a:solidFill>
              </a:rPr>
              <a:t>Diyabet Neden Önemli?</a:t>
            </a:r>
          </a:p>
        </p:txBody>
      </p:sp>
      <p:sp>
        <p:nvSpPr>
          <p:cNvPr id="10" name="Rectangle 9">
            <a:extLst>
              <a:ext uri="{FF2B5EF4-FFF2-40B4-BE49-F238E27FC236}">
                <a16:creationId xmlns:a16="http://schemas.microsoft.com/office/drawing/2014/main" id="{E872F68F-5067-40BC-B8B4-5C32205EFC37}"/>
              </a:ext>
            </a:extLst>
          </p:cNvPr>
          <p:cNvSpPr/>
          <p:nvPr/>
        </p:nvSpPr>
        <p:spPr>
          <a:xfrm>
            <a:off x="342900" y="1020763"/>
            <a:ext cx="7943850" cy="3586162"/>
          </a:xfrm>
          <a:prstGeom prst="rect">
            <a:avLst/>
          </a:prstGeom>
        </p:spPr>
        <p:txBody>
          <a:bodyPr>
            <a:spAutoFit/>
          </a:bodyPr>
          <a:lstStyle/>
          <a:p>
            <a:pPr marL="342900" indent="-342900">
              <a:spcBef>
                <a:spcPts val="900"/>
              </a:spcBef>
              <a:spcAft>
                <a:spcPts val="1200"/>
              </a:spcAft>
              <a:buFont typeface="Arial" panose="020B0604020202020204" pitchFamily="34" charset="0"/>
              <a:buChar char="•"/>
              <a:defRPr/>
            </a:pPr>
            <a:r>
              <a:rPr lang="tr-TR" sz="2400" dirty="0">
                <a:solidFill>
                  <a:schemeClr val="tx1">
                    <a:lumMod val="75000"/>
                    <a:lumOff val="25000"/>
                  </a:schemeClr>
                </a:solidFill>
              </a:rPr>
              <a:t>Küresel bazda diyabet için harcanan paranın yalnızca %19’u diyabetlilerin %75’inin yaşadığı  düşük ve orta gelirli ülkelerin payına düşmektedir.</a:t>
            </a:r>
          </a:p>
          <a:p>
            <a:pPr marL="342900" indent="-342900">
              <a:spcBef>
                <a:spcPts val="900"/>
              </a:spcBef>
              <a:spcAft>
                <a:spcPts val="1200"/>
              </a:spcAft>
              <a:buFont typeface="Arial" panose="020B0604020202020204" pitchFamily="34" charset="0"/>
              <a:buChar char="•"/>
              <a:defRPr/>
            </a:pPr>
            <a:r>
              <a:rPr lang="tr-TR" sz="2400" dirty="0">
                <a:solidFill>
                  <a:schemeClr val="tx1">
                    <a:lumMod val="75000"/>
                    <a:lumOff val="25000"/>
                  </a:schemeClr>
                </a:solidFill>
              </a:rPr>
              <a:t>Diyabet kalp hastalıkları ve inme riskini ciddi oranda arttırmakta, </a:t>
            </a:r>
            <a:r>
              <a:rPr lang="tr-TR" sz="2400" dirty="0">
                <a:solidFill>
                  <a:srgbClr val="FF0000"/>
                </a:solidFill>
              </a:rPr>
              <a:t>diyabetlilerin yarısı kalp hastalıkları ve inme </a:t>
            </a:r>
            <a:r>
              <a:rPr lang="tr-TR" sz="2400" dirty="0">
                <a:solidFill>
                  <a:schemeClr val="tx1">
                    <a:lumMod val="75000"/>
                    <a:lumOff val="25000"/>
                  </a:schemeClr>
                </a:solidFill>
              </a:rPr>
              <a:t>nedeni ile hayatını kaybetmektedir.  </a:t>
            </a:r>
          </a:p>
          <a:p>
            <a:pPr marL="342900" indent="-342900">
              <a:spcBef>
                <a:spcPts val="900"/>
              </a:spcBef>
              <a:spcAft>
                <a:spcPts val="1200"/>
              </a:spcAft>
              <a:buFont typeface="Arial" panose="020B0604020202020204" pitchFamily="34" charset="0"/>
              <a:buChar char="•"/>
              <a:defRPr/>
            </a:pPr>
            <a:r>
              <a:rPr lang="tr-TR" sz="2400" dirty="0">
                <a:solidFill>
                  <a:schemeClr val="tx1">
                    <a:lumMod val="75000"/>
                    <a:lumOff val="25000"/>
                  </a:schemeClr>
                </a:solidFill>
              </a:rPr>
              <a:t>Kalp hastalığına sahip olup diyabetli olmayanlara göre diyabetlilerde </a:t>
            </a:r>
            <a:r>
              <a:rPr lang="tr-TR" sz="2400" dirty="0">
                <a:solidFill>
                  <a:srgbClr val="FF0000"/>
                </a:solidFill>
              </a:rPr>
              <a:t>beklenen yaşam süresi 5 - 10 yıl azalmaktadır</a:t>
            </a:r>
            <a:r>
              <a:rPr lang="tr-TR" sz="2400" dirty="0">
                <a:solidFill>
                  <a:schemeClr val="tx1">
                    <a:lumMod val="75000"/>
                    <a:lumOff val="25000"/>
                  </a:schemeClr>
                </a:solidFill>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5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Başlık">
            <a:extLst>
              <a:ext uri="{FF2B5EF4-FFF2-40B4-BE49-F238E27FC236}">
                <a16:creationId xmlns:a16="http://schemas.microsoft.com/office/drawing/2014/main" id="{E13A8364-7A03-4763-A7B9-EA15305AEEB6}"/>
              </a:ext>
            </a:extLst>
          </p:cNvPr>
          <p:cNvSpPr txBox="1">
            <a:spLocks/>
          </p:cNvSpPr>
          <p:nvPr/>
        </p:nvSpPr>
        <p:spPr bwMode="auto">
          <a:xfrm>
            <a:off x="344488" y="333375"/>
            <a:ext cx="88217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91440" anchor="b"/>
          <a:lstStyle>
            <a:lvl1pPr marL="457200" indent="-45720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r>
              <a:rPr lang="tr-TR" altLang="tr-TR" sz="3200" b="1">
                <a:solidFill>
                  <a:schemeClr val="accent1"/>
                </a:solidFill>
              </a:rPr>
              <a:t>Tip 2 Diyabet </a:t>
            </a:r>
          </a:p>
        </p:txBody>
      </p:sp>
      <p:sp>
        <p:nvSpPr>
          <p:cNvPr id="80899" name="Dikdörtgen 5">
            <a:extLst>
              <a:ext uri="{FF2B5EF4-FFF2-40B4-BE49-F238E27FC236}">
                <a16:creationId xmlns:a16="http://schemas.microsoft.com/office/drawing/2014/main" id="{E468E91C-EC5C-4D7B-8406-823CFF422B88}"/>
              </a:ext>
            </a:extLst>
          </p:cNvPr>
          <p:cNvSpPr>
            <a:spLocks noChangeArrowheads="1"/>
          </p:cNvSpPr>
          <p:nvPr/>
        </p:nvSpPr>
        <p:spPr bwMode="auto">
          <a:xfrm>
            <a:off x="684213" y="1412875"/>
            <a:ext cx="7920037"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eaLnBrk="1" hangingPunct="1">
              <a:lnSpc>
                <a:spcPct val="105000"/>
              </a:lnSpc>
              <a:spcBef>
                <a:spcPct val="0"/>
              </a:spcBef>
              <a:spcAft>
                <a:spcPts val="1200"/>
              </a:spcAft>
              <a:buClr>
                <a:schemeClr val="tx2"/>
              </a:buClr>
              <a:buSzTx/>
              <a:buFont typeface="Wingdings" panose="05000000000000000000" pitchFamily="2" charset="2"/>
              <a:buChar char="Ø"/>
            </a:pPr>
            <a:r>
              <a:rPr lang="tr-TR" altLang="tr-TR" sz="2400"/>
              <a:t>Toplumda en sık görülen diyabet tipidir.</a:t>
            </a:r>
          </a:p>
          <a:p>
            <a:pPr eaLnBrk="1" hangingPunct="1">
              <a:lnSpc>
                <a:spcPct val="105000"/>
              </a:lnSpc>
              <a:spcBef>
                <a:spcPct val="0"/>
              </a:spcBef>
              <a:spcAft>
                <a:spcPts val="1200"/>
              </a:spcAft>
              <a:buClr>
                <a:schemeClr val="tx2"/>
              </a:buClr>
              <a:buSzTx/>
              <a:buFont typeface="Wingdings" panose="05000000000000000000" pitchFamily="2" charset="2"/>
              <a:buChar char="Ø"/>
            </a:pPr>
            <a:r>
              <a:rPr lang="tr-TR" altLang="tr-TR" sz="2400"/>
              <a:t>Genellikle 40 yaş ⁭üstü</a:t>
            </a:r>
          </a:p>
          <a:p>
            <a:pPr eaLnBrk="1" hangingPunct="1">
              <a:lnSpc>
                <a:spcPct val="105000"/>
              </a:lnSpc>
              <a:spcBef>
                <a:spcPct val="0"/>
              </a:spcBef>
              <a:spcAft>
                <a:spcPts val="1200"/>
              </a:spcAft>
              <a:buClr>
                <a:schemeClr val="tx2"/>
              </a:buClr>
              <a:buSzTx/>
              <a:buFont typeface="Wingdings" panose="05000000000000000000" pitchFamily="2" charset="2"/>
              <a:buChar char="Ø"/>
            </a:pPr>
            <a:r>
              <a:rPr lang="tr-TR" altLang="tr-TR" sz="2400" b="1">
                <a:cs typeface="Times New Roman" panose="02020603050405020304" pitchFamily="18" charset="0"/>
              </a:rPr>
              <a:t>Açlık, susuzluk</a:t>
            </a:r>
            <a:r>
              <a:rPr lang="tr-TR" altLang="tr-TR" sz="2400">
                <a:cs typeface="Times New Roman" panose="02020603050405020304" pitchFamily="18" charset="0"/>
              </a:rPr>
              <a:t> </a:t>
            </a:r>
            <a:r>
              <a:rPr lang="tr-TR" altLang="tr-TR" sz="2400" b="1">
                <a:cs typeface="Times New Roman" panose="02020603050405020304" pitchFamily="18" charset="0"/>
              </a:rPr>
              <a:t>hissini</a:t>
            </a:r>
            <a:r>
              <a:rPr lang="tr-TR" altLang="tr-TR" sz="2400">
                <a:cs typeface="Times New Roman" panose="02020603050405020304" pitchFamily="18" charset="0"/>
              </a:rPr>
              <a:t>n artması,</a:t>
            </a:r>
            <a:r>
              <a:rPr lang="tr-TR" altLang="tr-TR" sz="2400" b="1">
                <a:cs typeface="Times New Roman" panose="02020603050405020304" pitchFamily="18" charset="0"/>
              </a:rPr>
              <a:t>sık idrara çıkma</a:t>
            </a:r>
            <a:r>
              <a:rPr lang="tr-TR" altLang="tr-TR" sz="2400">
                <a:cs typeface="Times New Roman" panose="02020603050405020304" pitchFamily="18" charset="0"/>
              </a:rPr>
              <a:t>,bulanık görme,yorgunluk hissi, ciltteki yaraların geç iyileşmesi, sık enfeksiyona yakalanma belirtileri var.</a:t>
            </a:r>
          </a:p>
          <a:p>
            <a:pPr eaLnBrk="1" hangingPunct="1">
              <a:lnSpc>
                <a:spcPct val="105000"/>
              </a:lnSpc>
              <a:spcBef>
                <a:spcPct val="0"/>
              </a:spcBef>
              <a:spcAft>
                <a:spcPts val="1200"/>
              </a:spcAft>
              <a:buClr>
                <a:schemeClr val="tx2"/>
              </a:buClr>
              <a:buSzTx/>
              <a:buFont typeface="Wingdings" panose="05000000000000000000" pitchFamily="2" charset="2"/>
              <a:buChar char="Ø"/>
            </a:pPr>
            <a:r>
              <a:rPr lang="tr-TR" altLang="tr-TR" sz="2400"/>
              <a:t>Kronik komplikasyon belirtileriyle(retinopati, nefropati, nöropati, aterosklerotik KH) ortaya çıkabilir. </a:t>
            </a:r>
          </a:p>
          <a:p>
            <a:pPr eaLnBrk="1" hangingPunct="1">
              <a:lnSpc>
                <a:spcPct val="105000"/>
              </a:lnSpc>
              <a:spcBef>
                <a:spcPct val="0"/>
              </a:spcBef>
              <a:spcAft>
                <a:spcPts val="1200"/>
              </a:spcAft>
              <a:buClr>
                <a:schemeClr val="tx2"/>
              </a:buClr>
              <a:buSzTx/>
              <a:buFont typeface="Wingdings" panose="05000000000000000000" pitchFamily="2" charset="2"/>
              <a:buChar char="Ø"/>
            </a:pPr>
            <a:r>
              <a:rPr lang="tr-TR" altLang="tr-TR" sz="2400"/>
              <a:t>TBT, egzersiz, OAD ilaçlar / insülin tedavisi, bireysel takip, eğitim ve eşlik eden hastalıkların tedavisi</a:t>
            </a:r>
          </a:p>
          <a:p>
            <a:pPr eaLnBrk="1" hangingPunct="1">
              <a:lnSpc>
                <a:spcPct val="105000"/>
              </a:lnSpc>
              <a:spcBef>
                <a:spcPct val="0"/>
              </a:spcBef>
              <a:spcAft>
                <a:spcPts val="1200"/>
              </a:spcAft>
              <a:buClr>
                <a:schemeClr val="tx2"/>
              </a:buClr>
              <a:buSzTx/>
              <a:buFont typeface="Wingdings" panose="05000000000000000000" pitchFamily="2" charset="2"/>
              <a:buChar char="Ø"/>
            </a:pPr>
            <a:r>
              <a:rPr lang="tr-TR" altLang="tr-TR" sz="2400">
                <a:cs typeface="Times New Roman" panose="02020603050405020304" pitchFamily="18" charset="0"/>
              </a:rPr>
              <a:t>Diyabet vakalarının % 90-95’ini Tip 2 Diyabet oluşturmaktadır</a:t>
            </a:r>
            <a:endParaRPr lang="tr-TR" altLang="tr-TR" sz="2400"/>
          </a:p>
        </p:txBody>
      </p:sp>
      <p:sp>
        <p:nvSpPr>
          <p:cNvPr id="80900" name="Slayt Numarası Yer Tutucusu 1">
            <a:extLst>
              <a:ext uri="{FF2B5EF4-FFF2-40B4-BE49-F238E27FC236}">
                <a16:creationId xmlns:a16="http://schemas.microsoft.com/office/drawing/2014/main" id="{A4A066F6-1B16-4416-9339-1308E189B84E}"/>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3D1C850E-4DE1-422B-B7D8-E0F570AE12F0}" type="slidenum">
              <a:rPr lang="tr-TR" altLang="tr-TR" sz="1400">
                <a:solidFill>
                  <a:srgbClr val="FFFFFF"/>
                </a:solidFill>
              </a:rPr>
              <a:pPr>
                <a:spcBef>
                  <a:spcPct val="0"/>
                </a:spcBef>
                <a:buClrTx/>
                <a:buSzTx/>
                <a:buFontTx/>
                <a:buNone/>
              </a:pPr>
              <a:t>50</a:t>
            </a:fld>
            <a:endParaRPr lang="tr-TR" altLang="tr-TR" sz="1400">
              <a:solidFill>
                <a:srgbClr val="FFFF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1C35612-23C6-418F-A36A-402084A2719D}"/>
              </a:ext>
            </a:extLst>
          </p:cNvPr>
          <p:cNvSpPr txBox="1">
            <a:spLocks noChangeArrowheads="1"/>
          </p:cNvSpPr>
          <p:nvPr/>
        </p:nvSpPr>
        <p:spPr bwMode="auto">
          <a:xfrm>
            <a:off x="468313" y="1700213"/>
            <a:ext cx="8367712"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eaLnBrk="0" hangingPunct="0">
              <a:tabLst>
                <a:tab pos="571500" algn="l"/>
              </a:tabLst>
              <a:defRPr>
                <a:solidFill>
                  <a:schemeClr val="tx1"/>
                </a:solidFill>
                <a:latin typeface="Calibri" panose="020F0502020204030204" pitchFamily="34" charset="0"/>
                <a:cs typeface="Arial" panose="020B0604020202020204" pitchFamily="34" charset="0"/>
              </a:defRPr>
            </a:lvl1pPr>
            <a:lvl2pPr marL="1047750" indent="-285750" eaLnBrk="0" hangingPunct="0">
              <a:tabLst>
                <a:tab pos="571500" algn="l"/>
              </a:tabLst>
              <a:defRPr>
                <a:solidFill>
                  <a:schemeClr val="tx1"/>
                </a:solidFill>
                <a:latin typeface="Calibri" panose="020F0502020204030204" pitchFamily="34" charset="0"/>
                <a:cs typeface="Arial" panose="020B0604020202020204" pitchFamily="34" charset="0"/>
              </a:defRPr>
            </a:lvl2pPr>
            <a:lvl3pPr marL="1143000" indent="-228600" eaLnBrk="0" hangingPunct="0">
              <a:tabLst>
                <a:tab pos="571500" algn="l"/>
              </a:tabLst>
              <a:defRPr>
                <a:solidFill>
                  <a:schemeClr val="tx1"/>
                </a:solidFill>
                <a:latin typeface="Calibri" panose="020F0502020204030204" pitchFamily="34" charset="0"/>
                <a:cs typeface="Arial" panose="020B0604020202020204" pitchFamily="34" charset="0"/>
              </a:defRPr>
            </a:lvl3pPr>
            <a:lvl4pPr marL="1600200" indent="-228600" eaLnBrk="0" hangingPunct="0">
              <a:tabLst>
                <a:tab pos="571500" algn="l"/>
              </a:tabLst>
              <a:defRPr>
                <a:solidFill>
                  <a:schemeClr val="tx1"/>
                </a:solidFill>
                <a:latin typeface="Calibri" panose="020F0502020204030204" pitchFamily="34" charset="0"/>
                <a:cs typeface="Arial" panose="020B0604020202020204" pitchFamily="34" charset="0"/>
              </a:defRPr>
            </a:lvl4pPr>
            <a:lvl5pPr marL="2057400" indent="-228600" eaLnBrk="0" hangingPunct="0">
              <a:tabLst>
                <a:tab pos="571500"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571500"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571500"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571500"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571500" algn="l"/>
              </a:tabLst>
              <a:defRPr>
                <a:solidFill>
                  <a:schemeClr val="tx1"/>
                </a:solidFill>
                <a:latin typeface="Calibri" panose="020F0502020204030204" pitchFamily="34" charset="0"/>
                <a:cs typeface="Arial" panose="020B0604020202020204" pitchFamily="34" charset="0"/>
              </a:defRPr>
            </a:lvl9pPr>
          </a:lstStyle>
          <a:p>
            <a:pPr eaLnBrk="1" hangingPunct="1">
              <a:spcBef>
                <a:spcPct val="55000"/>
              </a:spcBef>
              <a:buFont typeface="Wingdings" panose="05000000000000000000" pitchFamily="2" charset="2"/>
              <a:buNone/>
            </a:pPr>
            <a:r>
              <a:rPr lang="tr-TR" altLang="tr-TR" sz="2800" dirty="0">
                <a:ea typeface="ヒラギノ角ゴ Pro W3"/>
                <a:cs typeface="Calibri" panose="020F0502020204030204" pitchFamily="34" charset="0"/>
              </a:rPr>
              <a:t>		Diyabet önemli bir halk sağlığı sorunudur.</a:t>
            </a:r>
          </a:p>
          <a:p>
            <a:pPr lvl="1" eaLnBrk="1" hangingPunct="1">
              <a:spcBef>
                <a:spcPct val="55000"/>
              </a:spcBef>
              <a:buFont typeface="Wingdings" panose="05000000000000000000" pitchFamily="2" charset="2"/>
              <a:buChar char="ü"/>
            </a:pPr>
            <a:r>
              <a:rPr lang="tr-TR" altLang="tr-TR" sz="2800" dirty="0">
                <a:ea typeface="ヒラギノ角ゴ Pro W3"/>
                <a:cs typeface="Calibri" panose="020F0502020204030204" pitchFamily="34" charset="0"/>
              </a:rPr>
              <a:t>Tanı konulmamış diyabetlilerin saptanması gereklidir. </a:t>
            </a:r>
          </a:p>
          <a:p>
            <a:pPr lvl="1" eaLnBrk="1" hangingPunct="1">
              <a:spcBef>
                <a:spcPct val="55000"/>
              </a:spcBef>
              <a:buFont typeface="Wingdings" panose="05000000000000000000" pitchFamily="2" charset="2"/>
              <a:buChar char="ü"/>
            </a:pPr>
            <a:r>
              <a:rPr lang="tr-TR" altLang="tr-TR" sz="2800" dirty="0">
                <a:ea typeface="ヒラギノ角ゴ Pro W3"/>
                <a:cs typeface="Calibri" panose="020F0502020204030204" pitchFamily="34" charset="0"/>
              </a:rPr>
              <a:t>Diyabetin preklinik dönemi önemsenmelidir. </a:t>
            </a:r>
            <a:endParaRPr lang="tr-TR" altLang="tr-TR" sz="2800" i="1" dirty="0">
              <a:ea typeface="ヒラギノ角ゴ Pro W3"/>
              <a:cs typeface="Calibri" panose="020F0502020204030204" pitchFamily="34" charset="0"/>
            </a:endParaRPr>
          </a:p>
          <a:p>
            <a:pPr lvl="1" eaLnBrk="1" hangingPunct="1">
              <a:spcBef>
                <a:spcPct val="55000"/>
              </a:spcBef>
              <a:buFont typeface="Wingdings" panose="05000000000000000000" pitchFamily="2" charset="2"/>
              <a:buChar char="ü"/>
            </a:pPr>
            <a:r>
              <a:rPr lang="tr-TR" altLang="tr-TR" sz="2800" dirty="0">
                <a:ea typeface="ヒラギノ角ゴ Pro W3"/>
                <a:cs typeface="Calibri" panose="020F0502020204030204" pitchFamily="34" charset="0"/>
              </a:rPr>
              <a:t>Tip 2 Diyabet tedavisinin bir önleme – korunma tedavisi olduğu unutulmamalıdır.</a:t>
            </a:r>
          </a:p>
        </p:txBody>
      </p:sp>
      <p:sp>
        <p:nvSpPr>
          <p:cNvPr id="60419" name="Rectangle 3">
            <a:extLst>
              <a:ext uri="{FF2B5EF4-FFF2-40B4-BE49-F238E27FC236}">
                <a16:creationId xmlns:a16="http://schemas.microsoft.com/office/drawing/2014/main" id="{80CA1790-93EF-4D05-A075-D276363151DE}"/>
              </a:ext>
            </a:extLst>
          </p:cNvPr>
          <p:cNvSpPr>
            <a:spLocks noChangeArrowheads="1"/>
          </p:cNvSpPr>
          <p:nvPr/>
        </p:nvSpPr>
        <p:spPr bwMode="auto">
          <a:xfrm>
            <a:off x="0" y="0"/>
            <a:ext cx="9144000" cy="1143000"/>
          </a:xfrm>
          <a:prstGeom prst="rect">
            <a:avLst/>
          </a:prstGeom>
          <a:solidFill>
            <a:srgbClr val="002060"/>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tr-TR" altLang="tr-TR" sz="6000">
                <a:solidFill>
                  <a:schemeClr val="bg1"/>
                </a:solidFill>
              </a:rPr>
              <a:t>SONUÇ</a:t>
            </a:r>
          </a:p>
        </p:txBody>
      </p:sp>
      <p:sp>
        <p:nvSpPr>
          <p:cNvPr id="3" name="Altbilgi Yer Tutucusu 2">
            <a:extLst>
              <a:ext uri="{FF2B5EF4-FFF2-40B4-BE49-F238E27FC236}">
                <a16:creationId xmlns:a16="http://schemas.microsoft.com/office/drawing/2014/main" id="{27B2C45F-7698-4548-9132-52C9233DE541}"/>
              </a:ext>
            </a:extLst>
          </p:cNvPr>
          <p:cNvSpPr>
            <a:spLocks noGrp="1"/>
          </p:cNvSpPr>
          <p:nvPr>
            <p:ph type="ftr" sz="quarter" idx="11"/>
          </p:nvPr>
        </p:nvSpPr>
        <p:spPr>
          <a:xfrm>
            <a:off x="1116013" y="6092825"/>
            <a:ext cx="5834062" cy="457200"/>
          </a:xfrm>
        </p:spPr>
        <p:txBody>
          <a:bodyPr/>
          <a:lstStyle/>
          <a:p>
            <a:pPr>
              <a:defRPr/>
            </a:pPr>
            <a:r>
              <a:rPr lang="tr-TR" sz="1200"/>
              <a:t>Dijitalleşen Dünyada Hemşirelikte Kariyer Yolculuğu ve Mesleki Güç Sempozyumu</a:t>
            </a:r>
            <a:endParaRPr lang="tr-TR" sz="1200" dirty="0"/>
          </a:p>
        </p:txBody>
      </p:sp>
      <p:sp>
        <p:nvSpPr>
          <p:cNvPr id="5" name="Slayt Numarası Yer Tutucusu 4">
            <a:extLst>
              <a:ext uri="{FF2B5EF4-FFF2-40B4-BE49-F238E27FC236}">
                <a16:creationId xmlns:a16="http://schemas.microsoft.com/office/drawing/2014/main" id="{001C2F29-8391-4FCD-B42D-0DDBA0CD5078}"/>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416FA3-487B-402C-971E-A05F730EB138}" type="slidenum">
              <a:rPr lang="tr-TR" altLang="tr-TR">
                <a:solidFill>
                  <a:srgbClr val="FFFFFF"/>
                </a:solidFill>
              </a:rPr>
              <a:pPr eaLnBrk="1" hangingPunct="1"/>
              <a:t>51</a:t>
            </a:fld>
            <a:endParaRPr lang="tr-TR" altLang="tr-TR">
              <a:solidFill>
                <a:srgbClr val="FFFFFF"/>
              </a:solidFill>
            </a:endParaRPr>
          </a:p>
        </p:txBody>
      </p:sp>
      <p:sp>
        <p:nvSpPr>
          <p:cNvPr id="2" name="Veri Yer Tutucusu 1">
            <a:extLst>
              <a:ext uri="{FF2B5EF4-FFF2-40B4-BE49-F238E27FC236}">
                <a16:creationId xmlns:a16="http://schemas.microsoft.com/office/drawing/2014/main" id="{FDEFC12F-68A9-4A5F-9179-24434CD857D6}"/>
              </a:ext>
            </a:extLst>
          </p:cNvPr>
          <p:cNvSpPr>
            <a:spLocks noGrp="1"/>
          </p:cNvSpPr>
          <p:nvPr>
            <p:ph type="dt" sz="quarter" idx="10"/>
          </p:nvPr>
        </p:nvSpPr>
        <p:spPr/>
        <p:txBody>
          <a:bodyPr/>
          <a:lstStyle/>
          <a:p>
            <a:pPr>
              <a:defRPr/>
            </a:pPr>
            <a:fld id="{5FBF71E1-68CF-4666-98F5-87C4293B3642}" type="datetime1">
              <a:rPr lang="tr-TR" smtClean="0"/>
              <a:t>6.11.2023</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up)">
                                      <p:cBhvr>
                                        <p:cTn id="15" dur="500"/>
                                        <p:tgtEl>
                                          <p:spTgt spid="4">
                                            <p:txEl>
                                              <p:pRg st="2" end="2"/>
                                            </p:txEl>
                                          </p:spTgt>
                                        </p:tgtEl>
                                      </p:cBhvr>
                                    </p:animEffect>
                                  </p:childTnLst>
                                </p:cTn>
                              </p:par>
                            </p:childTnLst>
                          </p:cTn>
                        </p:par>
                        <p:par>
                          <p:cTn id="16" fill="hold" nodeType="afterGroup">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up)">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utoUpdateAnimBg="0" advAuto="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ext Box 2">
            <a:extLst>
              <a:ext uri="{FF2B5EF4-FFF2-40B4-BE49-F238E27FC236}">
                <a16:creationId xmlns:a16="http://schemas.microsoft.com/office/drawing/2014/main" id="{6CB8E797-1FBD-4368-90E6-7C28B4E1878B}"/>
              </a:ext>
            </a:extLst>
          </p:cNvPr>
          <p:cNvSpPr txBox="1">
            <a:spLocks noChangeArrowheads="1"/>
          </p:cNvSpPr>
          <p:nvPr/>
        </p:nvSpPr>
        <p:spPr bwMode="auto">
          <a:xfrm>
            <a:off x="-92075" y="650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sz="2400">
              <a:latin typeface="Times New Roman" panose="02020603050405020304" pitchFamily="18" charset="0"/>
            </a:endParaRPr>
          </a:p>
        </p:txBody>
      </p:sp>
      <p:sp>
        <p:nvSpPr>
          <p:cNvPr id="61443" name="Rectangle 2">
            <a:extLst>
              <a:ext uri="{FF2B5EF4-FFF2-40B4-BE49-F238E27FC236}">
                <a16:creationId xmlns:a16="http://schemas.microsoft.com/office/drawing/2014/main" id="{37EAB741-B71C-410A-BA90-BD54CF1220B6}"/>
              </a:ext>
            </a:extLst>
          </p:cNvPr>
          <p:cNvSpPr txBox="1">
            <a:spLocks noChangeArrowheads="1"/>
          </p:cNvSpPr>
          <p:nvPr/>
        </p:nvSpPr>
        <p:spPr bwMode="auto">
          <a:xfrm>
            <a:off x="1071563" y="1000125"/>
            <a:ext cx="7143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449263" indent="-449263"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lnSpc>
                <a:spcPct val="110000"/>
              </a:lnSpc>
              <a:buFont typeface="Wingdings" panose="05000000000000000000" pitchFamily="2" charset="2"/>
              <a:buNone/>
            </a:pPr>
            <a:br>
              <a:rPr lang="tr-TR" altLang="tr-TR" sz="4000" b="1">
                <a:solidFill>
                  <a:srgbClr val="660066"/>
                </a:solidFill>
              </a:rPr>
            </a:br>
            <a:br>
              <a:rPr lang="tr-TR" altLang="tr-TR" sz="4000" b="1">
                <a:solidFill>
                  <a:srgbClr val="660066"/>
                </a:solidFill>
              </a:rPr>
            </a:br>
            <a:br>
              <a:rPr lang="tr-TR" altLang="tr-TR" sz="4000" b="1">
                <a:solidFill>
                  <a:srgbClr val="660066"/>
                </a:solidFill>
              </a:rPr>
            </a:br>
            <a:br>
              <a:rPr lang="tr-TR" altLang="tr-TR" sz="4000" b="1">
                <a:solidFill>
                  <a:srgbClr val="660066"/>
                </a:solidFill>
              </a:rPr>
            </a:br>
            <a:br>
              <a:rPr lang="tr-TR" altLang="tr-TR" sz="4000" b="1">
                <a:solidFill>
                  <a:srgbClr val="660066"/>
                </a:solidFill>
              </a:rPr>
            </a:br>
            <a:br>
              <a:rPr lang="tr-TR" altLang="tr-TR" sz="4000" b="1">
                <a:solidFill>
                  <a:srgbClr val="660066"/>
                </a:solidFill>
              </a:rPr>
            </a:br>
            <a:br>
              <a:rPr lang="tr-TR" altLang="tr-TR" sz="4000" b="1">
                <a:solidFill>
                  <a:srgbClr val="660066"/>
                </a:solidFill>
              </a:rPr>
            </a:br>
            <a:br>
              <a:rPr lang="tr-TR" altLang="tr-TR" sz="4000" b="1">
                <a:solidFill>
                  <a:srgbClr val="660066"/>
                </a:solidFill>
              </a:rPr>
            </a:br>
            <a:br>
              <a:rPr lang="tr-TR" altLang="tr-TR" sz="4000" b="1">
                <a:solidFill>
                  <a:srgbClr val="660066"/>
                </a:solidFill>
              </a:rPr>
            </a:br>
            <a:br>
              <a:rPr lang="tr-TR" altLang="tr-TR" sz="4000" b="1">
                <a:solidFill>
                  <a:srgbClr val="660066"/>
                </a:solidFill>
              </a:rPr>
            </a:br>
            <a:br>
              <a:rPr lang="tr-TR" altLang="tr-TR" sz="4000" b="1">
                <a:solidFill>
                  <a:srgbClr val="660066"/>
                </a:solidFill>
              </a:rPr>
            </a:br>
            <a:br>
              <a:rPr lang="tr-TR" altLang="tr-TR" sz="4000" b="1">
                <a:solidFill>
                  <a:srgbClr val="660066"/>
                </a:solidFill>
              </a:rPr>
            </a:br>
            <a:endParaRPr lang="tr-TR" altLang="tr-TR" sz="4000" b="1">
              <a:solidFill>
                <a:srgbClr val="990033"/>
              </a:solidFill>
            </a:endParaRPr>
          </a:p>
          <a:p>
            <a:pPr algn="just" eaLnBrk="1" hangingPunct="1"/>
            <a:endParaRPr lang="tr-TR" altLang="tr-TR" sz="3600" b="1">
              <a:solidFill>
                <a:srgbClr val="990033"/>
              </a:solidFill>
            </a:endParaRPr>
          </a:p>
          <a:p>
            <a:pPr algn="just" eaLnBrk="1" hangingPunct="1"/>
            <a:endParaRPr lang="tr-TR" altLang="tr-TR" sz="3600" b="1">
              <a:solidFill>
                <a:srgbClr val="990033"/>
              </a:solidFill>
            </a:endParaRPr>
          </a:p>
        </p:txBody>
      </p:sp>
      <p:sp>
        <p:nvSpPr>
          <p:cNvPr id="61444" name="Rectangle 5">
            <a:extLst>
              <a:ext uri="{FF2B5EF4-FFF2-40B4-BE49-F238E27FC236}">
                <a16:creationId xmlns:a16="http://schemas.microsoft.com/office/drawing/2014/main" id="{DEDBC7C0-D06A-4D41-8832-541A3129D434}"/>
              </a:ext>
            </a:extLst>
          </p:cNvPr>
          <p:cNvSpPr>
            <a:spLocks noChangeArrowheads="1"/>
          </p:cNvSpPr>
          <p:nvPr/>
        </p:nvSpPr>
        <p:spPr bwMode="auto">
          <a:xfrm>
            <a:off x="1258888" y="5876925"/>
            <a:ext cx="5929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tr-TR" altLang="tr-TR" sz="4000" b="1">
                <a:solidFill>
                  <a:srgbClr val="CC0099"/>
                </a:solidFill>
              </a:rPr>
              <a:t>TEŞEKKÜRLER</a:t>
            </a:r>
            <a:endParaRPr lang="tr-TR" altLang="tr-TR" sz="4000">
              <a:solidFill>
                <a:srgbClr val="CC0099"/>
              </a:solidFill>
            </a:endParaRPr>
          </a:p>
        </p:txBody>
      </p:sp>
      <p:pic>
        <p:nvPicPr>
          <p:cNvPr id="61445" name="Picture 4" descr="D:\Desktop\Camera\20140407_111830.jpg">
            <a:extLst>
              <a:ext uri="{FF2B5EF4-FFF2-40B4-BE49-F238E27FC236}">
                <a16:creationId xmlns:a16="http://schemas.microsoft.com/office/drawing/2014/main" id="{E7E89958-9C67-41FB-89EF-DB20AED44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B29A14-4858-4588-AFDC-B7BB13CB6ADC}"/>
              </a:ext>
            </a:extLst>
          </p:cNvPr>
          <p:cNvSpPr txBox="1"/>
          <p:nvPr/>
        </p:nvSpPr>
        <p:spPr>
          <a:xfrm>
            <a:off x="361950" y="338138"/>
            <a:ext cx="7886700" cy="541337"/>
          </a:xfrm>
          <a:prstGeom prst="rect">
            <a:avLst/>
          </a:prstGeom>
          <a:noFill/>
        </p:spPr>
        <p:txBody>
          <a:bodyPr anchor="ctr">
            <a:spAutoFit/>
          </a:bodyPr>
          <a:lstStyle/>
          <a:p>
            <a:pPr>
              <a:lnSpc>
                <a:spcPts val="3500"/>
              </a:lnSpc>
              <a:defRPr/>
            </a:pPr>
            <a:r>
              <a:rPr lang="tr-TR" sz="3600" b="1" spc="-300" dirty="0">
                <a:solidFill>
                  <a:srgbClr val="E2120F"/>
                </a:solidFill>
              </a:rPr>
              <a:t>Diyabet Neden Önemli?</a:t>
            </a:r>
          </a:p>
        </p:txBody>
      </p:sp>
      <p:sp>
        <p:nvSpPr>
          <p:cNvPr id="10" name="Rectangle 9">
            <a:extLst>
              <a:ext uri="{FF2B5EF4-FFF2-40B4-BE49-F238E27FC236}">
                <a16:creationId xmlns:a16="http://schemas.microsoft.com/office/drawing/2014/main" id="{44D7B8BC-411E-4A0F-9B02-56387037D5EC}"/>
              </a:ext>
            </a:extLst>
          </p:cNvPr>
          <p:cNvSpPr/>
          <p:nvPr/>
        </p:nvSpPr>
        <p:spPr>
          <a:xfrm>
            <a:off x="342900" y="1020763"/>
            <a:ext cx="8229600" cy="4224337"/>
          </a:xfrm>
          <a:prstGeom prst="rect">
            <a:avLst/>
          </a:prstGeom>
        </p:spPr>
        <p:txBody>
          <a:bodyPr>
            <a:spAutoFit/>
          </a:bodyPr>
          <a:lstStyle/>
          <a:p>
            <a:pPr marL="342900" indent="-342900">
              <a:spcBef>
                <a:spcPts val="900"/>
              </a:spcBef>
              <a:spcAft>
                <a:spcPts val="1200"/>
              </a:spcAft>
              <a:buFont typeface="Arial" panose="020B0604020202020204" pitchFamily="34" charset="0"/>
              <a:buChar char="•"/>
              <a:defRPr/>
            </a:pPr>
            <a:r>
              <a:rPr lang="tr-TR" sz="2400" dirty="0">
                <a:solidFill>
                  <a:schemeClr val="tx1">
                    <a:lumMod val="75000"/>
                    <a:lumOff val="25000"/>
                  </a:schemeClr>
                </a:solidFill>
              </a:rPr>
              <a:t>Diyabetik </a:t>
            </a:r>
            <a:r>
              <a:rPr lang="tr-TR" sz="2400" dirty="0" err="1">
                <a:solidFill>
                  <a:schemeClr val="tx1">
                    <a:lumMod val="75000"/>
                    <a:lumOff val="25000"/>
                  </a:schemeClr>
                </a:solidFill>
              </a:rPr>
              <a:t>retinopati</a:t>
            </a:r>
            <a:r>
              <a:rPr lang="tr-TR" sz="2400" dirty="0">
                <a:solidFill>
                  <a:schemeClr val="tx1">
                    <a:lumMod val="75000"/>
                    <a:lumOff val="25000"/>
                  </a:schemeClr>
                </a:solidFill>
              </a:rPr>
              <a:t> erişkinler için en önemli körlük nedenidir. Diyabetlilerin </a:t>
            </a:r>
            <a:r>
              <a:rPr lang="tr-TR" sz="2400" dirty="0">
                <a:solidFill>
                  <a:srgbClr val="FF0000"/>
                </a:solidFill>
              </a:rPr>
              <a:t>yaklaşık 1/3’ünün </a:t>
            </a:r>
            <a:r>
              <a:rPr lang="tr-TR" sz="2400" dirty="0" err="1">
                <a:solidFill>
                  <a:srgbClr val="FF0000"/>
                </a:solidFill>
              </a:rPr>
              <a:t>retinopati</a:t>
            </a:r>
            <a:r>
              <a:rPr lang="tr-TR" sz="2400" dirty="0" err="1">
                <a:solidFill>
                  <a:schemeClr val="tx1">
                    <a:lumMod val="75000"/>
                    <a:lumOff val="25000"/>
                  </a:schemeClr>
                </a:solidFill>
              </a:rPr>
              <a:t>si</a:t>
            </a:r>
            <a:r>
              <a:rPr lang="tr-TR" sz="2400" dirty="0">
                <a:solidFill>
                  <a:schemeClr val="tx1">
                    <a:lumMod val="75000"/>
                    <a:lumOff val="25000"/>
                  </a:schemeClr>
                </a:solidFill>
              </a:rPr>
              <a:t> olduğu belirtilmektedir. </a:t>
            </a:r>
          </a:p>
          <a:p>
            <a:pPr marL="342900" indent="-342900">
              <a:spcBef>
                <a:spcPts val="900"/>
              </a:spcBef>
              <a:spcAft>
                <a:spcPts val="1200"/>
              </a:spcAft>
              <a:buFont typeface="Arial" panose="020B0604020202020204" pitchFamily="34" charset="0"/>
              <a:buChar char="•"/>
              <a:defRPr/>
            </a:pPr>
            <a:r>
              <a:rPr lang="tr-TR" sz="2400" dirty="0">
                <a:solidFill>
                  <a:schemeClr val="tx1">
                    <a:lumMod val="75000"/>
                    <a:lumOff val="25000"/>
                  </a:schemeClr>
                </a:solidFill>
              </a:rPr>
              <a:t>Diyabetlilerde böbrek yetmezliği gelişme riski yüksektir, hastaların </a:t>
            </a:r>
            <a:r>
              <a:rPr lang="tr-TR" sz="2400" dirty="0">
                <a:solidFill>
                  <a:srgbClr val="FF0000"/>
                </a:solidFill>
              </a:rPr>
              <a:t>%10’u KBY </a:t>
            </a:r>
            <a:r>
              <a:rPr lang="tr-TR" sz="2400" dirty="0">
                <a:solidFill>
                  <a:schemeClr val="tx1">
                    <a:lumMod val="75000"/>
                    <a:lumOff val="25000"/>
                  </a:schemeClr>
                </a:solidFill>
              </a:rPr>
              <a:t>nedeni ile hayatını kaybetmektedir.</a:t>
            </a:r>
          </a:p>
          <a:p>
            <a:pPr marL="342900" indent="-342900">
              <a:spcBef>
                <a:spcPts val="900"/>
              </a:spcBef>
              <a:spcAft>
                <a:spcPts val="1200"/>
              </a:spcAft>
              <a:buFont typeface="Arial" panose="020B0604020202020204" pitchFamily="34" charset="0"/>
              <a:buChar char="•"/>
              <a:defRPr/>
            </a:pPr>
            <a:r>
              <a:rPr lang="tr-TR" sz="2400" dirty="0">
                <a:solidFill>
                  <a:schemeClr val="tx1">
                    <a:lumMod val="75000"/>
                    <a:lumOff val="25000"/>
                  </a:schemeClr>
                </a:solidFill>
              </a:rPr>
              <a:t>Diyabet </a:t>
            </a:r>
            <a:r>
              <a:rPr lang="tr-TR" sz="2400" dirty="0" err="1">
                <a:solidFill>
                  <a:schemeClr val="tx1">
                    <a:lumMod val="75000"/>
                    <a:lumOff val="25000"/>
                  </a:schemeClr>
                </a:solidFill>
              </a:rPr>
              <a:t>travmatik</a:t>
            </a:r>
            <a:r>
              <a:rPr lang="tr-TR" sz="2400" dirty="0">
                <a:solidFill>
                  <a:schemeClr val="tx1">
                    <a:lumMod val="75000"/>
                    <a:lumOff val="25000"/>
                  </a:schemeClr>
                </a:solidFill>
              </a:rPr>
              <a:t> olmayan alt </a:t>
            </a:r>
            <a:r>
              <a:rPr lang="tr-TR" sz="2400" dirty="0" err="1">
                <a:solidFill>
                  <a:schemeClr val="tx1">
                    <a:lumMod val="75000"/>
                    <a:lumOff val="25000"/>
                  </a:schemeClr>
                </a:solidFill>
              </a:rPr>
              <a:t>ekstremite</a:t>
            </a:r>
            <a:r>
              <a:rPr lang="tr-TR" sz="2400" dirty="0">
                <a:solidFill>
                  <a:schemeClr val="tx1">
                    <a:lumMod val="75000"/>
                    <a:lumOff val="25000"/>
                  </a:schemeClr>
                </a:solidFill>
              </a:rPr>
              <a:t> </a:t>
            </a:r>
            <a:r>
              <a:rPr lang="tr-TR" sz="2400" dirty="0" err="1">
                <a:solidFill>
                  <a:schemeClr val="tx1">
                    <a:lumMod val="75000"/>
                    <a:lumOff val="25000"/>
                  </a:schemeClr>
                </a:solidFill>
              </a:rPr>
              <a:t>amputasyonların</a:t>
            </a:r>
            <a:r>
              <a:rPr lang="tr-TR" sz="2400" dirty="0">
                <a:solidFill>
                  <a:schemeClr val="tx1">
                    <a:lumMod val="75000"/>
                    <a:lumOff val="25000"/>
                  </a:schemeClr>
                </a:solidFill>
              </a:rPr>
              <a:t> en önemli nedenidir. Diyabetli olmayan </a:t>
            </a:r>
            <a:r>
              <a:rPr lang="tr-TR" sz="2400" dirty="0" err="1">
                <a:solidFill>
                  <a:schemeClr val="tx1">
                    <a:lumMod val="75000"/>
                    <a:lumOff val="25000"/>
                  </a:schemeClr>
                </a:solidFill>
              </a:rPr>
              <a:t>birinine</a:t>
            </a:r>
            <a:r>
              <a:rPr lang="tr-TR" sz="2400" dirty="0">
                <a:solidFill>
                  <a:schemeClr val="tx1">
                    <a:lumMod val="75000"/>
                    <a:lumOff val="25000"/>
                  </a:schemeClr>
                </a:solidFill>
              </a:rPr>
              <a:t> göre </a:t>
            </a:r>
            <a:r>
              <a:rPr lang="tr-TR" sz="2400" dirty="0" err="1">
                <a:solidFill>
                  <a:srgbClr val="FF0000"/>
                </a:solidFill>
              </a:rPr>
              <a:t>amputasyon</a:t>
            </a:r>
            <a:r>
              <a:rPr lang="tr-TR" sz="2400" dirty="0">
                <a:solidFill>
                  <a:srgbClr val="FF0000"/>
                </a:solidFill>
              </a:rPr>
              <a:t> risk ortalama 25 kat fazladır.</a:t>
            </a:r>
          </a:p>
          <a:p>
            <a:pPr marL="342900" indent="-342900">
              <a:spcBef>
                <a:spcPts val="900"/>
              </a:spcBef>
              <a:spcAft>
                <a:spcPts val="1200"/>
              </a:spcAft>
              <a:buFont typeface="Arial" panose="020B0604020202020204" pitchFamily="34" charset="0"/>
              <a:buChar char="•"/>
              <a:defRPr/>
            </a:pPr>
            <a:r>
              <a:rPr lang="tr-TR" sz="2400" dirty="0">
                <a:solidFill>
                  <a:srgbClr val="FF0000"/>
                </a:solidFill>
              </a:rPr>
              <a:t>SGK 2016 25 000 </a:t>
            </a:r>
            <a:r>
              <a:rPr lang="tr-TR" sz="2400" dirty="0" err="1">
                <a:solidFill>
                  <a:srgbClr val="FF0000"/>
                </a:solidFill>
              </a:rPr>
              <a:t>amputasyon</a:t>
            </a:r>
            <a:r>
              <a:rPr lang="tr-TR" sz="2400" dirty="0">
                <a:solidFill>
                  <a:srgbClr val="FF0000"/>
                </a:solidFill>
              </a:rPr>
              <a:t> %60 üzerinde DİYABETE BAĞLI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5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6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1000"/>
                                        <p:tgtEl>
                                          <p:spTgt spid="10">
                                            <p:txEl>
                                              <p:pRg st="3" end="3"/>
                                            </p:txEl>
                                          </p:spTgt>
                                        </p:tgtEl>
                                      </p:cBhvr>
                                    </p:animEffect>
                                    <p:anim calcmode="lin" valueType="num">
                                      <p:cBhvr>
                                        <p:cTn id="31"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3B56BB5-55C3-4C2F-928D-5D0B3D0EFE35}"/>
              </a:ext>
            </a:extLst>
          </p:cNvPr>
          <p:cNvSpPr txBox="1"/>
          <p:nvPr/>
        </p:nvSpPr>
        <p:spPr>
          <a:xfrm>
            <a:off x="342900" y="338138"/>
            <a:ext cx="7905750" cy="541337"/>
          </a:xfrm>
          <a:prstGeom prst="rect">
            <a:avLst/>
          </a:prstGeom>
          <a:noFill/>
        </p:spPr>
        <p:txBody>
          <a:bodyPr anchor="ctr">
            <a:spAutoFit/>
          </a:bodyPr>
          <a:lstStyle/>
          <a:p>
            <a:pPr>
              <a:lnSpc>
                <a:spcPts val="3500"/>
              </a:lnSpc>
              <a:defRPr/>
            </a:pPr>
            <a:r>
              <a:rPr lang="tr-TR" sz="3600" b="1" spc="-300" dirty="0">
                <a:solidFill>
                  <a:srgbClr val="E2120F"/>
                </a:solidFill>
              </a:rPr>
              <a:t>Diyabet Neden Önemli?</a:t>
            </a:r>
          </a:p>
        </p:txBody>
      </p:sp>
      <p:sp>
        <p:nvSpPr>
          <p:cNvPr id="10" name="Rectangle 9">
            <a:extLst>
              <a:ext uri="{FF2B5EF4-FFF2-40B4-BE49-F238E27FC236}">
                <a16:creationId xmlns:a16="http://schemas.microsoft.com/office/drawing/2014/main" id="{C9CEE5F5-9A8B-4A12-ACFE-42F99F3A001A}"/>
              </a:ext>
            </a:extLst>
          </p:cNvPr>
          <p:cNvSpPr/>
          <p:nvPr/>
        </p:nvSpPr>
        <p:spPr>
          <a:xfrm>
            <a:off x="342900" y="1020763"/>
            <a:ext cx="8086725" cy="2578100"/>
          </a:xfrm>
          <a:prstGeom prst="rect">
            <a:avLst/>
          </a:prstGeom>
        </p:spPr>
        <p:txBody>
          <a:bodyPr>
            <a:spAutoFit/>
          </a:bodyPr>
          <a:lstStyle/>
          <a:p>
            <a:pPr marL="342900" indent="-342900" algn="just">
              <a:spcBef>
                <a:spcPts val="900"/>
              </a:spcBef>
              <a:spcAft>
                <a:spcPts val="1200"/>
              </a:spcAft>
              <a:buFont typeface="Arial" panose="020B0604020202020204" pitchFamily="34" charset="0"/>
              <a:buChar char="•"/>
              <a:defRPr/>
            </a:pPr>
            <a:r>
              <a:rPr lang="tr-TR" sz="2400" dirty="0">
                <a:solidFill>
                  <a:schemeClr val="tx1">
                    <a:lumMod val="75000"/>
                    <a:lumOff val="25000"/>
                  </a:schemeClr>
                </a:solidFill>
              </a:rPr>
              <a:t>Tip 2 diyabet çok sinsi seyreden bir hastalıktır ve semptom vermeden çok uzun yıllar varlığını sürdürebilir.</a:t>
            </a:r>
          </a:p>
          <a:p>
            <a:pPr marL="342900" indent="-342900" algn="just">
              <a:spcBef>
                <a:spcPts val="900"/>
              </a:spcBef>
              <a:spcAft>
                <a:spcPts val="1200"/>
              </a:spcAft>
              <a:buFont typeface="Arial" panose="020B0604020202020204" pitchFamily="34" charset="0"/>
              <a:buChar char="•"/>
              <a:defRPr/>
            </a:pPr>
            <a:r>
              <a:rPr lang="tr-TR" sz="2400" dirty="0">
                <a:solidFill>
                  <a:schemeClr val="tx1">
                    <a:lumMod val="75000"/>
                    <a:lumOff val="25000"/>
                  </a:schemeClr>
                </a:solidFill>
              </a:rPr>
              <a:t>Gerekli önlemler alınmazsa diyabetin her geçen gün  daha fazla insanı etkileyeceği ve diğer kronik hastalıklarla birlikte sağlık sistemlerinin sürdürülebilirliğini tehdit etmeye devam edeceği bilinmektedir.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5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a:extLst>
              <a:ext uri="{FF2B5EF4-FFF2-40B4-BE49-F238E27FC236}">
                <a16:creationId xmlns:a16="http://schemas.microsoft.com/office/drawing/2014/main" id="{DC90AE3B-5CC0-4902-8378-55A64DE5AB00}"/>
              </a:ext>
            </a:extLst>
          </p:cNvPr>
          <p:cNvSpPr>
            <a:spLocks noGrp="1"/>
          </p:cNvSpPr>
          <p:nvPr>
            <p:ph type="title" idx="4294967295"/>
          </p:nvPr>
        </p:nvSpPr>
        <p:spPr>
          <a:xfrm>
            <a:off x="323850" y="260350"/>
            <a:ext cx="8243888" cy="865188"/>
          </a:xfrm>
        </p:spPr>
        <p:txBody>
          <a:bodyPr/>
          <a:lstStyle/>
          <a:p>
            <a:pPr eaLnBrk="1" hangingPunct="1"/>
            <a:r>
              <a:rPr lang="tr-TR" altLang="tr-TR" sz="3200" b="1">
                <a:solidFill>
                  <a:schemeClr val="accent1"/>
                </a:solidFill>
              </a:rPr>
              <a:t>Diyabet Risk Faktörleri</a:t>
            </a:r>
            <a:endParaRPr lang="tr-TR" altLang="tr-TR" sz="3200" b="1">
              <a:solidFill>
                <a:schemeClr val="accent1"/>
              </a:solidFill>
              <a:cs typeface="Calibri" panose="020F0502020204030204" pitchFamily="34" charset="0"/>
            </a:endParaRPr>
          </a:p>
        </p:txBody>
      </p:sp>
      <p:sp>
        <p:nvSpPr>
          <p:cNvPr id="36867" name="2 İçerik Yer Tutucusu">
            <a:extLst>
              <a:ext uri="{FF2B5EF4-FFF2-40B4-BE49-F238E27FC236}">
                <a16:creationId xmlns:a16="http://schemas.microsoft.com/office/drawing/2014/main" id="{F8D275BA-DEF7-49D0-AB49-0AE54FBEB2A6}"/>
              </a:ext>
            </a:extLst>
          </p:cNvPr>
          <p:cNvSpPr>
            <a:spLocks noGrp="1"/>
          </p:cNvSpPr>
          <p:nvPr>
            <p:ph idx="4294967295"/>
          </p:nvPr>
        </p:nvSpPr>
        <p:spPr>
          <a:xfrm>
            <a:off x="285750" y="1268413"/>
            <a:ext cx="8678863" cy="4859337"/>
          </a:xfrm>
        </p:spPr>
        <p:txBody>
          <a:bodyPr/>
          <a:lstStyle/>
          <a:p>
            <a:pPr eaLnBrk="1" hangingPunct="1">
              <a:lnSpc>
                <a:spcPct val="90000"/>
              </a:lnSpc>
              <a:buFont typeface="Wingdings 2" panose="05020102010507070707" pitchFamily="18" charset="2"/>
              <a:buNone/>
            </a:pPr>
            <a:r>
              <a:rPr lang="tr-TR" altLang="tr-TR" sz="3200" dirty="0">
                <a:solidFill>
                  <a:srgbClr val="C00000"/>
                </a:solidFill>
              </a:rPr>
              <a:t>Değiştirilebilir Risk faktörleri</a:t>
            </a:r>
            <a:endParaRPr lang="en-US" altLang="tr-TR" sz="3200" dirty="0">
              <a:solidFill>
                <a:srgbClr val="C00000"/>
              </a:solidFill>
            </a:endParaRPr>
          </a:p>
          <a:p>
            <a:pPr eaLnBrk="1" hangingPunct="1">
              <a:lnSpc>
                <a:spcPct val="90000"/>
              </a:lnSpc>
              <a:buFontTx/>
              <a:buChar char="•"/>
            </a:pPr>
            <a:r>
              <a:rPr lang="tr-TR" altLang="tr-TR" sz="2800" dirty="0"/>
              <a:t>Fiziksel aktivite</a:t>
            </a:r>
            <a:r>
              <a:rPr lang="en-US" altLang="tr-TR" sz="2800" dirty="0"/>
              <a:t> </a:t>
            </a:r>
          </a:p>
          <a:p>
            <a:pPr eaLnBrk="1" hangingPunct="1">
              <a:lnSpc>
                <a:spcPct val="90000"/>
              </a:lnSpc>
              <a:buFontTx/>
              <a:buChar char="•"/>
            </a:pPr>
            <a:r>
              <a:rPr lang="en-US" altLang="tr-TR" sz="2800" dirty="0"/>
              <a:t>O</a:t>
            </a:r>
            <a:r>
              <a:rPr lang="tr-TR" altLang="tr-TR" sz="2800" dirty="0" err="1"/>
              <a:t>bezite</a:t>
            </a:r>
            <a:r>
              <a:rPr lang="en-US" altLang="tr-TR" sz="2800" dirty="0"/>
              <a:t> </a:t>
            </a:r>
          </a:p>
          <a:p>
            <a:pPr eaLnBrk="1" hangingPunct="1">
              <a:lnSpc>
                <a:spcPct val="90000"/>
              </a:lnSpc>
              <a:buFontTx/>
              <a:buChar char="•"/>
            </a:pPr>
            <a:r>
              <a:rPr lang="tr-TR" altLang="tr-TR" sz="2800" dirty="0"/>
              <a:t>Diyet</a:t>
            </a:r>
            <a:endParaRPr lang="en-US" altLang="tr-TR" sz="2800" dirty="0"/>
          </a:p>
          <a:p>
            <a:pPr eaLnBrk="1" hangingPunct="1">
              <a:lnSpc>
                <a:spcPct val="90000"/>
              </a:lnSpc>
              <a:buFont typeface="Wingdings 2" panose="05020102010507070707" pitchFamily="18" charset="2"/>
              <a:buNone/>
            </a:pPr>
            <a:r>
              <a:rPr lang="tr-TR" altLang="tr-TR" sz="3200" dirty="0">
                <a:solidFill>
                  <a:srgbClr val="C00000"/>
                </a:solidFill>
              </a:rPr>
              <a:t>Değiştirilemez Risk faktörleri</a:t>
            </a:r>
            <a:endParaRPr lang="en-US" altLang="tr-TR" sz="3200" dirty="0">
              <a:solidFill>
                <a:srgbClr val="C00000"/>
              </a:solidFill>
            </a:endParaRPr>
          </a:p>
          <a:p>
            <a:pPr eaLnBrk="1" hangingPunct="1">
              <a:lnSpc>
                <a:spcPct val="90000"/>
              </a:lnSpc>
              <a:buFontTx/>
              <a:buChar char="•"/>
            </a:pPr>
            <a:r>
              <a:rPr lang="tr-TR" altLang="tr-TR" sz="2800" dirty="0"/>
              <a:t>Etnik köken</a:t>
            </a:r>
            <a:endParaRPr lang="en-CA" altLang="tr-TR" sz="2800" dirty="0"/>
          </a:p>
          <a:p>
            <a:pPr eaLnBrk="1" hangingPunct="1">
              <a:lnSpc>
                <a:spcPct val="90000"/>
              </a:lnSpc>
              <a:buFontTx/>
              <a:buChar char="•"/>
            </a:pPr>
            <a:r>
              <a:rPr lang="tr-TR" altLang="tr-TR" sz="2800" dirty="0"/>
              <a:t>Aile hikayesi</a:t>
            </a:r>
          </a:p>
          <a:p>
            <a:pPr eaLnBrk="1" hangingPunct="1">
              <a:lnSpc>
                <a:spcPct val="90000"/>
              </a:lnSpc>
              <a:buFontTx/>
              <a:buChar char="•"/>
            </a:pPr>
            <a:r>
              <a:rPr lang="tr-TR" altLang="tr-TR" sz="2800" dirty="0"/>
              <a:t>Genetik </a:t>
            </a:r>
            <a:r>
              <a:rPr lang="en-US" altLang="tr-TR" sz="2000" b="1" dirty="0" err="1">
                <a:solidFill>
                  <a:schemeClr val="accent1"/>
                </a:solidFill>
                <a:cs typeface="Calibri" panose="020F0502020204030204" pitchFamily="34" charset="0"/>
              </a:rPr>
              <a:t>Genler</a:t>
            </a:r>
            <a:r>
              <a:rPr lang="en-US" altLang="tr-TR" sz="2000" b="1" dirty="0">
                <a:solidFill>
                  <a:schemeClr val="accent1"/>
                </a:solidFill>
                <a:cs typeface="Calibri" panose="020F0502020204030204" pitchFamily="34" charset="0"/>
              </a:rPr>
              <a:t> </a:t>
            </a:r>
            <a:r>
              <a:rPr lang="en-US" altLang="tr-TR" sz="2000" b="1" dirty="0" err="1">
                <a:solidFill>
                  <a:schemeClr val="accent1"/>
                </a:solidFill>
                <a:cs typeface="Calibri" panose="020F0502020204030204" pitchFamily="34" charset="0"/>
              </a:rPr>
              <a:t>silahı</a:t>
            </a:r>
            <a:r>
              <a:rPr lang="en-US" altLang="tr-TR" sz="2000" b="1" dirty="0">
                <a:solidFill>
                  <a:schemeClr val="accent1"/>
                </a:solidFill>
                <a:cs typeface="Calibri" panose="020F0502020204030204" pitchFamily="34" charset="0"/>
              </a:rPr>
              <a:t> </a:t>
            </a:r>
            <a:r>
              <a:rPr lang="en-US" altLang="tr-TR" sz="2000" b="1" dirty="0" err="1">
                <a:solidFill>
                  <a:schemeClr val="accent1"/>
                </a:solidFill>
                <a:cs typeface="Calibri" panose="020F0502020204030204" pitchFamily="34" charset="0"/>
              </a:rPr>
              <a:t>doldurur</a:t>
            </a:r>
            <a:r>
              <a:rPr lang="en-US" altLang="tr-TR" sz="2000" b="1" dirty="0">
                <a:solidFill>
                  <a:schemeClr val="accent1"/>
                </a:solidFill>
                <a:cs typeface="Calibri" panose="020F0502020204030204" pitchFamily="34" charset="0"/>
              </a:rPr>
              <a:t>. </a:t>
            </a:r>
            <a:r>
              <a:rPr lang="en-US" altLang="tr-TR" sz="2000" b="1" dirty="0" err="1">
                <a:solidFill>
                  <a:schemeClr val="accent1"/>
                </a:solidFill>
                <a:cs typeface="Calibri" panose="020F0502020204030204" pitchFamily="34" charset="0"/>
              </a:rPr>
              <a:t>Yaşam</a:t>
            </a:r>
            <a:r>
              <a:rPr lang="en-US" altLang="tr-TR" sz="2000" b="1" dirty="0">
                <a:solidFill>
                  <a:schemeClr val="accent1"/>
                </a:solidFill>
                <a:cs typeface="Calibri" panose="020F0502020204030204" pitchFamily="34" charset="0"/>
              </a:rPr>
              <a:t> </a:t>
            </a:r>
            <a:r>
              <a:rPr lang="en-US" altLang="tr-TR" sz="2000" b="1" dirty="0" err="1">
                <a:solidFill>
                  <a:schemeClr val="accent1"/>
                </a:solidFill>
                <a:cs typeface="Calibri" panose="020F0502020204030204" pitchFamily="34" charset="0"/>
              </a:rPr>
              <a:t>tarzı</a:t>
            </a:r>
            <a:r>
              <a:rPr lang="en-US" altLang="tr-TR" sz="2000" b="1" dirty="0">
                <a:solidFill>
                  <a:schemeClr val="accent1"/>
                </a:solidFill>
                <a:cs typeface="Calibri" panose="020F0502020204030204" pitchFamily="34" charset="0"/>
              </a:rPr>
              <a:t> </a:t>
            </a:r>
            <a:r>
              <a:rPr lang="en-US" altLang="tr-TR" sz="2000" b="1" dirty="0" err="1">
                <a:solidFill>
                  <a:schemeClr val="accent1"/>
                </a:solidFill>
                <a:cs typeface="Calibri" panose="020F0502020204030204" pitchFamily="34" charset="0"/>
              </a:rPr>
              <a:t>tetiği</a:t>
            </a:r>
            <a:r>
              <a:rPr lang="en-US" altLang="tr-TR" sz="2000" b="1" dirty="0">
                <a:solidFill>
                  <a:schemeClr val="accent1"/>
                </a:solidFill>
                <a:cs typeface="Calibri" panose="020F0502020204030204" pitchFamily="34" charset="0"/>
              </a:rPr>
              <a:t> </a:t>
            </a:r>
            <a:r>
              <a:rPr lang="en-US" altLang="tr-TR" sz="2000" b="1" dirty="0" err="1">
                <a:solidFill>
                  <a:schemeClr val="accent1"/>
                </a:solidFill>
                <a:cs typeface="Calibri" panose="020F0502020204030204" pitchFamily="34" charset="0"/>
              </a:rPr>
              <a:t>çeker</a:t>
            </a:r>
            <a:r>
              <a:rPr lang="en-US" altLang="tr-TR" sz="2000" b="1" dirty="0">
                <a:solidFill>
                  <a:schemeClr val="accent1"/>
                </a:solidFill>
                <a:cs typeface="Calibri" panose="020F0502020204030204" pitchFamily="34" charset="0"/>
              </a:rPr>
              <a:t>”</a:t>
            </a:r>
            <a:r>
              <a:rPr lang="tr-TR" altLang="tr-TR" sz="2000" b="1" dirty="0">
                <a:solidFill>
                  <a:schemeClr val="accent1"/>
                </a:solidFill>
                <a:cs typeface="Calibri" panose="020F0502020204030204" pitchFamily="34" charset="0"/>
              </a:rPr>
              <a:t> Dr. Elliot </a:t>
            </a:r>
            <a:r>
              <a:rPr lang="tr-TR" altLang="tr-TR" sz="2000" b="1" dirty="0" err="1">
                <a:solidFill>
                  <a:schemeClr val="accent1"/>
                </a:solidFill>
                <a:cs typeface="Calibri" panose="020F0502020204030204" pitchFamily="34" charset="0"/>
              </a:rPr>
              <a:t>Joslin</a:t>
            </a:r>
            <a:r>
              <a:rPr lang="tr-TR" altLang="tr-TR" sz="2800" b="1" dirty="0">
                <a:cs typeface="Calibri" panose="020F0502020204030204" pitchFamily="34" charset="0"/>
              </a:rPr>
              <a:t> </a:t>
            </a:r>
          </a:p>
          <a:p>
            <a:pPr eaLnBrk="1" hangingPunct="1">
              <a:lnSpc>
                <a:spcPct val="90000"/>
              </a:lnSpc>
              <a:buFontTx/>
              <a:buChar char="•"/>
            </a:pPr>
            <a:r>
              <a:rPr lang="tr-TR" altLang="tr-TR" sz="2800" dirty="0"/>
              <a:t>Yaşlanma</a:t>
            </a:r>
            <a:endParaRPr lang="en-US" altLang="tr-TR" sz="2800" dirty="0"/>
          </a:p>
          <a:p>
            <a:pPr eaLnBrk="1" hangingPunct="1">
              <a:lnSpc>
                <a:spcPct val="80000"/>
              </a:lnSpc>
              <a:buFont typeface="Wingdings 2" panose="05020102010507070707" pitchFamily="18" charset="2"/>
              <a:buNone/>
            </a:pPr>
            <a:endParaRPr lang="tr-TR" altLang="tr-TR" sz="2800" dirty="0">
              <a:cs typeface="Calibri" panose="020F0502020204030204" pitchFamily="34" charset="0"/>
            </a:endParaRPr>
          </a:p>
        </p:txBody>
      </p:sp>
      <p:sp>
        <p:nvSpPr>
          <p:cNvPr id="36868" name="Slayt Numarası Yer Tutucusu 1">
            <a:extLst>
              <a:ext uri="{FF2B5EF4-FFF2-40B4-BE49-F238E27FC236}">
                <a16:creationId xmlns:a16="http://schemas.microsoft.com/office/drawing/2014/main" id="{F496EE76-2B20-432F-AEBD-1BCF23AA5EE8}"/>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round/>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a:spcBef>
                <a:spcPct val="0"/>
              </a:spcBef>
              <a:buClrTx/>
              <a:buSzTx/>
              <a:buFontTx/>
              <a:buNone/>
            </a:pPr>
            <a:fld id="{D28B544C-AD7D-453B-A443-0B1A685F9427}" type="slidenum">
              <a:rPr lang="tr-TR" altLang="tr-TR" sz="1400">
                <a:solidFill>
                  <a:srgbClr val="FFFFFF"/>
                </a:solidFill>
              </a:rPr>
              <a:pPr>
                <a:spcBef>
                  <a:spcPct val="0"/>
                </a:spcBef>
                <a:buClrTx/>
                <a:buSzTx/>
                <a:buFontTx/>
                <a:buNone/>
              </a:pPr>
              <a:t>8</a:t>
            </a:fld>
            <a:endParaRPr lang="tr-TR" altLang="tr-TR" sz="1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C11C93-7129-46C8-8A71-42A079C48996}"/>
              </a:ext>
            </a:extLst>
          </p:cNvPr>
          <p:cNvSpPr txBox="1"/>
          <p:nvPr/>
        </p:nvSpPr>
        <p:spPr>
          <a:xfrm>
            <a:off x="608013" y="338138"/>
            <a:ext cx="7640637" cy="541337"/>
          </a:xfrm>
          <a:prstGeom prst="rect">
            <a:avLst/>
          </a:prstGeom>
          <a:noFill/>
        </p:spPr>
        <p:txBody>
          <a:bodyPr anchor="ctr">
            <a:spAutoFit/>
          </a:bodyPr>
          <a:lstStyle/>
          <a:p>
            <a:pPr>
              <a:lnSpc>
                <a:spcPts val="3500"/>
              </a:lnSpc>
              <a:defRPr/>
            </a:pPr>
            <a:r>
              <a:rPr lang="tr-TR" sz="3600" b="1" spc="-300" dirty="0" err="1">
                <a:solidFill>
                  <a:srgbClr val="E2120F"/>
                </a:solidFill>
              </a:rPr>
              <a:t>Prediyabet</a:t>
            </a:r>
            <a:r>
              <a:rPr lang="tr-TR" sz="3600" b="1" spc="-300" dirty="0">
                <a:solidFill>
                  <a:srgbClr val="E2120F"/>
                </a:solidFill>
              </a:rPr>
              <a:t> </a:t>
            </a:r>
            <a:endParaRPr lang="tr-TR" sz="3600" b="1" spc="-300" dirty="0">
              <a:solidFill>
                <a:srgbClr val="E2120F"/>
              </a:solidFill>
              <a:latin typeface="Gotham Light"/>
              <a:cs typeface="+mn-cs"/>
            </a:endParaRPr>
          </a:p>
        </p:txBody>
      </p:sp>
      <p:sp>
        <p:nvSpPr>
          <p:cNvPr id="10" name="Rectangle 9">
            <a:extLst>
              <a:ext uri="{FF2B5EF4-FFF2-40B4-BE49-F238E27FC236}">
                <a16:creationId xmlns:a16="http://schemas.microsoft.com/office/drawing/2014/main" id="{CBFA6F10-FE93-4AE8-A54C-E06A8AA1BF4B}"/>
              </a:ext>
            </a:extLst>
          </p:cNvPr>
          <p:cNvSpPr>
            <a:spLocks noChangeArrowheads="1"/>
          </p:cNvSpPr>
          <p:nvPr/>
        </p:nvSpPr>
        <p:spPr bwMode="auto">
          <a:xfrm>
            <a:off x="342900" y="1020763"/>
            <a:ext cx="7872413"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eaLnBrk="1" hangingPunct="1">
              <a:spcBef>
                <a:spcPts val="900"/>
              </a:spcBef>
              <a:spcAft>
                <a:spcPts val="1200"/>
              </a:spcAft>
              <a:buClrTx/>
              <a:buSzTx/>
              <a:buFont typeface="Arial" panose="020B0604020202020204" pitchFamily="34" charset="0"/>
              <a:buChar char="•"/>
            </a:pPr>
            <a:r>
              <a:rPr lang="tr-TR" altLang="tr-TR" sz="2400">
                <a:solidFill>
                  <a:srgbClr val="404040"/>
                </a:solidFill>
              </a:rPr>
              <a:t>Plazma glukoz düzeyinin normalden yüksek olduğu ancak diyabet tanısı sınırlarına ulaşmadığı durumlar prediyabet olarak tanımlanır. </a:t>
            </a:r>
          </a:p>
          <a:p>
            <a:pPr eaLnBrk="1" hangingPunct="1">
              <a:spcBef>
                <a:spcPts val="900"/>
              </a:spcBef>
              <a:spcAft>
                <a:spcPts val="1200"/>
              </a:spcAft>
              <a:buClrTx/>
              <a:buSzTx/>
              <a:buFont typeface="Arial" panose="020B0604020202020204" pitchFamily="34" charset="0"/>
              <a:buChar char="•"/>
            </a:pPr>
            <a:r>
              <a:rPr lang="tr-TR" altLang="tr-TR" sz="2400">
                <a:solidFill>
                  <a:srgbClr val="404040"/>
                </a:solidFill>
              </a:rPr>
              <a:t>Prediyabetin artmış </a:t>
            </a:r>
            <a:r>
              <a:rPr lang="tr-TR" altLang="tr-TR" sz="2400">
                <a:solidFill>
                  <a:srgbClr val="FF0000"/>
                </a:solidFill>
              </a:rPr>
              <a:t>kardiyovasküler risk </a:t>
            </a:r>
            <a:r>
              <a:rPr lang="tr-TR" altLang="tr-TR" sz="2400">
                <a:solidFill>
                  <a:srgbClr val="404040"/>
                </a:solidFill>
              </a:rPr>
              <a:t>ve </a:t>
            </a:r>
            <a:r>
              <a:rPr lang="tr-TR" altLang="tr-TR" sz="2400">
                <a:solidFill>
                  <a:srgbClr val="FF0000"/>
                </a:solidFill>
              </a:rPr>
              <a:t>mortalite</a:t>
            </a:r>
            <a:r>
              <a:rPr lang="tr-TR" altLang="tr-TR" sz="2400">
                <a:solidFill>
                  <a:srgbClr val="404040"/>
                </a:solidFill>
              </a:rPr>
              <a:t> ilişkisi ortaya konmuştur. </a:t>
            </a:r>
          </a:p>
          <a:p>
            <a:pPr eaLnBrk="1" hangingPunct="1">
              <a:spcBef>
                <a:spcPts val="900"/>
              </a:spcBef>
              <a:spcAft>
                <a:spcPts val="1200"/>
              </a:spcAft>
              <a:buClrTx/>
              <a:buSzTx/>
              <a:buFont typeface="Arial" panose="020B0604020202020204" pitchFamily="34" charset="0"/>
              <a:buChar char="•"/>
            </a:pPr>
            <a:r>
              <a:rPr lang="tr-TR" altLang="tr-TR" sz="2400">
                <a:solidFill>
                  <a:srgbClr val="404040"/>
                </a:solidFill>
              </a:rPr>
              <a:t>Prediyabetlilerde diyabet geliştirme oranları farklılık göstermekle birlikte bu oranın %70’lere ulaşabildiği bilinmektedir. </a:t>
            </a:r>
          </a:p>
        </p:txBody>
      </p:sp>
      <p:sp>
        <p:nvSpPr>
          <p:cNvPr id="7" name="Rectangle 6">
            <a:extLst>
              <a:ext uri="{FF2B5EF4-FFF2-40B4-BE49-F238E27FC236}">
                <a16:creationId xmlns:a16="http://schemas.microsoft.com/office/drawing/2014/main" id="{F957BB21-7249-4E4A-8E82-01F0EACB28CB}"/>
              </a:ext>
            </a:extLst>
          </p:cNvPr>
          <p:cNvSpPr>
            <a:spLocks noChangeArrowheads="1"/>
          </p:cNvSpPr>
          <p:nvPr/>
        </p:nvSpPr>
        <p:spPr bwMode="auto">
          <a:xfrm>
            <a:off x="777875" y="6411913"/>
            <a:ext cx="73358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ts val="375"/>
              </a:spcBef>
              <a:buClr>
                <a:srgbClr val="D8AFB9"/>
              </a:buClr>
              <a:buSzPct val="85000"/>
              <a:buFont typeface="Wingdings 2" panose="05020102010507070707" pitchFamily="18" charset="2"/>
              <a:buChar char=""/>
              <a:defRPr sz="2000">
                <a:solidFill>
                  <a:schemeClr val="tx1"/>
                </a:solidFill>
                <a:latin typeface="Calibri" panose="020F0502020204030204" pitchFamily="34" charset="0"/>
              </a:defRPr>
            </a:lvl3pPr>
            <a:lvl4pPr marL="1600200" indent="-228600">
              <a:spcBef>
                <a:spcPts val="375"/>
              </a:spcBef>
              <a:buClr>
                <a:srgbClr val="DE6C36"/>
              </a:buClr>
              <a:buSzPct val="80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ts val="375"/>
              </a:spcBef>
              <a:buClr>
                <a:srgbClr val="DE6C36"/>
              </a:buClr>
              <a:buChar char="o"/>
              <a:defRPr sz="2000">
                <a:solidFill>
                  <a:schemeClr val="tx1"/>
                </a:solidFill>
                <a:latin typeface="Calibri" panose="020F0502020204030204" pitchFamily="34" charset="0"/>
              </a:defRPr>
            </a:lvl5pPr>
            <a:lvl6pPr marL="25146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6pPr>
            <a:lvl7pPr marL="29718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7pPr>
            <a:lvl8pPr marL="34290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8pPr>
            <a:lvl9pPr marL="3886200" indent="-228600" eaLnBrk="0" fontAlgn="base" hangingPunct="0">
              <a:spcBef>
                <a:spcPts val="375"/>
              </a:spcBef>
              <a:spcAft>
                <a:spcPct val="0"/>
              </a:spcAft>
              <a:buClr>
                <a:srgbClr val="DE6C36"/>
              </a:buClr>
              <a:buChar char="o"/>
              <a:defRPr sz="2000">
                <a:solidFill>
                  <a:schemeClr val="tx1"/>
                </a:solidFill>
                <a:latin typeface="Calibri" panose="020F0502020204030204" pitchFamily="34" charset="0"/>
              </a:defRPr>
            </a:lvl9pPr>
          </a:lstStyle>
          <a:p>
            <a:pPr eaLnBrk="1" hangingPunct="1">
              <a:spcBef>
                <a:spcPct val="0"/>
              </a:spcBef>
              <a:buClrTx/>
              <a:buSzTx/>
              <a:buFontTx/>
              <a:buNone/>
            </a:pPr>
            <a:r>
              <a:rPr lang="da-DK" altLang="tr-TR" sz="1100">
                <a:solidFill>
                  <a:srgbClr val="404040"/>
                </a:solidFill>
              </a:rPr>
              <a:t>TDV Prediyabet çalışma Grubu, Prediyabet Tanı ve Tedavi Rehberi 2017.</a:t>
            </a:r>
          </a:p>
        </p:txBody>
      </p:sp>
      <p:sp>
        <p:nvSpPr>
          <p:cNvPr id="13" name="TextBox 12">
            <a:extLst>
              <a:ext uri="{FF2B5EF4-FFF2-40B4-BE49-F238E27FC236}">
                <a16:creationId xmlns:a16="http://schemas.microsoft.com/office/drawing/2014/main" id="{8F7CF9AF-1BD7-4351-9426-CD522E11580A}"/>
              </a:ext>
            </a:extLst>
          </p:cNvPr>
          <p:cNvSpPr txBox="1"/>
          <p:nvPr/>
        </p:nvSpPr>
        <p:spPr>
          <a:xfrm>
            <a:off x="8394700" y="346075"/>
            <a:ext cx="596900" cy="563563"/>
          </a:xfrm>
          <a:prstGeom prst="rect">
            <a:avLst/>
          </a:prstGeom>
          <a:noFill/>
        </p:spPr>
        <p:txBody>
          <a:bodyPr anchor="ctr">
            <a:spAutoFit/>
          </a:bodyPr>
          <a:lstStyle/>
          <a:p>
            <a:pPr fontAlgn="auto">
              <a:lnSpc>
                <a:spcPts val="3500"/>
              </a:lnSpc>
              <a:spcBef>
                <a:spcPts val="0"/>
              </a:spcBef>
              <a:spcAft>
                <a:spcPts val="0"/>
              </a:spcAft>
              <a:defRPr/>
            </a:pPr>
            <a:r>
              <a:rPr lang="tr-TR" sz="4400" b="1" spc="-300">
                <a:solidFill>
                  <a:prstClr val="white"/>
                </a:solidFill>
                <a:latin typeface="Gotham Black" pitchFamily="50" charset="0"/>
                <a:cs typeface="Gotham Black" pitchFamily="50" charset="0"/>
              </a:rPr>
              <a:t>1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750" fill="hold"/>
                                        <p:tgtEl>
                                          <p:spTgt spid="9"/>
                                        </p:tgtEl>
                                        <p:attrNameLst>
                                          <p:attrName>ppt_x</p:attrName>
                                        </p:attrNameLst>
                                      </p:cBhvr>
                                      <p:tavLst>
                                        <p:tav tm="0">
                                          <p:val>
                                            <p:strVal val="#ppt_x"/>
                                          </p:val>
                                        </p:tav>
                                        <p:tav tm="100000">
                                          <p:val>
                                            <p:strVal val="#ppt_x"/>
                                          </p:val>
                                        </p:tav>
                                      </p:tavLst>
                                    </p:anim>
                                    <p:anim calcmode="lin" valueType="num">
                                      <p:cBhvr additive="base">
                                        <p:cTn id="8" dur="1750" fill="hold"/>
                                        <p:tgtEl>
                                          <p:spTgt spid="9"/>
                                        </p:tgtEl>
                                        <p:attrNameLst>
                                          <p:attrName>ppt_y</p:attrName>
                                        </p:attrNameLst>
                                      </p:cBhvr>
                                      <p:tavLst>
                                        <p:tav tm="0">
                                          <p:val>
                                            <p:strVal val="0-#ppt_h/2"/>
                                          </p:val>
                                        </p:tav>
                                        <p:tav tm="100000">
                                          <p:val>
                                            <p:strVal val="#ppt_y"/>
                                          </p:val>
                                        </p:tav>
                                      </p:tavLst>
                                    </p:anim>
                                  </p:childTnLst>
                                </p:cTn>
                              </p:par>
                              <p:par>
                                <p:cTn id="9" presetID="6" presetClass="emph" presetSubtype="0" fill="hold" grpId="1" nodeType="withEffect">
                                  <p:stCondLst>
                                    <p:cond delay="0"/>
                                  </p:stCondLst>
                                  <p:childTnLst>
                                    <p:animScale>
                                      <p:cBhvr>
                                        <p:cTn id="10" dur="2500" fill="hold"/>
                                        <p:tgtEl>
                                          <p:spTgt spid="9"/>
                                        </p:tgtEl>
                                      </p:cBhvr>
                                      <p:by x="91000" y="91000"/>
                                    </p:animScale>
                                  </p:childTnLst>
                                </p:cTn>
                              </p:par>
                              <p:par>
                                <p:cTn id="11" presetID="42" presetClass="entr" presetSubtype="0" fill="hold" grpId="0" nodeType="withEffect">
                                  <p:stCondLst>
                                    <p:cond delay="50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1000"/>
                                        <p:tgtEl>
                                          <p:spTgt spid="10">
                                            <p:txEl>
                                              <p:pRg st="0" end="0"/>
                                            </p:txEl>
                                          </p:spTgt>
                                        </p:tgtEl>
                                      </p:cBhvr>
                                    </p:animEffect>
                                    <p:anim calcmode="lin" valueType="num">
                                      <p:cBhvr>
                                        <p:cTn id="1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0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1000"/>
                                        <p:tgtEl>
                                          <p:spTgt spid="10">
                                            <p:txEl>
                                              <p:pRg st="1" end="1"/>
                                            </p:txEl>
                                          </p:spTgt>
                                        </p:tgtEl>
                                      </p:cBhvr>
                                    </p:animEffect>
                                    <p:anim calcmode="lin" valueType="num">
                                      <p:cBhvr>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50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1000"/>
                                        <p:tgtEl>
                                          <p:spTgt spid="10">
                                            <p:txEl>
                                              <p:pRg st="2" end="2"/>
                                            </p:txEl>
                                          </p:spTgt>
                                        </p:tgtEl>
                                      </p:cBhvr>
                                    </p:animEffect>
                                    <p:anim calcmode="lin" valueType="num">
                                      <p:cBhvr>
                                        <p:cTn id="24"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6" presetID="10" presetClass="entr" presetSubtype="0" fill="hold" grpId="0" nodeType="withEffect">
                                  <p:stCondLst>
                                    <p:cond delay="150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par>
                                <p:cTn id="29" presetID="2" presetClass="entr" presetSubtype="2" fill="hold" grpId="0" nodeType="withEffect">
                                  <p:stCondLst>
                                    <p:cond delay="50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250" fill="hold"/>
                                        <p:tgtEl>
                                          <p:spTgt spid="13"/>
                                        </p:tgtEl>
                                        <p:attrNameLst>
                                          <p:attrName>ppt_x</p:attrName>
                                        </p:attrNameLst>
                                      </p:cBhvr>
                                      <p:tavLst>
                                        <p:tav tm="0">
                                          <p:val>
                                            <p:strVal val="1+#ppt_w/2"/>
                                          </p:val>
                                        </p:tav>
                                        <p:tav tm="100000">
                                          <p:val>
                                            <p:strVal val="#ppt_x"/>
                                          </p:val>
                                        </p:tav>
                                      </p:tavLst>
                                    </p:anim>
                                    <p:anim calcmode="lin" valueType="num">
                                      <p:cBhvr additive="base">
                                        <p:cTn id="32"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uild="p"/>
      <p:bldP spid="7"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2408</TotalTime>
  <Words>3664</Words>
  <Application>Microsoft Office PowerPoint</Application>
  <PresentationFormat>Ekran Gösterisi (4:3)</PresentationFormat>
  <Paragraphs>520</Paragraphs>
  <Slides>52</Slides>
  <Notes>10</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52</vt:i4>
      </vt:variant>
    </vt:vector>
  </HeadingPairs>
  <TitlesOfParts>
    <vt:vector size="65" baseType="lpstr">
      <vt:lpstr>Arial</vt:lpstr>
      <vt:lpstr>Calibri</vt:lpstr>
      <vt:lpstr>Gotham Black</vt:lpstr>
      <vt:lpstr>Gotham Light</vt:lpstr>
      <vt:lpstr>Gotham Medium</vt:lpstr>
      <vt:lpstr>Monotype Sorts</vt:lpstr>
      <vt:lpstr>Symbol</vt:lpstr>
      <vt:lpstr>Tahoma</vt:lpstr>
      <vt:lpstr>Times New Roman</vt:lpstr>
      <vt:lpstr>Wingdings</vt:lpstr>
      <vt:lpstr>Wingdings 2</vt:lpstr>
      <vt:lpstr>Hisse Senedi</vt:lpstr>
      <vt:lpstr>Photo Editor Photo</vt:lpstr>
      <vt:lpstr>v</vt:lpstr>
      <vt:lpstr>Sunu </vt:lpstr>
      <vt:lpstr>Diyabet neden önemli?</vt:lpstr>
      <vt:lpstr>PowerPoint Sunusu</vt:lpstr>
      <vt:lpstr>PowerPoint Sunusu</vt:lpstr>
      <vt:lpstr>PowerPoint Sunusu</vt:lpstr>
      <vt:lpstr>PowerPoint Sunusu</vt:lpstr>
      <vt:lpstr>Diyabet Risk Faktörleri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DSÖ nün Kronik Hastalıklar için Tarama Kriterleri </vt:lpstr>
      <vt:lpstr>PowerPoint Sunusu</vt:lpstr>
      <vt:lpstr>PowerPoint Sunusu</vt:lpstr>
      <vt:lpstr>PowerPoint Sunusu</vt:lpstr>
      <vt:lpstr>Bel Çevresini  hesaplama ve yorumlama</vt:lpstr>
      <vt:lpstr>Gelişmekte Olan Ülkelere Uluslar Arası Diyabet Federasyonunun (idf) Uyarısı</vt:lpstr>
      <vt:lpstr>PowerPoint Sunusu</vt:lpstr>
      <vt:lpstr>PowerPoint Sunusu</vt:lpstr>
      <vt:lpstr>PowerPoint Sunusu</vt:lpstr>
      <vt:lpstr>Sınıflandırma</vt:lpstr>
      <vt:lpstr>1.Tip 1 Diyabet</vt:lpstr>
      <vt:lpstr>2.Tip 2 Diyabet</vt:lpstr>
      <vt:lpstr>PowerPoint Sunusu</vt:lpstr>
      <vt:lpstr>Diyabete İlişkin Tanı Kriterleri</vt:lpstr>
      <vt:lpstr>Prediyabet</vt:lpstr>
      <vt:lpstr>PowerPoint Sunusu</vt:lpstr>
      <vt:lpstr>Diabetes mellitus</vt:lpstr>
      <vt:lpstr>PowerPoint Sunusu</vt:lpstr>
      <vt:lpstr>Oral Glukoz Tolerans Testi (OGTT) Endikasyonları</vt:lpstr>
      <vt:lpstr>Diyabet Taraması Yapılacak Bireyler</vt:lpstr>
      <vt:lpstr>3.Gestasyonel Diyabet</vt:lpstr>
      <vt:lpstr>Gestasyonel Diyabet</vt:lpstr>
      <vt:lpstr>Gestasyonel diyabet tarama ve tanı kriterleri</vt:lpstr>
      <vt:lpstr>Gebelik sonrası tarama</vt:lpstr>
      <vt:lpstr>      Diyabet Semptomları</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KLİNİK İZLEM</dc:title>
  <dc:creator>Yasemin Uslu</dc:creator>
  <cp:lastModifiedBy>nermin olgun</cp:lastModifiedBy>
  <cp:revision>196</cp:revision>
  <cp:lastPrinted>2012-01-27T08:55:48Z</cp:lastPrinted>
  <dcterms:created xsi:type="dcterms:W3CDTF">2012-01-26T14:52:47Z</dcterms:created>
  <dcterms:modified xsi:type="dcterms:W3CDTF">2023-11-06T15:18:35Z</dcterms:modified>
</cp:coreProperties>
</file>