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80" r:id="rId1"/>
    <p:sldMasterId id="2147484392" r:id="rId2"/>
  </p:sldMasterIdLst>
  <p:notesMasterIdLst>
    <p:notesMasterId r:id="rId62"/>
  </p:notesMasterIdLst>
  <p:handoutMasterIdLst>
    <p:handoutMasterId r:id="rId63"/>
  </p:handoutMasterIdLst>
  <p:sldIdLst>
    <p:sldId id="1370" r:id="rId3"/>
    <p:sldId id="393" r:id="rId4"/>
    <p:sldId id="1273" r:id="rId5"/>
    <p:sldId id="1274" r:id="rId6"/>
    <p:sldId id="1275" r:id="rId7"/>
    <p:sldId id="1357" r:id="rId8"/>
    <p:sldId id="1277" r:id="rId9"/>
    <p:sldId id="1258" r:id="rId10"/>
    <p:sldId id="1158" r:id="rId11"/>
    <p:sldId id="1159" r:id="rId12"/>
    <p:sldId id="1160" r:id="rId13"/>
    <p:sldId id="1335" r:id="rId14"/>
    <p:sldId id="1421" r:id="rId15"/>
    <p:sldId id="1452" r:id="rId16"/>
    <p:sldId id="1336" r:id="rId17"/>
    <p:sldId id="1161" r:id="rId18"/>
    <p:sldId id="257" r:id="rId19"/>
    <p:sldId id="258" r:id="rId20"/>
    <p:sldId id="264" r:id="rId21"/>
    <p:sldId id="270" r:id="rId22"/>
    <p:sldId id="372" r:id="rId23"/>
    <p:sldId id="373" r:id="rId24"/>
    <p:sldId id="389" r:id="rId25"/>
    <p:sldId id="260" r:id="rId26"/>
    <p:sldId id="380" r:id="rId27"/>
    <p:sldId id="378" r:id="rId28"/>
    <p:sldId id="379" r:id="rId29"/>
    <p:sldId id="381" r:id="rId30"/>
    <p:sldId id="382" r:id="rId31"/>
    <p:sldId id="1487" r:id="rId32"/>
    <p:sldId id="383" r:id="rId33"/>
    <p:sldId id="384" r:id="rId34"/>
    <p:sldId id="385" r:id="rId35"/>
    <p:sldId id="386" r:id="rId36"/>
    <p:sldId id="1488" r:id="rId37"/>
    <p:sldId id="387" r:id="rId38"/>
    <p:sldId id="388" r:id="rId39"/>
    <p:sldId id="391" r:id="rId40"/>
    <p:sldId id="345" r:id="rId41"/>
    <p:sldId id="1162" r:id="rId42"/>
    <p:sldId id="1354" r:id="rId43"/>
    <p:sldId id="1163" r:id="rId44"/>
    <p:sldId id="1164" r:id="rId45"/>
    <p:sldId id="1055" r:id="rId46"/>
    <p:sldId id="1445" r:id="rId47"/>
    <p:sldId id="1056" r:id="rId48"/>
    <p:sldId id="1446" r:id="rId49"/>
    <p:sldId id="1375" r:id="rId50"/>
    <p:sldId id="1423" r:id="rId51"/>
    <p:sldId id="1448" r:id="rId52"/>
    <p:sldId id="1449" r:id="rId53"/>
    <p:sldId id="1451" r:id="rId54"/>
    <p:sldId id="1444" r:id="rId55"/>
    <p:sldId id="1397" r:id="rId56"/>
    <p:sldId id="1401" r:id="rId57"/>
    <p:sldId id="1269" r:id="rId58"/>
    <p:sldId id="1270" r:id="rId59"/>
    <p:sldId id="1271" r:id="rId60"/>
    <p:sldId id="1405" r:id="rId6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8" autoAdjust="0"/>
    <p:restoredTop sz="50000" autoAdjust="0"/>
  </p:normalViewPr>
  <p:slideViewPr>
    <p:cSldViewPr>
      <p:cViewPr varScale="1">
        <p:scale>
          <a:sx n="72" d="100"/>
          <a:sy n="72" d="100"/>
        </p:scale>
        <p:origin x="12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14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>
            <a:extLst>
              <a:ext uri="{FF2B5EF4-FFF2-40B4-BE49-F238E27FC236}">
                <a16:creationId xmlns:a16="http://schemas.microsoft.com/office/drawing/2014/main" id="{4925E34A-A25A-4836-9409-20D4BFD15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1B99998-F873-4E96-B001-CD2ED3C472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4AC98A-6457-4EA6-A343-C40338408F35}" type="datetimeFigureOut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4" name="Altbilgi Yer Tutucusu 3">
            <a:extLst>
              <a:ext uri="{FF2B5EF4-FFF2-40B4-BE49-F238E27FC236}">
                <a16:creationId xmlns:a16="http://schemas.microsoft.com/office/drawing/2014/main" id="{AD12F2A0-3D70-465C-9A46-EF7F97C74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60BBFC8-76AB-44AA-B4F7-74E90DCAD8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7F6ED4-1095-4924-9E8B-1260FC581C1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>
            <a:extLst>
              <a:ext uri="{FF2B5EF4-FFF2-40B4-BE49-F238E27FC236}">
                <a16:creationId xmlns:a16="http://schemas.microsoft.com/office/drawing/2014/main" id="{F759C669-ED3A-4D75-BD22-BC8EDBFE22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25CEF50-9785-470B-A23E-E28E1D433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5F8E8C-4023-4C36-9BAE-B94646482A61}" type="datetimeFigureOut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4" name="Slayt Görüntüsü Yer Tutucusu 3">
            <a:extLst>
              <a:ext uri="{FF2B5EF4-FFF2-40B4-BE49-F238E27FC236}">
                <a16:creationId xmlns:a16="http://schemas.microsoft.com/office/drawing/2014/main" id="{5F3AA6FB-7C0F-4D7D-8767-FAD04F060E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>
            <a:extLst>
              <a:ext uri="{FF2B5EF4-FFF2-40B4-BE49-F238E27FC236}">
                <a16:creationId xmlns:a16="http://schemas.microsoft.com/office/drawing/2014/main" id="{C39BB846-6F2F-4823-95E9-A9F95DE10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>
            <a:extLst>
              <a:ext uri="{FF2B5EF4-FFF2-40B4-BE49-F238E27FC236}">
                <a16:creationId xmlns:a16="http://schemas.microsoft.com/office/drawing/2014/main" id="{02A9A486-E55C-484E-B202-57DF7AAD8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C88BCE-CBD5-457B-A14C-98BFAD1B4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28E224-E7CF-44C1-998E-6D8B7054801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0210icqt7-y-https-pubmed-ncbi-nlm-nih-gov.sbu.proxy.deepknowledge.io/?term=Chai+S&amp;cauthor_id=2962228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0210icqt7-y-https-pubmed-ncbi-nlm-nih-gov.sbu.proxy.deepknowledge.io/?term=Chai+S&amp;cauthor_id=2962228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02213AE8-3757-4099-B688-A3D9E97CC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689C9DD-12B1-41CB-82F0-60F5D2288FAC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9A3CBB55-D381-4994-9F58-BD8826DDE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CB39410-BBF7-4C8B-80A3-0D8969B68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07852-B93F-4A26-8911-C980490AB91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37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u="none" strike="noStrike" dirty="0" err="1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Sanbao</a:t>
            </a:r>
            <a:r>
              <a:rPr lang="tr-TR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 Chai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2B430-5E76-452F-898D-E7375F5D594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59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u="none" strike="noStrike" dirty="0" err="1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Sanbao</a:t>
            </a:r>
            <a:r>
              <a:rPr lang="tr-TR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 Chai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2B430-5E76-452F-898D-E7375F5D594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0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07852-B93F-4A26-8911-C980490AB9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7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Slayt Görüntüsü Yer Tutucusu">
            <a:extLst>
              <a:ext uri="{FF2B5EF4-FFF2-40B4-BE49-F238E27FC236}">
                <a16:creationId xmlns:a16="http://schemas.microsoft.com/office/drawing/2014/main" id="{6DDE28C1-B176-418B-939B-9AF78073C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2 Not Yer Tutucusu">
            <a:extLst>
              <a:ext uri="{FF2B5EF4-FFF2-40B4-BE49-F238E27FC236}">
                <a16:creationId xmlns:a16="http://schemas.microsoft.com/office/drawing/2014/main" id="{1963366E-332B-467D-AAE2-596EF276D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99332" name="3 Slayt Numarası Yer Tutucusu">
            <a:extLst>
              <a:ext uri="{FF2B5EF4-FFF2-40B4-BE49-F238E27FC236}">
                <a16:creationId xmlns:a16="http://schemas.microsoft.com/office/drawing/2014/main" id="{B2776A49-6EEB-4A63-88E9-7B83390E0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A91DEEA-71F0-4AAE-9BB0-16C3896C7388}" type="slidenum">
              <a:rPr lang="tr-TR" altLang="tr-TR"/>
              <a:pPr/>
              <a:t>40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E9744E47-AFA0-4F58-9C67-1B8D5BB1A3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47588C-41C6-4B02-B45C-1AF0FF2C79E8}" type="slidenum">
              <a:rPr lang="tr-TR" altLang="tr-TR"/>
              <a:pPr/>
              <a:t>41</a:t>
            </a:fld>
            <a:endParaRPr lang="tr-TR" altLang="tr-TR"/>
          </a:p>
        </p:txBody>
      </p:sp>
      <p:sp>
        <p:nvSpPr>
          <p:cNvPr id="100355" name="Rectangle 7">
            <a:extLst>
              <a:ext uri="{FF2B5EF4-FFF2-40B4-BE49-F238E27FC236}">
                <a16:creationId xmlns:a16="http://schemas.microsoft.com/office/drawing/2014/main" id="{4EACD31F-9A61-4505-A141-FF13F82B5B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13BAEF8-FA97-4850-AF1F-91BCD55A8A6E}" type="slidenum">
              <a:rPr lang="en-US" altLang="tr-TR" sz="1200">
                <a:latin typeface="Times New Roman" panose="02020603050405020304" pitchFamily="18" charset="0"/>
              </a:rPr>
              <a:pPr algn="r"/>
              <a:t>41</a:t>
            </a:fld>
            <a:endParaRPr lang="en-US" altLang="tr-TR" sz="1200">
              <a:latin typeface="Times New Roman" panose="02020603050405020304" pitchFamily="18" charset="0"/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6DE9B5C4-DD81-4703-8DAC-E629F31A4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52FFAA69-5A50-4F8E-9984-9DC342932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55031A7-3D86-4D14-A764-6BF124961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A2977CB-7A61-4316-BB38-542174D428F4}" type="slidenum">
              <a:rPr lang="tr-TR" altLang="tr-TR"/>
              <a:pPr/>
              <a:t>53</a:t>
            </a:fld>
            <a:endParaRPr lang="tr-TR" altLang="tr-TR"/>
          </a:p>
        </p:txBody>
      </p:sp>
      <p:sp>
        <p:nvSpPr>
          <p:cNvPr id="104451" name="1 Slayt Görüntüsü Yer Tutucusu">
            <a:extLst>
              <a:ext uri="{FF2B5EF4-FFF2-40B4-BE49-F238E27FC236}">
                <a16:creationId xmlns:a16="http://schemas.microsoft.com/office/drawing/2014/main" id="{67D66C8E-AC22-4BD2-BDF0-43E3099529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8075" y="668338"/>
            <a:ext cx="464185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2 Not Yer Tutucusu">
            <a:extLst>
              <a:ext uri="{FF2B5EF4-FFF2-40B4-BE49-F238E27FC236}">
                <a16:creationId xmlns:a16="http://schemas.microsoft.com/office/drawing/2014/main" id="{6A6B1F6C-EB5C-4080-8FA1-71B27FD9C2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04875" y="4375150"/>
            <a:ext cx="5048250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06" tIns="45103" rIns="90206" bIns="4510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/>
          </a:p>
        </p:txBody>
      </p:sp>
      <p:sp>
        <p:nvSpPr>
          <p:cNvPr id="104453" name="3 Slayt Numarası Yer Tutucusu">
            <a:extLst>
              <a:ext uri="{FF2B5EF4-FFF2-40B4-BE49-F238E27FC236}">
                <a16:creationId xmlns:a16="http://schemas.microsoft.com/office/drawing/2014/main" id="{EFB7F753-6DE6-4B84-A615-B6EF88EB0E2E}"/>
              </a:ext>
            </a:extLst>
          </p:cNvPr>
          <p:cNvSpPr txBox="1">
            <a:spLocks noGrp="1"/>
          </p:cNvSpPr>
          <p:nvPr/>
        </p:nvSpPr>
        <p:spPr bwMode="auto">
          <a:xfrm>
            <a:off x="3919538" y="8674100"/>
            <a:ext cx="29384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06" tIns="45103" rIns="90206" bIns="45103" anchor="b"/>
          <a:lstStyle>
            <a:lvl1pPr defTabSz="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6A2FEC7-C802-418F-AEBC-6178E5FDFCF6}" type="slidenum">
              <a:rPr lang="en-US" altLang="tr-TR" sz="1200"/>
              <a:pPr algn="r"/>
              <a:t>53</a:t>
            </a:fld>
            <a:endParaRPr lang="en-US" altLang="tr-T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0987329D-77BC-4B24-95EE-A32BA313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F0E6-5310-4893-B209-C313B5649D45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CC62365A-91B2-4426-BC8E-448D9D86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F19DFBD4-FD00-4F2E-8BF0-9A050235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DD92-A338-41E9-B86B-D1943865150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824285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9D51180E-4C75-45C9-82B7-2A4F3343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216F-00EC-4491-A25E-DFE2B148F80F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CB33D8D1-3FB0-426E-B053-DCA2E8D7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CE3351B5-4CB9-4A4F-959F-BAA1C432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003FB-CC71-4139-9053-70E6A5BF2F7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373743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5815FF25-88EE-4402-B4E5-54B30227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58DA-9DC6-4452-8AE8-250328056B90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A956B09B-3335-4719-9F72-C29B1374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884A8A53-59F3-4224-9987-7E3DCFE0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8855C-DF2A-4F33-9C24-B6CAABB6A43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310051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31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09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70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3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59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295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24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3B16DB7A-6A52-4951-AC7F-157CD71A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C8A-897F-42AF-B4BC-0E08BBC86F3E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9964C415-0780-47EE-9401-0A1522AC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4A605007-4B19-4A08-B73D-510E61ED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EB1B7-5BE1-4507-9301-F6C4B479CBD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959388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1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683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10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5A575177-9889-4B77-8998-64BC49F5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74E8-4CD9-46B3-B01D-0AFD6EC16968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98D47B65-530B-4CB0-AD40-8D3A9EC8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4E5F52F8-A1F5-465B-999B-E7362DE9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FF25E-F3EA-4EFD-AAA1-5DC95387929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173526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>
            <a:extLst>
              <a:ext uri="{FF2B5EF4-FFF2-40B4-BE49-F238E27FC236}">
                <a16:creationId xmlns:a16="http://schemas.microsoft.com/office/drawing/2014/main" id="{70967FA4-A161-4C7B-BD2A-3B52D77B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0EA6-F537-4427-85F8-C8A000A1E53A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6" name="4 Altbilgi Yer Tutucusu">
            <a:extLst>
              <a:ext uri="{FF2B5EF4-FFF2-40B4-BE49-F238E27FC236}">
                <a16:creationId xmlns:a16="http://schemas.microsoft.com/office/drawing/2014/main" id="{3DF2255D-48C9-4E51-BD7A-E4F12019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>
            <a:extLst>
              <a:ext uri="{FF2B5EF4-FFF2-40B4-BE49-F238E27FC236}">
                <a16:creationId xmlns:a16="http://schemas.microsoft.com/office/drawing/2014/main" id="{8996E4C0-61A8-45DC-B447-4C9E3602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E0BAA-6BFF-4A5D-893D-004DE83751B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534216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>
            <a:extLst>
              <a:ext uri="{FF2B5EF4-FFF2-40B4-BE49-F238E27FC236}">
                <a16:creationId xmlns:a16="http://schemas.microsoft.com/office/drawing/2014/main" id="{B79955FA-CBFD-41A5-966F-A79C09E2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9F1F-7B9C-4586-90FD-19B095401204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8" name="4 Altbilgi Yer Tutucusu">
            <a:extLst>
              <a:ext uri="{FF2B5EF4-FFF2-40B4-BE49-F238E27FC236}">
                <a16:creationId xmlns:a16="http://schemas.microsoft.com/office/drawing/2014/main" id="{40861BC4-C444-46EA-AB63-56400AD0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>
            <a:extLst>
              <a:ext uri="{FF2B5EF4-FFF2-40B4-BE49-F238E27FC236}">
                <a16:creationId xmlns:a16="http://schemas.microsoft.com/office/drawing/2014/main" id="{39824C07-1C26-4D7E-9DF9-1B0BDCC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179EF-B13E-4DB8-8D05-FCE0928D37F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614953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>
            <a:extLst>
              <a:ext uri="{FF2B5EF4-FFF2-40B4-BE49-F238E27FC236}">
                <a16:creationId xmlns:a16="http://schemas.microsoft.com/office/drawing/2014/main" id="{E60236EF-CEAC-4564-97F6-67F0044F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5C5A-FC32-46C9-BB57-9E307509798F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4" name="4 Altbilgi Yer Tutucusu">
            <a:extLst>
              <a:ext uri="{FF2B5EF4-FFF2-40B4-BE49-F238E27FC236}">
                <a16:creationId xmlns:a16="http://schemas.microsoft.com/office/drawing/2014/main" id="{E8F05456-62F0-41F9-AD46-2BD9E09E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>
            <a:extLst>
              <a:ext uri="{FF2B5EF4-FFF2-40B4-BE49-F238E27FC236}">
                <a16:creationId xmlns:a16="http://schemas.microsoft.com/office/drawing/2014/main" id="{87A59A4B-AF5B-42D6-BF7B-A038745C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15FC6-7B1A-4D07-BA1F-9F98CADC09E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116238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>
            <a:extLst>
              <a:ext uri="{FF2B5EF4-FFF2-40B4-BE49-F238E27FC236}">
                <a16:creationId xmlns:a16="http://schemas.microsoft.com/office/drawing/2014/main" id="{746023E8-171D-4B43-A4BA-7C46481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5AE3-C958-4F3B-B48E-B6823AFE0654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3" name="4 Altbilgi Yer Tutucusu">
            <a:extLst>
              <a:ext uri="{FF2B5EF4-FFF2-40B4-BE49-F238E27FC236}">
                <a16:creationId xmlns:a16="http://schemas.microsoft.com/office/drawing/2014/main" id="{ACE18AEB-6C34-4FD7-B8C1-9FCE1CEB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>
            <a:extLst>
              <a:ext uri="{FF2B5EF4-FFF2-40B4-BE49-F238E27FC236}">
                <a16:creationId xmlns:a16="http://schemas.microsoft.com/office/drawing/2014/main" id="{ED9671ED-8FC8-4621-80C4-C4CC7000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9D3C0-3BA1-4A6E-AB76-D36592E59AE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644453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>
            <a:extLst>
              <a:ext uri="{FF2B5EF4-FFF2-40B4-BE49-F238E27FC236}">
                <a16:creationId xmlns:a16="http://schemas.microsoft.com/office/drawing/2014/main" id="{7FE7BB23-E9D4-4C2C-9F44-0CADDCE5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7E96-C601-48B5-ABE9-8949751AEA9B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6" name="4 Altbilgi Yer Tutucusu">
            <a:extLst>
              <a:ext uri="{FF2B5EF4-FFF2-40B4-BE49-F238E27FC236}">
                <a16:creationId xmlns:a16="http://schemas.microsoft.com/office/drawing/2014/main" id="{4EAD67BF-692C-4CCC-8DF7-D1DBCEE3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>
            <a:extLst>
              <a:ext uri="{FF2B5EF4-FFF2-40B4-BE49-F238E27FC236}">
                <a16:creationId xmlns:a16="http://schemas.microsoft.com/office/drawing/2014/main" id="{914C3DD0-E55D-4536-8952-6E911A55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DFBC1-0661-42A0-A9F4-B5C64CF8D9E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542281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>
            <a:extLst>
              <a:ext uri="{FF2B5EF4-FFF2-40B4-BE49-F238E27FC236}">
                <a16:creationId xmlns:a16="http://schemas.microsoft.com/office/drawing/2014/main" id="{54CDDCBE-4CE3-4062-90DD-92F4E823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F3F8-8369-4182-ADE3-553515157AA8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6" name="4 Altbilgi Yer Tutucusu">
            <a:extLst>
              <a:ext uri="{FF2B5EF4-FFF2-40B4-BE49-F238E27FC236}">
                <a16:creationId xmlns:a16="http://schemas.microsoft.com/office/drawing/2014/main" id="{0E3B582D-62DC-48DA-8056-A18E73CA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>
            <a:extLst>
              <a:ext uri="{FF2B5EF4-FFF2-40B4-BE49-F238E27FC236}">
                <a16:creationId xmlns:a16="http://schemas.microsoft.com/office/drawing/2014/main" id="{B1177402-5DA4-4CF0-97CE-11BBDC80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C2FEA-1E5C-4D35-ADA6-8CF3A849965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371786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 Yer Tutucusu">
            <a:extLst>
              <a:ext uri="{FF2B5EF4-FFF2-40B4-BE49-F238E27FC236}">
                <a16:creationId xmlns:a16="http://schemas.microsoft.com/office/drawing/2014/main" id="{5CC31DF3-2EC5-49DB-8891-2147B3469C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2051" name="2 Metin Yer Tutucusu">
            <a:extLst>
              <a:ext uri="{FF2B5EF4-FFF2-40B4-BE49-F238E27FC236}">
                <a16:creationId xmlns:a16="http://schemas.microsoft.com/office/drawing/2014/main" id="{7085A617-C3E9-4269-825F-80E8A9572B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594C9E5C-A06C-4D6B-8744-A5BE45868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73E2EB7-69CE-4958-B851-BC9F3ACE4F86}" type="datetime1">
              <a:rPr lang="tr-TR"/>
              <a:pPr>
                <a:defRPr/>
              </a:pPr>
              <a:t>14.11.2023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8B205F66-ACE2-4335-9A5C-0E84AC5E9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AB1BF386-B371-4EF9-BACE-683566BEE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D79365-ED61-43DB-9421-DFBBE2121A5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94D09-05A0-4B7D-B9AF-16EC1640090C}" type="datetimeFigureOut">
              <a:rPr lang="tr-TR" smtClean="0"/>
              <a:pPr/>
              <a:t>14.11.2023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BB4CD-B82F-42C5-8B6F-7F20A7AC96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98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acebook.com/photo.php?op=1&amp;view=global&amp;subj=56124822469&amp;pid=3969195&amp;id=657338368&amp;oid=5612482246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84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09309D5-698D-D278-6F18-1075815A4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707" y="980728"/>
            <a:ext cx="3128996" cy="318872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r>
              <a:rPr lang="en-US" sz="3825" b="1" dirty="0">
                <a:solidFill>
                  <a:srgbClr val="0070C0"/>
                </a:solidFill>
                <a:latin typeface="+mn-lt"/>
              </a:rPr>
              <a:t>DİYABET ÖZ YÖNET</a:t>
            </a:r>
            <a:r>
              <a:rPr lang="tr-TR" sz="3825" b="1" dirty="0">
                <a:solidFill>
                  <a:srgbClr val="0070C0"/>
                </a:solidFill>
                <a:latin typeface="+mn-lt"/>
              </a:rPr>
              <a:t>İ</a:t>
            </a:r>
            <a:r>
              <a:rPr lang="en-US" sz="3825" b="1" dirty="0">
                <a:solidFill>
                  <a:srgbClr val="0070C0"/>
                </a:solidFill>
                <a:latin typeface="+mn-lt"/>
              </a:rPr>
              <a:t>M </a:t>
            </a:r>
            <a:r>
              <a:rPr lang="tr-TR" sz="3825" b="1" dirty="0">
                <a:solidFill>
                  <a:srgbClr val="0070C0"/>
                </a:solidFill>
                <a:latin typeface="+mn-lt"/>
              </a:rPr>
              <a:t>EĞİTİMİ</a:t>
            </a:r>
            <a:endParaRPr lang="en-US" sz="3825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A1BB0A9-5FA8-C02B-A1BD-B6329E92E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707" y="4371216"/>
            <a:ext cx="3533834" cy="1752536"/>
          </a:xfrm>
        </p:spPr>
        <p:txBody>
          <a:bodyPr vert="horz" lIns="68580" tIns="34290" rIns="68580" bIns="34290" rtlCol="0">
            <a:noAutofit/>
          </a:bodyPr>
          <a:lstStyle/>
          <a:p>
            <a:pPr algn="l"/>
            <a:r>
              <a:rPr lang="en-US" b="1" dirty="0" err="1"/>
              <a:t>Doç</a:t>
            </a:r>
            <a:r>
              <a:rPr lang="en-US" b="1" dirty="0"/>
              <a:t>. Dr. Selda ÇELİK</a:t>
            </a:r>
          </a:p>
          <a:p>
            <a:pPr algn="l"/>
            <a:r>
              <a:rPr lang="en-US" b="1" dirty="0" err="1"/>
              <a:t>Sağlık</a:t>
            </a:r>
            <a:r>
              <a:rPr lang="en-US" b="1" dirty="0"/>
              <a:t> </a:t>
            </a:r>
            <a:r>
              <a:rPr lang="en-US" b="1" dirty="0" err="1"/>
              <a:t>Bilimleri</a:t>
            </a:r>
            <a:r>
              <a:rPr lang="en-US" b="1" dirty="0"/>
              <a:t> </a:t>
            </a:r>
            <a:r>
              <a:rPr lang="en-US" b="1" dirty="0" err="1"/>
              <a:t>Üniversitesi</a:t>
            </a:r>
            <a:endParaRPr lang="en-US" b="1" dirty="0"/>
          </a:p>
          <a:p>
            <a:pPr algn="l"/>
            <a:r>
              <a:rPr lang="en-US" b="1" dirty="0" err="1"/>
              <a:t>Hamidiye</a:t>
            </a:r>
            <a:r>
              <a:rPr lang="en-US" b="1" dirty="0"/>
              <a:t> </a:t>
            </a:r>
            <a:r>
              <a:rPr lang="en-US" b="1" dirty="0" err="1"/>
              <a:t>Hemşirelik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endParaRPr lang="en-US" b="1" dirty="0"/>
          </a:p>
          <a:p>
            <a:pPr algn="l"/>
            <a:r>
              <a:rPr lang="en-US" b="1" dirty="0" err="1"/>
              <a:t>İç</a:t>
            </a:r>
            <a:r>
              <a:rPr lang="en-US" b="1" dirty="0"/>
              <a:t> </a:t>
            </a:r>
            <a:r>
              <a:rPr lang="en-US" b="1" dirty="0" err="1"/>
              <a:t>Hastalıkları</a:t>
            </a:r>
            <a:r>
              <a:rPr lang="en-US" b="1" dirty="0"/>
              <a:t> </a:t>
            </a:r>
            <a:r>
              <a:rPr lang="en-US" b="1" dirty="0" err="1"/>
              <a:t>Hemşireliği</a:t>
            </a:r>
            <a:r>
              <a:rPr lang="en-US" b="1" dirty="0"/>
              <a:t> ABD</a:t>
            </a:r>
          </a:p>
        </p:txBody>
      </p:sp>
      <p:grpSp>
        <p:nvGrpSpPr>
          <p:cNvPr id="97" name="Group 8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62324" y="857251"/>
            <a:ext cx="1834788" cy="4333356"/>
            <a:chOff x="329184" y="1"/>
            <a:chExt cx="524256" cy="577780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8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9" name="Rectangle 9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949" y="1059243"/>
            <a:ext cx="4587584" cy="4656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Resim 3" descr="daire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ECE11991-ADF0-55F5-BDF1-FE55818A3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"/>
          <a:stretch/>
        </p:blipFill>
        <p:spPr>
          <a:xfrm>
            <a:off x="4230429" y="1275270"/>
            <a:ext cx="4206623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5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>
            <a:extLst>
              <a:ext uri="{FF2B5EF4-FFF2-40B4-BE49-F238E27FC236}">
                <a16:creationId xmlns:a16="http://schemas.microsoft.com/office/drawing/2014/main" id="{C1169837-E589-45F0-85F1-F2723E03E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978025"/>
            <a:ext cx="4500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chemeClr val="accent1"/>
              </a:buClr>
              <a:buSzPct val="120000"/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“</a:t>
            </a:r>
            <a:r>
              <a:rPr lang="tr-TR" sz="3600" dirty="0">
                <a:latin typeface="+mn-lt"/>
              </a:rPr>
              <a:t>Diyabetik hastanın eğitimi tedavinin bir parçası değil, aslında ta kendisidir.”</a:t>
            </a:r>
          </a:p>
        </p:txBody>
      </p:sp>
      <p:sp>
        <p:nvSpPr>
          <p:cNvPr id="30723" name="Text Box 1027">
            <a:extLst>
              <a:ext uri="{FF2B5EF4-FFF2-40B4-BE49-F238E27FC236}">
                <a16:creationId xmlns:a16="http://schemas.microsoft.com/office/drawing/2014/main" id="{FCF09366-B525-4760-8D77-1FDCF7632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4357688"/>
            <a:ext cx="1116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chemeClr val="accent1"/>
              </a:buClr>
              <a:buSzPct val="120000"/>
              <a:defRPr/>
            </a:pPr>
            <a:r>
              <a:rPr lang="tr-TR" sz="2800" i="1" dirty="0" err="1">
                <a:latin typeface="+mn-lt"/>
                <a:cs typeface="Arial" charset="0"/>
              </a:rPr>
              <a:t>Joslin</a:t>
            </a:r>
            <a:endParaRPr lang="tr-TR" sz="2800" i="1" dirty="0">
              <a:latin typeface="+mn-lt"/>
              <a:cs typeface="Arial" charset="0"/>
            </a:endParaRPr>
          </a:p>
        </p:txBody>
      </p:sp>
      <p:sp>
        <p:nvSpPr>
          <p:cNvPr id="30724" name="Text Box 1028">
            <a:extLst>
              <a:ext uri="{FF2B5EF4-FFF2-40B4-BE49-F238E27FC236}">
                <a16:creationId xmlns:a16="http://schemas.microsoft.com/office/drawing/2014/main" id="{19A61045-86D0-41A2-859B-BFCE478C3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"/>
            <a:ext cx="857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4800" b="1" dirty="0" err="1">
                <a:solidFill>
                  <a:srgbClr val="FF0000"/>
                </a:solidFill>
                <a:latin typeface="+mn-lt"/>
              </a:rPr>
              <a:t>Joslin</a:t>
            </a:r>
            <a:r>
              <a:rPr lang="tr-TR" sz="4800" b="1" dirty="0">
                <a:solidFill>
                  <a:srgbClr val="FF0000"/>
                </a:solidFill>
                <a:latin typeface="+mn-lt"/>
              </a:rPr>
              <a:t> 1920</a:t>
            </a:r>
            <a:endParaRPr lang="tr-TR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6 Resim" descr="200_elliot_p_joslin.jpg">
            <a:extLst>
              <a:ext uri="{FF2B5EF4-FFF2-40B4-BE49-F238E27FC236}">
                <a16:creationId xmlns:a16="http://schemas.microsoft.com/office/drawing/2014/main" id="{A46093A9-7330-48A4-941A-D64724DB5F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2895634" cy="3619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İçerik Yer Tutucusu">
            <a:extLst>
              <a:ext uri="{FF2B5EF4-FFF2-40B4-BE49-F238E27FC236}">
                <a16:creationId xmlns:a16="http://schemas.microsoft.com/office/drawing/2014/main" id="{C565A6DD-1171-473D-81AC-55CDEE6CE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000250"/>
            <a:ext cx="8229600" cy="29718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3600" dirty="0"/>
              <a:t>‘Çok iyi bir teknolojiye, ilaçlara ve kontrol sistemlerine sahibiz, fakat hastalarımıza bunları nasıl kullanacaklarını anlatamıyoruz’ </a:t>
            </a:r>
          </a:p>
        </p:txBody>
      </p:sp>
      <p:sp>
        <p:nvSpPr>
          <p:cNvPr id="14339" name="3 Metin kutusu">
            <a:extLst>
              <a:ext uri="{FF2B5EF4-FFF2-40B4-BE49-F238E27FC236}">
                <a16:creationId xmlns:a16="http://schemas.microsoft.com/office/drawing/2014/main" id="{D9966FE2-A1A8-4B18-966E-CC487099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5949280"/>
            <a:ext cx="21012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100" dirty="0"/>
              <a:t>DF Meeting-1997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7A41AC3A-29C0-45F5-871C-537B04E2A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0"/>
            <a:ext cx="503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EFC2BF3B-0A38-4EAB-B328-951F256B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333375"/>
            <a:ext cx="91852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l yazısı, mektup, harf, kağıt ürünü içeren bir resim&#10;&#10;Açıklama otomatik olarak oluşturuldu">
            <a:extLst>
              <a:ext uri="{FF2B5EF4-FFF2-40B4-BE49-F238E27FC236}">
                <a16:creationId xmlns:a16="http://schemas.microsoft.com/office/drawing/2014/main" id="{676C01B2-433F-4FB3-B7EC-644BE4C8D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1" y="68263"/>
            <a:ext cx="5091518" cy="6721475"/>
          </a:xfrm>
          <a:prstGeom prst="rect">
            <a:avLst/>
          </a:prstGeom>
          <a:noFill/>
        </p:spPr>
      </p:pic>
      <p:sp>
        <p:nvSpPr>
          <p:cNvPr id="2" name="Slayt Numarası Yer Tutucusu 1" hidden="1">
            <a:extLst>
              <a:ext uri="{FF2B5EF4-FFF2-40B4-BE49-F238E27FC236}">
                <a16:creationId xmlns:a16="http://schemas.microsoft.com/office/drawing/2014/main" id="{9A0D4B0B-14E0-B9DF-4558-94D1D2F0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3B9D3C0-3BA1-4A6E-AB76-D36592E59AE3}" type="slidenum">
              <a:rPr lang="tr-TR" altLang="tr-TR" smtClean="0"/>
              <a:pPr>
                <a:spcAft>
                  <a:spcPts val="600"/>
                </a:spcAft>
              </a:pPr>
              <a:t>14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293518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>
            <a:extLst>
              <a:ext uri="{FF2B5EF4-FFF2-40B4-BE49-F238E27FC236}">
                <a16:creationId xmlns:a16="http://schemas.microsoft.com/office/drawing/2014/main" id="{B687CB30-D2B6-480F-8A6B-FEB99DC3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342900" indent="-342900"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TEMD Önerileri</a:t>
            </a:r>
          </a:p>
        </p:txBody>
      </p:sp>
      <p:sp>
        <p:nvSpPr>
          <p:cNvPr id="17411" name="2 İçerik Yer Tutucusu">
            <a:extLst>
              <a:ext uri="{FF2B5EF4-FFF2-40B4-BE49-F238E27FC236}">
                <a16:creationId xmlns:a16="http://schemas.microsoft.com/office/drawing/2014/main" id="{F87B5455-BB33-471D-8F34-E0075DB5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403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2400" dirty="0"/>
              <a:t>Eğitim hem tip 1 hem de tip 2 diyabet tedavisinin bel kemiğini oluşturur.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2400" dirty="0"/>
              <a:t>Diyabet tanısını takiben hastalar bir diyabet merkezine sevk edilmeli ve </a:t>
            </a:r>
            <a:r>
              <a:rPr lang="tr-TR" sz="2400" dirty="0" err="1"/>
              <a:t>glisemi</a:t>
            </a:r>
            <a:r>
              <a:rPr lang="tr-TR" sz="2400" dirty="0"/>
              <a:t> kontrolü sağlandıktan sonra hekim, hemşire ve beslenme uzmanının vereceği eğitim programlarına dahil edilmelidir.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tr-TR" sz="2400" dirty="0"/>
              <a:t>Eğitim düzenli aralıklarla tekrarlanmalıdır.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tr-TR" sz="800" dirty="0"/>
          </a:p>
        </p:txBody>
      </p:sp>
      <p:sp>
        <p:nvSpPr>
          <p:cNvPr id="17412" name="3 Metin kutusu">
            <a:extLst>
              <a:ext uri="{FF2B5EF4-FFF2-40B4-BE49-F238E27FC236}">
                <a16:creationId xmlns:a16="http://schemas.microsoft.com/office/drawing/2014/main" id="{4FA7C95E-CC1F-43BE-BCD6-F50C9925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9" y="6021288"/>
            <a:ext cx="78488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altLang="tr-TR" sz="1100" dirty="0"/>
              <a:t>TEMD, </a:t>
            </a:r>
            <a:r>
              <a:rPr lang="tr-TR" altLang="tr-TR" sz="1100" dirty="0" err="1"/>
              <a:t>Diabetes</a:t>
            </a:r>
            <a:r>
              <a:rPr lang="tr-TR" altLang="tr-TR" sz="1100" dirty="0"/>
              <a:t> </a:t>
            </a:r>
            <a:r>
              <a:rPr lang="tr-TR" altLang="tr-TR" sz="1100" dirty="0" err="1"/>
              <a:t>Mellitus</a:t>
            </a:r>
            <a:r>
              <a:rPr lang="tr-TR" altLang="tr-TR" sz="1100" dirty="0"/>
              <a:t> ve </a:t>
            </a:r>
            <a:r>
              <a:rPr lang="tr-TR" altLang="tr-TR" sz="1100" dirty="0" err="1"/>
              <a:t>Komplikasyonlarıının</a:t>
            </a:r>
            <a:r>
              <a:rPr lang="tr-TR" altLang="tr-TR" sz="1100" dirty="0"/>
              <a:t> Tanı Tedavi ve İzlem </a:t>
            </a:r>
            <a:r>
              <a:rPr lang="tr-TR" altLang="tr-TR" sz="1100" dirty="0" err="1"/>
              <a:t>Klavuzu</a:t>
            </a:r>
            <a:r>
              <a:rPr lang="tr-TR" altLang="tr-TR" sz="1100" dirty="0"/>
              <a:t> 2019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İçerik Yer Tutucusu">
            <a:extLst>
              <a:ext uri="{FF2B5EF4-FFF2-40B4-BE49-F238E27FC236}">
                <a16:creationId xmlns:a16="http://schemas.microsoft.com/office/drawing/2014/main" id="{B241474D-8452-4923-8D00-03877E2A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92" y="1052736"/>
            <a:ext cx="7859216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tr-TR" dirty="0"/>
              <a:t>Uzman hemşire veya diyetisyen gibi en azından bir sağlık personeli/eğitimcisi içeren </a:t>
            </a:r>
            <a:r>
              <a:rPr lang="tr-TR" i="1" dirty="0" err="1">
                <a:solidFill>
                  <a:srgbClr val="FF0000"/>
                </a:solidFill>
              </a:rPr>
              <a:t>multi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disipliner</a:t>
            </a:r>
            <a:r>
              <a:rPr lang="tr-TR" i="1" dirty="0">
                <a:solidFill>
                  <a:srgbClr val="FF0000"/>
                </a:solidFill>
              </a:rPr>
              <a:t> ekibin </a:t>
            </a:r>
            <a:r>
              <a:rPr lang="tr-TR" dirty="0"/>
              <a:t>önemi açık şekilde bildirilmiştir.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tr-TR" dirty="0"/>
              <a:t>					</a:t>
            </a:r>
            <a:endParaRPr lang="tr-TR" sz="3600" dirty="0"/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tr-TR" sz="3600" i="1" dirty="0"/>
              <a:t>							</a:t>
            </a:r>
            <a:r>
              <a:rPr lang="tr-TR" sz="1400" i="1" dirty="0"/>
              <a:t>DCCT,1995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+mn-lt"/>
              </a:rPr>
              <a:t>Diyabet öz yönetim eğitimi ve desteği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500" dirty="0"/>
          </a:p>
          <a:p>
            <a:r>
              <a:rPr lang="tr-TR" sz="2400" dirty="0"/>
              <a:t>Sağlığı iyileştirecek davranışların oluşturulması ve psikolojik iyilik halinin sürdürülmesi, </a:t>
            </a:r>
            <a:r>
              <a:rPr lang="tr-TR" sz="2400" b="1" dirty="0">
                <a:solidFill>
                  <a:srgbClr val="FF0000"/>
                </a:solidFill>
              </a:rPr>
              <a:t>diyabet tedavisi hedeflerine </a:t>
            </a:r>
            <a:r>
              <a:rPr lang="tr-TR" sz="2400" dirty="0"/>
              <a:t>ulaşmanın ve yaşam kalitesini en üst düzeye çıkarmanın temelini oluşturmaktadır. </a:t>
            </a:r>
          </a:p>
          <a:p>
            <a:endParaRPr lang="tr-TR" sz="2400" dirty="0"/>
          </a:p>
          <a:p>
            <a:r>
              <a:rPr lang="tr-TR" sz="2400" b="1" dirty="0"/>
              <a:t>Bu hedeflere ulaşmak için gerekli olan şartlar</a:t>
            </a:r>
            <a:r>
              <a:rPr lang="tr-TR" sz="2400" dirty="0"/>
              <a:t>: diyabet öz yönetimi eğitimi ve desteği (DÖYE/D), tıbbi beslenme tedavisi (TBT), fiziksel aktivite, sigara bırakma danışmanlığı, sağlık davranışı danışmanlığı ve </a:t>
            </a:r>
            <a:r>
              <a:rPr lang="tr-TR" sz="2400" dirty="0" err="1"/>
              <a:t>psikososyal</a:t>
            </a:r>
            <a:r>
              <a:rPr lang="tr-TR" sz="2400" dirty="0"/>
              <a:t> bakımdır.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99592" y="6126163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Standards of Care in Diabetes—2023. Diabetes Care 1 January 2023; 46 (Supplement_1): S68–S96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0998089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</a:rPr>
              <a:t>Diyabet öz yönetim eğitimi ve desteği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2923"/>
            <a:ext cx="8147247" cy="1288472"/>
          </a:xfrm>
          <a:noFill/>
        </p:spPr>
        <p:txBody>
          <a:bodyPr/>
          <a:lstStyle/>
          <a:p>
            <a:r>
              <a:rPr lang="tr-TR" sz="2400" b="1" dirty="0"/>
              <a:t>Diyabetli tüm bireyler</a:t>
            </a:r>
            <a:r>
              <a:rPr lang="tr-TR" sz="2400" dirty="0"/>
              <a:t>, diyabet öz bakımına yönelik bilgi, karar verme ve beceri alanlarında gelişim sağlamak için </a:t>
            </a:r>
            <a:r>
              <a:rPr lang="tr-TR" sz="2400" b="1" dirty="0">
                <a:solidFill>
                  <a:srgbClr val="FF0000"/>
                </a:solidFill>
              </a:rPr>
              <a:t>diyabet öz yönetimi eğitimi ve desteği almalıdır. </a:t>
            </a:r>
            <a:r>
              <a:rPr lang="tr-TR" sz="2400" b="1" dirty="0"/>
              <a:t>A</a:t>
            </a:r>
          </a:p>
          <a:p>
            <a:pPr marL="0" indent="0">
              <a:buNone/>
            </a:pP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331640" y="5571946"/>
            <a:ext cx="7355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tr-TR" sz="1100" dirty="0"/>
          </a:p>
          <a:p>
            <a:pPr algn="r"/>
            <a:endParaRPr lang="tr-TR" sz="1100" dirty="0"/>
          </a:p>
          <a:p>
            <a:pPr algn="r"/>
            <a:r>
              <a:rPr lang="en-US" sz="1100" dirty="0"/>
              <a:t>Standards of Care in Diabetes—2023. Diabetes Care 1 January 2023; 46 (Supplement_1): S68–S96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6009090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</a:rPr>
              <a:t>Diyabet öz yönetim eğitimi ve desteği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500" b="1" dirty="0"/>
          </a:p>
          <a:p>
            <a:pPr marL="0" indent="0">
              <a:buNone/>
            </a:pPr>
            <a:r>
              <a:rPr lang="tr-TR" sz="2400" b="1" dirty="0"/>
              <a:t>Hedefler: 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Klinik sonuçları, sağlık durumu ve iyilik halini maliyet etkin biçimde iyileştirmek için, 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/>
              <a:t>Hastaların;</a:t>
            </a:r>
          </a:p>
          <a:p>
            <a:pPr>
              <a:spcBef>
                <a:spcPts val="0"/>
              </a:spcBef>
            </a:pPr>
            <a:r>
              <a:rPr lang="tr-TR" sz="2400" dirty="0"/>
              <a:t>Bilinçli karar verme</a:t>
            </a:r>
          </a:p>
          <a:p>
            <a:pPr>
              <a:spcBef>
                <a:spcPts val="0"/>
              </a:spcBef>
            </a:pPr>
            <a:r>
              <a:rPr lang="tr-TR" sz="2400" dirty="0" err="1"/>
              <a:t>Özbakım</a:t>
            </a:r>
            <a:r>
              <a:rPr lang="tr-TR" sz="2400" dirty="0"/>
              <a:t> davranışlarını geliştirme</a:t>
            </a:r>
          </a:p>
          <a:p>
            <a:pPr>
              <a:spcBef>
                <a:spcPts val="0"/>
              </a:spcBef>
            </a:pPr>
            <a:r>
              <a:rPr lang="tr-TR" sz="2400" dirty="0"/>
              <a:t>Sorunları çözme</a:t>
            </a:r>
          </a:p>
          <a:p>
            <a:pPr>
              <a:spcBef>
                <a:spcPts val="0"/>
              </a:spcBef>
            </a:pPr>
            <a:r>
              <a:rPr lang="tr-TR" sz="2400" dirty="0"/>
              <a:t>Sağlık bakım ekibiyle aktif işbirliği sağlayabilme becerilerini geliştirmek ve desteklemektir.</a:t>
            </a:r>
          </a:p>
          <a:p>
            <a:endParaRPr lang="tr-TR" sz="2400" dirty="0"/>
          </a:p>
          <a:p>
            <a:endParaRPr lang="tr-TR" sz="1500" dirty="0"/>
          </a:p>
          <a:p>
            <a:pPr marL="0" indent="0">
              <a:buNone/>
            </a:pPr>
            <a:r>
              <a:rPr lang="tr-TR" sz="1500" dirty="0"/>
              <a:t>                            </a:t>
            </a:r>
          </a:p>
          <a:p>
            <a:pPr marL="0" indent="0">
              <a:buNone/>
            </a:pPr>
            <a:endParaRPr lang="tr-TR" sz="1500" dirty="0"/>
          </a:p>
          <a:p>
            <a:endParaRPr lang="tr-TR" sz="1500" dirty="0"/>
          </a:p>
          <a:p>
            <a:endParaRPr lang="tr-TR" sz="15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349408" y="6203849"/>
            <a:ext cx="7337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Standards of Care in Diabetes—2023. Diabetes Care 1 January 2023; 46 (Supplement_1): S68–S96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5383648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E42EF3-1C19-C593-EA55-1FC89F05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F1A7E-585A-DE06-3805-2A7E58FE4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Video eklenecek</a:t>
            </a:r>
          </a:p>
        </p:txBody>
      </p:sp>
      <p:pic>
        <p:nvPicPr>
          <p:cNvPr id="4" name="SİZ_BU_DOKTORUN_YERİNDE_OLSANIZ_NE_YAPARDINIZ_">
            <a:hlinkClick r:id="" action="ppaction://media"/>
            <a:extLst>
              <a:ext uri="{FF2B5EF4-FFF2-40B4-BE49-F238E27FC236}">
                <a16:creationId xmlns:a16="http://schemas.microsoft.com/office/drawing/2014/main" id="{C5969437-1804-EB28-F41C-9A6956BCE3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217856" cy="51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Diyabet Öz Yönetim Eğitimi ve Desteği-Kanıtlanmış Faydalar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3917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DÖYE ve desteği sağlandığı takdirde;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Diyabet hakkında bilgi ve </a:t>
            </a:r>
            <a:r>
              <a:rPr lang="tr-TR" sz="2400" dirty="0" err="1"/>
              <a:t>özbakım</a:t>
            </a:r>
            <a:r>
              <a:rPr lang="tr-TR" sz="2400" dirty="0"/>
              <a:t> davranışlarında iyileşme</a:t>
            </a:r>
            <a:endParaRPr lang="tr-TR" sz="2400" b="1" dirty="0"/>
          </a:p>
          <a:p>
            <a:r>
              <a:rPr lang="tr-TR" sz="2400" dirty="0"/>
              <a:t>Yaşam kalitesinde iyileşme</a:t>
            </a:r>
            <a:endParaRPr lang="tr-TR" sz="2400" b="1" dirty="0"/>
          </a:p>
          <a:p>
            <a:r>
              <a:rPr lang="tr-TR" sz="2400" dirty="0"/>
              <a:t>HbA1c’de düşüş</a:t>
            </a:r>
          </a:p>
          <a:p>
            <a:r>
              <a:rPr lang="tr-TR" sz="2400" dirty="0"/>
              <a:t>Daha düşük ağırlık bildirimi </a:t>
            </a:r>
          </a:p>
          <a:p>
            <a:r>
              <a:rPr lang="tr-TR" sz="2400" dirty="0"/>
              <a:t>Tüm nedenlere bağlı </a:t>
            </a:r>
            <a:r>
              <a:rPr lang="tr-TR" sz="2400" dirty="0" err="1"/>
              <a:t>mortalitede</a:t>
            </a:r>
            <a:r>
              <a:rPr lang="tr-TR" sz="2400" dirty="0"/>
              <a:t> azalma</a:t>
            </a:r>
          </a:p>
          <a:p>
            <a:r>
              <a:rPr lang="tr-TR" sz="2400" dirty="0"/>
              <a:t>Sağlık harcamalarında azalma olduğu gösterilmiştir.</a:t>
            </a:r>
          </a:p>
          <a:p>
            <a:endParaRPr lang="tr-TR" sz="2400" dirty="0"/>
          </a:p>
          <a:p>
            <a:endParaRPr lang="tr-TR" sz="16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31640" y="6165304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Standards of Care in Diabetes—2023. Diabetes Care 1 January 2023; 46 (Supplement_1): S68–S96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7462764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006488-74FB-087A-1CEB-2D475106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15" y="620688"/>
            <a:ext cx="4180585" cy="1078245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>
              <a:defRPr/>
            </a:pPr>
            <a:r>
              <a:rPr lang="tr-TR" sz="3000" b="1" dirty="0">
                <a:solidFill>
                  <a:srgbClr val="FF0000"/>
                </a:solidFill>
                <a:latin typeface="+mn-lt"/>
              </a:rPr>
              <a:t>Araştırma Sonuçları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1A4D6B-C9E7-5148-56A9-1986ABF8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9" y="2226469"/>
            <a:ext cx="4278828" cy="32452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000" dirty="0">
                <a:solidFill>
                  <a:srgbClr val="21212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Yeni tanı konulan tip 2 diyabet hastalarında diyabet öz yönetim eğitiminin psikolojik durum ve kan şekeri üzerine etkisi</a:t>
            </a:r>
            <a:br>
              <a:rPr lang="tr-TR" sz="2000" dirty="0">
                <a:solidFill>
                  <a:srgbClr val="21212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sz="2000" dirty="0">
              <a:solidFill>
                <a:srgbClr val="21212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r-TR" sz="2000" dirty="0">
              <a:solidFill>
                <a:srgbClr val="21212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r-TR" sz="2000" dirty="0">
              <a:solidFill>
                <a:srgbClr val="21212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r-TR" sz="2000" dirty="0">
              <a:solidFill>
                <a:srgbClr val="21212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tr-TR" sz="2000" dirty="0">
                <a:solidFill>
                  <a:srgbClr val="212121"/>
                </a:solidFill>
              </a:rPr>
              <a:t>Öz-yönetim eğitimi alan diyabetli hastaların psikolojik durumu ve kan şekeri önemli ölçüde iyileşti.</a:t>
            </a:r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3BAF9D5-AC41-90E9-6F98-FC2B9E73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702" y="857251"/>
            <a:ext cx="4067299" cy="5036279"/>
          </a:xfrm>
          <a:prstGeom prst="rect">
            <a:avLst/>
          </a:prstGeom>
        </p:spPr>
      </p:pic>
      <p:sp>
        <p:nvSpPr>
          <p:cNvPr id="6" name="Ok: Aşağı 5">
            <a:extLst>
              <a:ext uri="{FF2B5EF4-FFF2-40B4-BE49-F238E27FC236}">
                <a16:creationId xmlns:a16="http://schemas.microsoft.com/office/drawing/2014/main" id="{9AB12C8C-1C3F-285D-59CA-8C420CA4CFBD}"/>
              </a:ext>
            </a:extLst>
          </p:cNvPr>
          <p:cNvSpPr/>
          <p:nvPr/>
        </p:nvSpPr>
        <p:spPr>
          <a:xfrm>
            <a:off x="2223655" y="3582558"/>
            <a:ext cx="473234" cy="5330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135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821E0E0-1735-F264-7175-B6F9EF72E5B9}"/>
              </a:ext>
            </a:extLst>
          </p:cNvPr>
          <p:cNvSpPr txBox="1"/>
          <p:nvPr/>
        </p:nvSpPr>
        <p:spPr>
          <a:xfrm>
            <a:off x="0" y="6381328"/>
            <a:ext cx="89139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Chai S,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Yao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B, Xu L, Wang D, Sun J, Yuan N, Zhang X,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Ji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L.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The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effect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of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self-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management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education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on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psychological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status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and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blood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glucose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in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newly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diagnosed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patients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with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type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2.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Patient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Educ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Couns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. 2018 Aug;101(8):1427-1432. </a:t>
            </a:r>
            <a:endParaRPr lang="tr-TR" sz="11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42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006488-74FB-087A-1CEB-2D475106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02" y="548680"/>
            <a:ext cx="4180585" cy="1078245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>
              <a:defRPr/>
            </a:pPr>
            <a:r>
              <a:rPr lang="tr-TR" sz="3000" b="1" dirty="0">
                <a:solidFill>
                  <a:srgbClr val="FF0000"/>
                </a:solidFill>
                <a:latin typeface="+mn-lt"/>
              </a:rPr>
              <a:t>Araştırma Sonuçları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1A4D6B-C9E7-5148-56A9-1986ABF8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9" y="1916832"/>
            <a:ext cx="4278828" cy="32635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000" dirty="0">
                <a:solidFill>
                  <a:srgbClr val="21212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Çin'de Diyabet Öz Yönetim Eğitiminin Tip 2 Diyabetli Hastalar Üzerindeki Etkileri</a:t>
            </a:r>
          </a:p>
          <a:p>
            <a:pPr marL="0" indent="0" algn="ctr">
              <a:buNone/>
            </a:pPr>
            <a:endParaRPr lang="tr-TR" sz="2000" dirty="0">
              <a:solidFill>
                <a:srgbClr val="21212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000" dirty="0">
              <a:solidFill>
                <a:srgbClr val="21212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000" dirty="0">
              <a:solidFill>
                <a:srgbClr val="21212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2 seanslık diyabet eğitim programının, Tip 2 diyabetli hastalarda öz yönetim, psikolojik sıkıntı ve glisemik kontrol düzeyini etkili bir şekilde iyileştirebileceğini saptanmıştır.</a:t>
            </a:r>
            <a:endParaRPr lang="tr-TR" sz="2000" dirty="0">
              <a:cs typeface="Times New Roman" panose="02020603050405020304" pitchFamily="18" charset="0"/>
            </a:endParaRP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9AB12C8C-1C3F-285D-59CA-8C420CA4CFBD}"/>
              </a:ext>
            </a:extLst>
          </p:cNvPr>
          <p:cNvSpPr/>
          <p:nvPr/>
        </p:nvSpPr>
        <p:spPr>
          <a:xfrm>
            <a:off x="2207978" y="2937448"/>
            <a:ext cx="473234" cy="5330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135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821E0E0-1735-F264-7175-B6F9EF72E5B9}"/>
              </a:ext>
            </a:extLst>
          </p:cNvPr>
          <p:cNvSpPr txBox="1"/>
          <p:nvPr/>
        </p:nvSpPr>
        <p:spPr>
          <a:xfrm>
            <a:off x="251520" y="6309320"/>
            <a:ext cx="87356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Zheng F et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Effects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of an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Outpatient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Self-Management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Education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on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Patients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with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Type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2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in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China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: A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Randomized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Controlled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Trial. J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Res</a:t>
            </a:r>
            <a:r>
              <a:rPr lang="tr-TR" sz="1100" dirty="0">
                <a:solidFill>
                  <a:srgbClr val="212121"/>
                </a:solidFill>
                <a:latin typeface="Calibri"/>
                <a:cs typeface="Times New Roman" panose="02020603050405020304" pitchFamily="18" charset="0"/>
              </a:rPr>
              <a:t>., 2019:1073131</a:t>
            </a:r>
            <a:endParaRPr lang="tr-TR" sz="11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2C21AEB-4667-39FA-2F0E-6311BF39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001" y="857250"/>
            <a:ext cx="35101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08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43346" y="1009329"/>
            <a:ext cx="3546217" cy="249382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</a:rPr>
              <a:t>Araştırma Sonuçları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1" y="1491117"/>
            <a:ext cx="4566529" cy="368667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tr-TR" sz="1600" dirty="0">
                <a:cs typeface="Times New Roman" panose="02020603050405020304" pitchFamily="18" charset="0"/>
              </a:rPr>
              <a:t>Tayland’ ta tip 2 diyabetli kadınlarda diyabet öz yönetimi eğitim programının kan </a:t>
            </a:r>
            <a:r>
              <a:rPr lang="tr-TR" sz="1600" dirty="0" err="1">
                <a:cs typeface="Times New Roman" panose="02020603050405020304" pitchFamily="18" charset="0"/>
              </a:rPr>
              <a:t>glukozu</a:t>
            </a:r>
            <a:r>
              <a:rPr lang="tr-TR" sz="1600" dirty="0">
                <a:cs typeface="Times New Roman" panose="02020603050405020304" pitchFamily="18" charset="0"/>
              </a:rPr>
              <a:t> düzeyi, stres ve yaşam kalitesine etkisi</a:t>
            </a:r>
          </a:p>
          <a:p>
            <a:pPr>
              <a:lnSpc>
                <a:spcPct val="100000"/>
              </a:lnSpc>
            </a:pPr>
            <a:endParaRPr lang="tr-TR" sz="1600" dirty="0"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tr-TR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tr-TR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tr-TR" sz="1600" dirty="0">
                <a:solidFill>
                  <a:prstClr val="black"/>
                </a:solidFill>
                <a:cs typeface="Times New Roman" panose="02020603050405020304" pitchFamily="18" charset="0"/>
              </a:rPr>
              <a:t>Öz yönetim eğitim programının;</a:t>
            </a:r>
          </a:p>
          <a:p>
            <a:pPr lvl="0">
              <a:lnSpc>
                <a:spcPct val="100000"/>
              </a:lnSpc>
            </a:pPr>
            <a:r>
              <a:rPr lang="tr-TR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 A1C seviyesinde anlamlı düşüş olmasını sağladığı</a:t>
            </a:r>
          </a:p>
          <a:p>
            <a:pPr lvl="0">
              <a:lnSpc>
                <a:spcPct val="100000"/>
              </a:lnSpc>
            </a:pPr>
            <a:r>
              <a:rPr lang="tr-TR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Sağlık durumunu iyileştirmede olumlu etkisinin olduğu</a:t>
            </a:r>
          </a:p>
          <a:p>
            <a:pPr lvl="0">
              <a:lnSpc>
                <a:spcPct val="100000"/>
              </a:lnSpc>
            </a:pPr>
            <a:r>
              <a:rPr lang="tr-TR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Stres düzeyini azalttığı</a:t>
            </a:r>
          </a:p>
          <a:p>
            <a:pPr lvl="0">
              <a:lnSpc>
                <a:spcPct val="100000"/>
              </a:lnSpc>
            </a:pPr>
            <a:r>
              <a:rPr lang="tr-TR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Yaşam kalitesini arttırdığı görülmüştür.</a:t>
            </a:r>
          </a:p>
          <a:p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040" y="926767"/>
            <a:ext cx="4321031" cy="4987391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2098233" y="2443182"/>
            <a:ext cx="488212" cy="559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79511" y="6309320"/>
            <a:ext cx="8640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Nooseisai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et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Effects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of diabetes self-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management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education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program on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lowering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blood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glucose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level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stress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and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quality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of life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among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females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with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type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2 diabetes mellitus in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Thailand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Primary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Health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Care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Research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&amp; Development 2021;22(e46): 1–6.</a:t>
            </a:r>
          </a:p>
        </p:txBody>
      </p:sp>
    </p:spTree>
    <p:extLst>
      <p:ext uri="{BB962C8B-B14F-4D97-AF65-F5344CB8AC3E}">
        <p14:creationId xmlns:p14="http://schemas.microsoft.com/office/powerpoint/2010/main" val="730076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</a:rPr>
              <a:t>Diyabet öz yönetim eğitimi ve desteği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Medikal tedavi uygulamaları, tıbbi beslenme tedavisi ve iyilik halinin sağlanması bakımından beceri kazandırılması için </a:t>
            </a:r>
            <a:r>
              <a:rPr lang="tr-TR" sz="2000" b="1" dirty="0"/>
              <a:t>diyabet özyönetim eğitimi ve desteğine ihtiyaç </a:t>
            </a:r>
          </a:p>
          <a:p>
            <a:endParaRPr lang="tr-TR" sz="2000" b="1" dirty="0"/>
          </a:p>
          <a:p>
            <a:pPr marL="0" indent="0">
              <a:buNone/>
            </a:pPr>
            <a:r>
              <a:rPr lang="tr-TR" sz="2000" b="1" dirty="0"/>
              <a:t>4 kritik dönemde </a:t>
            </a:r>
            <a:r>
              <a:rPr lang="tr-TR" sz="2000" dirty="0"/>
              <a:t>değerlendirilmelidir: 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Tanı esnasında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Yılda bir kez ve/veya tedavi hedeflerine ulaşılamadığında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Tıbbi, fiziksel ve </a:t>
            </a:r>
            <a:r>
              <a:rPr lang="tr-TR" sz="2000" dirty="0" err="1"/>
              <a:t>psikososyal</a:t>
            </a:r>
            <a:r>
              <a:rPr lang="tr-TR" sz="2000" dirty="0"/>
              <a:t>  sorunlarla karşılaşıldığında</a:t>
            </a:r>
          </a:p>
          <a:p>
            <a:pPr>
              <a:buFont typeface="+mj-lt"/>
              <a:buAutoNum type="arabicPeriod"/>
            </a:pPr>
            <a:r>
              <a:rPr lang="tr-TR" sz="2000" dirty="0"/>
              <a:t>Yaşam ve bakım koşularında değişiklikler meydana geldiğinde </a:t>
            </a:r>
            <a:r>
              <a:rPr lang="tr-TR" sz="2000" b="1" dirty="0"/>
              <a:t>(E)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90872" y="5949280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Standards of Care in Diabetes—2023. Diabetes Care 1 January 2023; 46 (Supplement_1): S68–S96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36365041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81263" y="836712"/>
            <a:ext cx="8181474" cy="987028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+mn-lt"/>
              </a:rPr>
              <a:t>DİYABET ÖZ YÖNETİM EĞİTİMİ ve DESTEĞİ İÇİN KRİTİK ZAMANLAR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61737" y="2000250"/>
            <a:ext cx="7478411" cy="58332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tr-TR" sz="2800" b="1" i="1" u="sng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YENİ TANI KONULDUĞU ZAMAN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81263" y="2701879"/>
            <a:ext cx="7796463" cy="296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tr-TR" sz="2400" kern="1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 defTabSz="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kern="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Yeni tanı alan </a:t>
            </a:r>
            <a:r>
              <a:rPr lang="tr-TR" sz="2400" b="1" kern="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tüm diyabetli bireyler</a:t>
            </a:r>
            <a:r>
              <a:rPr lang="tr-TR" sz="2400" kern="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diyabet öz yönetim eğitim ve destek programına katılmalıdır.</a:t>
            </a:r>
          </a:p>
          <a:p>
            <a:pPr marL="257175" indent="-257175" algn="just" defTabSz="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Diyabet eğitimcisi </a:t>
            </a:r>
            <a:r>
              <a:rPr lang="tr-TR" sz="24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bireye özel diyabet öz yönetim eğitim planları geliştirir,</a:t>
            </a:r>
          </a:p>
          <a:p>
            <a:pPr marL="257175" indent="-257175" algn="just" defTabSz="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kern="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Diyabetli bireyin beslenme durumu ve ruhsal sağlığı değerlendirilir, eğitimi için uygun ekip üyesine yönlendirilir.</a:t>
            </a:r>
            <a:endParaRPr lang="tr-TR" sz="2400" kern="1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3AC49D8-060A-C52F-1702-E565F18901C0}"/>
              </a:ext>
            </a:extLst>
          </p:cNvPr>
          <p:cNvSpPr txBox="1"/>
          <p:nvPr/>
        </p:nvSpPr>
        <p:spPr>
          <a:xfrm>
            <a:off x="206980" y="6381328"/>
            <a:ext cx="8455757" cy="48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05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Powers MA at </a:t>
            </a:r>
            <a:r>
              <a:rPr lang="tr-TR" sz="105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all</a:t>
            </a:r>
            <a:r>
              <a:rPr lang="tr-TR" sz="105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105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05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tr-TR" sz="105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Diabetes</a:t>
            </a:r>
            <a:r>
              <a:rPr lang="tr-TR" sz="105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Care.2020; 43:1636-1649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050" dirty="0">
                <a:solidFill>
                  <a:prstClr val="black"/>
                </a:solidFill>
                <a:latin typeface="+mn-lt"/>
                <a:cs typeface="+mn-cs"/>
              </a:rPr>
              <a:t>Semra </a:t>
            </a:r>
            <a:r>
              <a:rPr lang="tr-TR" sz="1050" dirty="0" err="1">
                <a:solidFill>
                  <a:prstClr val="black"/>
                </a:solidFill>
                <a:latin typeface="+mn-lt"/>
                <a:cs typeface="+mn-cs"/>
              </a:rPr>
              <a:t>Erdogan</a:t>
            </a:r>
            <a:r>
              <a:rPr lang="tr-TR" sz="1050" dirty="0">
                <a:solidFill>
                  <a:prstClr val="black"/>
                </a:solidFill>
                <a:latin typeface="+mn-lt"/>
                <a:cs typeface="+mn-cs"/>
              </a:rPr>
              <a:t>. Diyabet Özyönetim Eğitimi ve Desteği. Diyabet Hemşireliği,2021</a:t>
            </a:r>
            <a:endParaRPr lang="tr-TR" sz="105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90737" y="657753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050" dirty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39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93295" y="1229791"/>
            <a:ext cx="8229599" cy="397261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+mn-lt"/>
              </a:rPr>
              <a:t>DİYABET ÖZ YÖNETİM EĞİTİMİ ve DESTEĞİ İÇİN KRİTİK ZAMANLAR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18655" y="2193377"/>
            <a:ext cx="8324789" cy="318069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450"/>
              </a:spcBef>
              <a:buAutoNum type="arabicPeriod"/>
              <a:defRPr/>
            </a:pPr>
            <a:r>
              <a:rPr lang="tr-TR" sz="2400" b="1" i="1" u="sng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YENİ TANI KONULDUĞU ZAMAN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defRPr/>
            </a:pPr>
            <a:r>
              <a:rPr lang="tr-TR" sz="24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Tanı sürecinde diyabet eğitim konuları;</a:t>
            </a:r>
          </a:p>
          <a:p>
            <a:pPr marL="214313" indent="-214313" algn="just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tr-TR" sz="24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Tedavi hedefleri </a:t>
            </a:r>
          </a:p>
          <a:p>
            <a:pPr marL="214313" indent="-214313" algn="just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tr-TR" sz="24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Psikososyal kaygılar </a:t>
            </a:r>
          </a:p>
          <a:p>
            <a:pPr marL="214313" indent="-214313" algn="just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tr-TR" sz="24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Davranış değişikliği stratejileri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defRPr/>
            </a:pPr>
            <a:r>
              <a:rPr lang="tr-TR" sz="24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(Hedef belirleme, ilaç kullanımı, besin satın alma, beslenme planı, porsiyon boyutları, fiziksel aktivite, kan şekeri kontrolü ve sonuçların yönetimi)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67980" y="6021288"/>
            <a:ext cx="82754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Powers MA at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Care.2020; 43:1636-1649</a:t>
            </a:r>
          </a:p>
        </p:txBody>
      </p:sp>
    </p:spTree>
    <p:extLst>
      <p:ext uri="{BB962C8B-B14F-4D97-AF65-F5344CB8AC3E}">
        <p14:creationId xmlns:p14="http://schemas.microsoft.com/office/powerpoint/2010/main" val="829349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766" y="2033297"/>
            <a:ext cx="7291137" cy="3483935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tr-TR" sz="2400" b="1" i="1" u="sng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YENİ TANI KONULDUĞU ZAMAN</a:t>
            </a:r>
            <a:endParaRPr lang="tr-TR" sz="2400" b="1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tr-TR" sz="2400" b="1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Eğitim bireye özgüdür ve bireyin tedavi planına göre uygulanır. </a:t>
            </a:r>
          </a:p>
          <a:p>
            <a:pPr lvl="0" algn="just">
              <a:lnSpc>
                <a:spcPct val="100000"/>
              </a:lnSpc>
            </a:pPr>
            <a:endParaRPr lang="tr-TR" sz="2400" b="1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Beslenme tedavisi,</a:t>
            </a: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Fiziksel aktivite planları,</a:t>
            </a: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İlaç tedavisi ve izleme önerilerine göre hipoglisemi ve tedavisi, </a:t>
            </a: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Glukoz sonuçlarını yorumlama, </a:t>
            </a: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4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Risk azaltma gibi konuların dikkate alınması gerekebilir.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4702964-9E73-5A2C-5448-F802DBBD1A75}"/>
              </a:ext>
            </a:extLst>
          </p:cNvPr>
          <p:cNvSpPr txBox="1"/>
          <p:nvPr/>
        </p:nvSpPr>
        <p:spPr>
          <a:xfrm>
            <a:off x="251520" y="6165304"/>
            <a:ext cx="8471374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Powers MA at </a:t>
            </a:r>
            <a:r>
              <a:rPr lang="tr-TR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tr-TR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Care.2020; 43:1636-1649</a:t>
            </a:r>
          </a:p>
        </p:txBody>
      </p:sp>
      <p:sp>
        <p:nvSpPr>
          <p:cNvPr id="7" name="Unvan 1"/>
          <p:cNvSpPr>
            <a:spLocks noGrp="1"/>
          </p:cNvSpPr>
          <p:nvPr>
            <p:ph type="ctrTitle"/>
          </p:nvPr>
        </p:nvSpPr>
        <p:spPr>
          <a:xfrm>
            <a:off x="493295" y="1229791"/>
            <a:ext cx="8229599" cy="397261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+mn-lt"/>
              </a:rPr>
              <a:t>DİYABET ÖZ YÖNETİM EĞİTİMİ ve DESTEĞİ İÇİN KRİTİK ZAMANLAR</a:t>
            </a:r>
          </a:p>
        </p:txBody>
      </p:sp>
    </p:spTree>
    <p:extLst>
      <p:ext uri="{BB962C8B-B14F-4D97-AF65-F5344CB8AC3E}">
        <p14:creationId xmlns:p14="http://schemas.microsoft.com/office/powerpoint/2010/main" val="1379489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82360" y="1052736"/>
            <a:ext cx="8157411" cy="837073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+mn-lt"/>
              </a:rPr>
              <a:t>DİYABET ÖZ YÖNETİM EĞİTİMİ ve DESTEĞİ İÇİN KRİTİK ZAMANLAR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78373" y="2836650"/>
            <a:ext cx="5789831" cy="2752590"/>
          </a:xfrm>
        </p:spPr>
        <p:txBody>
          <a:bodyPr vert="horz" lIns="68580" tIns="34290" rIns="68580" bIns="34290" rtlCol="0">
            <a:normAutofit/>
          </a:bodyPr>
          <a:lstStyle/>
          <a:p>
            <a:pPr marL="171450" indent="-1714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b="1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İnsülin</a:t>
            </a:r>
            <a:r>
              <a:rPr lang="tr-TR" sz="20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ihtiyacı olan bireyler </a:t>
            </a:r>
            <a:r>
              <a:rPr lang="tr-TR" sz="2000" b="1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ek eğitim </a:t>
            </a:r>
            <a:r>
              <a:rPr lang="tr-TR" sz="20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almalıdır.</a:t>
            </a:r>
          </a:p>
          <a:p>
            <a:pPr marL="171450" indent="-1714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İnsülin yönetimi ile hastanın beslenme ve fiziksel aktivite alışkanlıkları arasında </a:t>
            </a:r>
            <a:r>
              <a:rPr lang="tr-TR" sz="2000" b="1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eş güdüm </a:t>
            </a:r>
            <a:r>
              <a:rPr lang="tr-TR" sz="20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sağlanmalıdır.</a:t>
            </a:r>
          </a:p>
          <a:p>
            <a:pPr marL="171450" indent="-17145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Tanı sırasında hastanın diyabetle ilişkili komplikasyonları ya da diğer sağlık sorunları bulunuyorsa ivedilikle </a:t>
            </a:r>
            <a:r>
              <a:rPr lang="tr-TR" sz="2000" b="1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eğitim programına dahil edilmelidir.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13844" y="2110422"/>
            <a:ext cx="5598315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tr-TR" sz="2000" b="1" i="1" u="sng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YENİ TANI KONULDUĞU ZAMAN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F7B28BA-22EC-9F11-3693-B54AAFA7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417" y="2897234"/>
            <a:ext cx="2038657" cy="217179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4F2D712-76D0-D0C2-8407-1852C378CA2C}"/>
              </a:ext>
            </a:extLst>
          </p:cNvPr>
          <p:cNvSpPr txBox="1"/>
          <p:nvPr/>
        </p:nvSpPr>
        <p:spPr>
          <a:xfrm>
            <a:off x="378373" y="6076457"/>
            <a:ext cx="858611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Powers MA at </a:t>
            </a:r>
            <a:r>
              <a:rPr lang="tr-TR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Care.2020; 43:1636-1649</a:t>
            </a:r>
          </a:p>
        </p:txBody>
      </p:sp>
    </p:spTree>
    <p:extLst>
      <p:ext uri="{BB962C8B-B14F-4D97-AF65-F5344CB8AC3E}">
        <p14:creationId xmlns:p14="http://schemas.microsoft.com/office/powerpoint/2010/main" val="2336338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88952" y="1968720"/>
            <a:ext cx="8229600" cy="541628"/>
          </a:xfrm>
        </p:spPr>
        <p:txBody>
          <a:bodyPr>
            <a:noAutofit/>
          </a:bodyPr>
          <a:lstStyle/>
          <a:p>
            <a:pPr algn="l"/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tr-TR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tr-TR" sz="2000" b="1" i="1" u="sng" dirty="0">
                <a:latin typeface="+mn-lt"/>
                <a:ea typeface="Calibri" panose="020F0502020204030204" pitchFamily="34" charset="0"/>
              </a:rPr>
              <a:t>YILDA BİR: ÖZ YÖNETİM ALANLARI DEĞERLENDİRİLİR</a:t>
            </a:r>
            <a:endParaRPr lang="tr-TR" sz="20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3610" y="2571750"/>
            <a:ext cx="8006187" cy="2901157"/>
          </a:xfrm>
        </p:spPr>
        <p:txBody>
          <a:bodyPr>
            <a:noAutofit/>
          </a:bodyPr>
          <a:lstStyle/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tr-TR" sz="20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Davranış değişimi/sürdürme ve destek durumu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Olumlu sağlık sonuçlarını sürdürme durumu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Bilgi, beceri ve davranış gereksinimleri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İlaç, aktivite ve beslenmede değişiklikler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Ağırlık/beslenme durumu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Yeni yaşam biçimi ve alternatifleri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482360" y="1408107"/>
            <a:ext cx="8157411" cy="481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 defTabSz="6858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  <a:t>DİYABET ÖZ YÖNETİM EĞİTİMİ ve DESTEĞİ İÇİN KRİTİK ZAMANLAR</a:t>
            </a:r>
            <a:b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tr-TR" sz="3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27584" y="6154848"/>
            <a:ext cx="78121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100" dirty="0">
                <a:solidFill>
                  <a:prstClr val="black"/>
                </a:solidFill>
                <a:latin typeface="Calibri"/>
                <a:cs typeface="+mn-cs"/>
              </a:rPr>
              <a:t>Semra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+mn-cs"/>
              </a:rPr>
              <a:t>Erdogan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+mn-cs"/>
              </a:rPr>
              <a:t>. Diyabet Özyönetim Eğitimi ve Desteği. Diyabet Hemşireliği,2021.</a:t>
            </a:r>
          </a:p>
        </p:txBody>
      </p:sp>
    </p:spTree>
    <p:extLst>
      <p:ext uri="{BB962C8B-B14F-4D97-AF65-F5344CB8AC3E}">
        <p14:creationId xmlns:p14="http://schemas.microsoft.com/office/powerpoint/2010/main" val="292112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7CE11E51-B8BC-42B8-BF33-CD72B33FB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Diyabetlilerden ve/veya Yakınlarından Neler Yapmalarını Bekliyoruz?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F23A9572-148F-4B83-AF08-419B3E169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916832"/>
            <a:ext cx="8001000" cy="4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 algn="just"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3000" dirty="0">
                <a:latin typeface="+mn-lt"/>
              </a:rPr>
              <a:t>Beslenmene dikkat et, diyet yap</a:t>
            </a:r>
          </a:p>
          <a:p>
            <a:pPr marL="357188" indent="-357188" algn="just"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3000" dirty="0">
                <a:latin typeface="+mn-lt"/>
              </a:rPr>
              <a:t>Diyabet haplarını düzenli kullan</a:t>
            </a:r>
          </a:p>
          <a:p>
            <a:pPr marL="357188" indent="-357188"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3000" dirty="0" err="1">
                <a:latin typeface="+mn-lt"/>
              </a:rPr>
              <a:t>İnsülinini</a:t>
            </a:r>
            <a:r>
              <a:rPr lang="tr-TR" sz="3000" dirty="0">
                <a:latin typeface="+mn-lt"/>
              </a:rPr>
              <a:t> düzenli ve doğru teknikle yap</a:t>
            </a:r>
          </a:p>
          <a:p>
            <a:pPr marL="357188" indent="-357188" eaLnBrk="1" hangingPunct="1">
              <a:lnSpc>
                <a:spcPct val="150000"/>
              </a:lnSpc>
              <a:buClr>
                <a:schemeClr val="accent1"/>
              </a:buClr>
              <a:buSzPct val="120000"/>
              <a:defRPr/>
            </a:pPr>
            <a:r>
              <a:rPr lang="tr-TR" sz="3000" dirty="0">
                <a:latin typeface="+mn-lt"/>
              </a:rPr>
              <a:t>    (1kez -5kez)</a:t>
            </a:r>
          </a:p>
          <a:p>
            <a:pPr marL="357188" indent="-357188" algn="just"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3000" dirty="0">
                <a:latin typeface="+mn-lt"/>
              </a:rPr>
              <a:t>Kan şekerini (aç ve tok) ölç, </a:t>
            </a:r>
          </a:p>
          <a:p>
            <a:pPr marL="357188" indent="-357188" algn="just"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3000" dirty="0">
                <a:latin typeface="+mn-lt"/>
              </a:rPr>
              <a:t>Egzersiz yap </a:t>
            </a:r>
            <a:endParaRPr lang="tr-TR" sz="3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88952" y="1968720"/>
            <a:ext cx="8229600" cy="541628"/>
          </a:xfrm>
        </p:spPr>
        <p:txBody>
          <a:bodyPr>
            <a:noAutofit/>
          </a:bodyPr>
          <a:lstStyle/>
          <a:p>
            <a:pPr algn="l"/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tr-TR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tr-TR" sz="2000" b="1" i="1" u="sng" dirty="0">
                <a:latin typeface="+mn-lt"/>
                <a:ea typeface="Calibri" panose="020F0502020204030204" pitchFamily="34" charset="0"/>
              </a:rPr>
              <a:t>YILDA BİR: ÖZ YÖNETİM ALANLARI DEĞERLENDİRİLİR</a:t>
            </a:r>
            <a:endParaRPr lang="tr-TR" sz="20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3610" y="2571750"/>
            <a:ext cx="8006187" cy="290115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2000" b="1" dirty="0">
                <a:solidFill>
                  <a:prstClr val="black"/>
                </a:solidFill>
                <a:ea typeface="Calibri" panose="020F0502020204030204" pitchFamily="34" charset="0"/>
              </a:rPr>
              <a:t>Diyabet ekibi;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tr-TR" sz="20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Bireyin öz yönetim görevlerini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</a:rPr>
              <a:t>benimseme ve sürdürme</a:t>
            </a: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 gücünü destekler.</a:t>
            </a: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Hedeflerini yerine getiremeyenlerin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</a:rPr>
              <a:t>bilgi, beceri ve davranışlarını değerlendirir.</a:t>
            </a: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Hastaların öz yönetim alanlarını, davranış değişikliği ve baş etme stratejilerini, problem çözme becerilerini gözden geçirir, değerlendirir. </a:t>
            </a: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Tedavi planı için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</a:rPr>
              <a:t>hastanın güçlü yönlerini ve zorlukları </a:t>
            </a: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belirler.</a:t>
            </a:r>
            <a:endParaRPr lang="tr-TR" sz="20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8FA63AE-2BC1-CD57-57DA-DD68DDC7AD31}"/>
              </a:ext>
            </a:extLst>
          </p:cNvPr>
          <p:cNvSpPr txBox="1"/>
          <p:nvPr/>
        </p:nvSpPr>
        <p:spPr>
          <a:xfrm>
            <a:off x="482360" y="6288324"/>
            <a:ext cx="815741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Powers MA at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Care.2020; 43:1636-1649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482360" y="1408107"/>
            <a:ext cx="8157411" cy="481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 defTabSz="6858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  <a:t>DİYABET ÖZ YÖNETİM EĞİTİMİ ve DESTEĞİ İÇİN KRİTİK ZAMANLAR</a:t>
            </a:r>
            <a:b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tr-TR" sz="3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737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9954" y="2642695"/>
            <a:ext cx="7591925" cy="193843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</a:rPr>
              <a:t>Daha sık diyabet öz yönetim eğitimi ve desteği 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tr-TR" sz="20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Hasta yeni bir ilaç tedavisine başlıyorsa 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Açıklanamayan hipoglisemi ya da hiperglisemi yaşıyorsa 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Hedeflere ulaşamıyorsa ve klinik göstergeler kötüleşiyorsa</a:t>
            </a:r>
            <a:endParaRPr lang="tr-TR" sz="2000" dirty="0">
              <a:solidFill>
                <a:prstClr val="black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51B560A-CEA1-DB31-1B40-1EBD032D3F14}"/>
              </a:ext>
            </a:extLst>
          </p:cNvPr>
          <p:cNvSpPr txBox="1"/>
          <p:nvPr/>
        </p:nvSpPr>
        <p:spPr>
          <a:xfrm>
            <a:off x="349955" y="6144308"/>
            <a:ext cx="847051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Powers MA at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Care.2020; 43:1636-1649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482360" y="1408107"/>
            <a:ext cx="8157411" cy="481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 defTabSz="6858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  <a:t>DİYABET ÖZ YÖNETİM EĞİTİMİ ve DESTEĞİ İÇİN KRİTİK ZAMANLAR</a:t>
            </a:r>
            <a:b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tr-TR" sz="3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8" name="Unvan 1"/>
          <p:cNvSpPr>
            <a:spLocks noGrp="1"/>
          </p:cNvSpPr>
          <p:nvPr>
            <p:ph type="ctrTitle"/>
          </p:nvPr>
        </p:nvSpPr>
        <p:spPr>
          <a:xfrm>
            <a:off x="388952" y="1968720"/>
            <a:ext cx="8229600" cy="541628"/>
          </a:xfrm>
        </p:spPr>
        <p:txBody>
          <a:bodyPr>
            <a:noAutofit/>
          </a:bodyPr>
          <a:lstStyle/>
          <a:p>
            <a:pPr algn="l"/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tr-TR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tr-TR" sz="2000" b="1" i="1" u="sng" dirty="0">
                <a:latin typeface="+mn-lt"/>
                <a:ea typeface="Calibri" panose="020F0502020204030204" pitchFamily="34" charset="0"/>
              </a:rPr>
              <a:t>YILDA BİR: ÖZ YÖNETİM ALANLARI DEĞERLENDİRİLİR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563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16181" y="2731873"/>
            <a:ext cx="8332283" cy="2512133"/>
          </a:xfrm>
        </p:spPr>
        <p:txBody>
          <a:bodyPr>
            <a:normAutofit/>
          </a:bodyPr>
          <a:lstStyle/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0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Görüşmede h</a:t>
            </a:r>
            <a:r>
              <a:rPr lang="tr-T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astanın elde ettiği başarıları, endişeleri hakkında </a:t>
            </a:r>
            <a:r>
              <a:rPr lang="tr-TR" sz="2000" b="1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soru</a:t>
            </a:r>
            <a:r>
              <a:rPr lang="tr-T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sorulur.</a:t>
            </a:r>
          </a:p>
          <a:p>
            <a:pPr marL="214313" indent="-21431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Her görüşmede hastanın önerilere bağlı kalıp kalmadığı değil, </a:t>
            </a:r>
            <a:r>
              <a:rPr lang="tr-TR" sz="2000" b="1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sorunları, kararları, ne yaptığı, </a:t>
            </a:r>
            <a:r>
              <a:rPr lang="tr-T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tr-TR" sz="2000" b="1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seçimleri </a:t>
            </a:r>
            <a:r>
              <a:rPr lang="tr-TR" sz="2000" b="1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neden yaptığı</a:t>
            </a:r>
            <a:r>
              <a:rPr lang="tr-T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kararlarının hedeflere ulaşmasına yardımcı olup olmadığı tartışılır.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E7AF0F3-0873-6460-C6B1-356B6D69758B}"/>
              </a:ext>
            </a:extLst>
          </p:cNvPr>
          <p:cNvSpPr txBox="1"/>
          <p:nvPr/>
        </p:nvSpPr>
        <p:spPr>
          <a:xfrm>
            <a:off x="416181" y="5877272"/>
            <a:ext cx="804425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Powers MA at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Care.2020; 43:1636-1649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482360" y="1408107"/>
            <a:ext cx="8157411" cy="481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 defTabSz="6858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  <a:t>DİYABET ÖZ YÖNETİM EĞİTİMİ ve DESTEĞİ İÇİN KRİTİK ZAMANLAR</a:t>
            </a:r>
            <a:b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tr-TR" sz="3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8" name="Unvan 1"/>
          <p:cNvSpPr>
            <a:spLocks noGrp="1"/>
          </p:cNvSpPr>
          <p:nvPr>
            <p:ph type="ctrTitle"/>
          </p:nvPr>
        </p:nvSpPr>
        <p:spPr>
          <a:xfrm>
            <a:off x="388952" y="1968720"/>
            <a:ext cx="8229600" cy="541628"/>
          </a:xfrm>
        </p:spPr>
        <p:txBody>
          <a:bodyPr>
            <a:noAutofit/>
          </a:bodyPr>
          <a:lstStyle/>
          <a:p>
            <a:pPr algn="l"/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tr-TR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tr-TR" sz="2000" b="1" i="1" u="sng" dirty="0">
                <a:latin typeface="+mn-lt"/>
                <a:ea typeface="Calibri" panose="020F0502020204030204" pitchFamily="34" charset="0"/>
              </a:rPr>
              <a:t>YILDA BİR: ÖZ YÖNETİM ALANLARI DEĞERLENDİRİLİR.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590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03329" y="2713706"/>
            <a:ext cx="7758182" cy="2548508"/>
          </a:xfrm>
        </p:spPr>
        <p:txBody>
          <a:bodyPr>
            <a:normAutofit/>
          </a:bodyPr>
          <a:lstStyle/>
          <a:p>
            <a:pPr marL="214313" indent="-21431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Hasta ve aile üyeleri </a:t>
            </a:r>
            <a:r>
              <a:rPr lang="tr-TR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klinik, psikososyal ve davranışsal hedeflerin belirlenmesine dahil edilir ve bu hedeflere ulaşmak için iş birliği içinde gerçekçi eylem planları oluşturmaları sağlanır. </a:t>
            </a:r>
          </a:p>
          <a:p>
            <a:pPr marL="214313" indent="-21431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prstClr val="black"/>
                </a:solidFill>
                <a:ea typeface="Calibri" panose="020F0502020204030204" pitchFamily="34" charset="0"/>
              </a:rPr>
              <a:t>Aile üyelerinin </a:t>
            </a: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diyabet öz yönetim eğitim desteği sürecine </a:t>
            </a:r>
            <a:r>
              <a:rPr lang="tr-TR" sz="2000" b="1" i="1" dirty="0">
                <a:solidFill>
                  <a:srgbClr val="FF0000"/>
                </a:solidFill>
                <a:ea typeface="Calibri" panose="020F0502020204030204" pitchFamily="34" charset="0"/>
              </a:rPr>
              <a:t>en az yılda bir kez katılması</a:t>
            </a: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</a:rPr>
              <a:t>, sürekli destek için önemlidir.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26F2FD8-2D12-E1F3-5582-4951AAEFCA18}"/>
              </a:ext>
            </a:extLst>
          </p:cNvPr>
          <p:cNvSpPr txBox="1"/>
          <p:nvPr/>
        </p:nvSpPr>
        <p:spPr>
          <a:xfrm>
            <a:off x="633086" y="5949280"/>
            <a:ext cx="800668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Powers MA at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Care.2020; 43:1636-1649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482360" y="1408107"/>
            <a:ext cx="8157411" cy="481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 defTabSz="6858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  <a:t>DİYABET ÖZ YÖNETİM EĞİTİMİ ve DESTEĞİ İÇİN KRİTİK ZAMANLAR</a:t>
            </a:r>
            <a:b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tr-TR" sz="3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ctrTitle"/>
          </p:nvPr>
        </p:nvSpPr>
        <p:spPr>
          <a:xfrm>
            <a:off x="388952" y="1968720"/>
            <a:ext cx="8229600" cy="541628"/>
          </a:xfrm>
        </p:spPr>
        <p:txBody>
          <a:bodyPr>
            <a:noAutofit/>
          </a:bodyPr>
          <a:lstStyle/>
          <a:p>
            <a:pPr algn="l"/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b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tr-TR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tr-TR" sz="2000" b="1" i="1" u="sng" dirty="0">
                <a:latin typeface="+mn-lt"/>
                <a:ea typeface="Calibri" panose="020F0502020204030204" pitchFamily="34" charset="0"/>
              </a:rPr>
              <a:t>YILDA BİR: ÖZ YÖNETİM ALANLARI DEĞERLENDİRİLİR</a:t>
            </a:r>
            <a:endParaRPr 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182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3232" y="2098784"/>
            <a:ext cx="8434137" cy="430025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l"/>
            <a:r>
              <a:rPr lang="tr-TR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tr-TR" sz="1800" b="1" u="sng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ÖZ YÖNETİMİ ETKİLEYEN KOMPLİKASYONLAR/DİĞER FAKTÖRLER GELİŞTİĞİ ZAMAN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6953" y="2844694"/>
            <a:ext cx="5758355" cy="2531404"/>
          </a:xfrm>
        </p:spPr>
        <p:txBody>
          <a:bodyPr vert="horz" lIns="68580" tIns="34290" rIns="68580" bIns="34290" rtlCol="0">
            <a:normAutofit/>
          </a:bodyPr>
          <a:lstStyle/>
          <a:p>
            <a:pPr marL="201216" indent="-201216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tr-TR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Görme bozukluğu, hareket sınırlılığı, beceride yetersizlik gibi fiziksel sorunlar</a:t>
            </a:r>
          </a:p>
          <a:p>
            <a:pPr marL="201216" indent="-201216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tr-TR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Böbrek sorunları, inme gibi nedenlerle medikal tedavide değişiklikler</a:t>
            </a:r>
          </a:p>
          <a:p>
            <a:pPr marL="201216" indent="-201216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tr-TR" kern="1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Anksiyete</a:t>
            </a:r>
            <a:r>
              <a:rPr lang="tr-TR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depresyon gibi duygusal sorunlar</a:t>
            </a:r>
          </a:p>
          <a:p>
            <a:pPr marL="201216" indent="-201216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tr-TR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Gelir yetersizliği gibi temel yaşam gereksinimleri sorunları</a:t>
            </a:r>
          </a:p>
          <a:p>
            <a:pPr marL="201216" indent="-201216" algn="just">
              <a:lnSpc>
                <a:spcPct val="100000"/>
              </a:lnSpc>
              <a:buFont typeface="Arial" pitchFamily="34" charset="0"/>
              <a:buChar char="•"/>
            </a:pPr>
            <a:endParaRPr lang="tr-TR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882ABE7-50A0-5E62-718A-CB63D66B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828" y="2607062"/>
            <a:ext cx="1964531" cy="1905758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482360" y="1408107"/>
            <a:ext cx="8157411" cy="481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 defTabSz="6858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  <a:t>DİYABET ÖZ YÖNETİM EĞİTİMİ ve DESTEĞİ İÇİN KRİTİK ZAMANLAR</a:t>
            </a:r>
            <a:b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tr-TR" sz="3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82360" y="6116506"/>
            <a:ext cx="81574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100" dirty="0">
                <a:solidFill>
                  <a:prstClr val="black"/>
                </a:solidFill>
                <a:latin typeface="Calibri"/>
                <a:cs typeface="+mn-cs"/>
              </a:rPr>
              <a:t>Semra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+mn-cs"/>
              </a:rPr>
              <a:t>Erdogan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+mn-cs"/>
              </a:rPr>
              <a:t>. Diyabet Özyönetim Eğitimi ve Desteği. Diyabet Hemşireliği,2021.</a:t>
            </a:r>
          </a:p>
        </p:txBody>
      </p:sp>
    </p:spTree>
    <p:extLst>
      <p:ext uri="{BB962C8B-B14F-4D97-AF65-F5344CB8AC3E}">
        <p14:creationId xmlns:p14="http://schemas.microsoft.com/office/powerpoint/2010/main" val="3992037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3232" y="2098784"/>
            <a:ext cx="8434137" cy="430025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l"/>
            <a:r>
              <a:rPr lang="tr-TR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tr-TR" sz="1800" b="1" u="sng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ÖZ YÖNETİMİ ETKİLEYEN KOMPLİKASYONLAR/DİĞER FAKTÖRLER GELİŞTİĞİ ZAMAN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78373" y="2854491"/>
            <a:ext cx="5758355" cy="2531404"/>
          </a:xfrm>
        </p:spPr>
        <p:txBody>
          <a:bodyPr vert="horz" lIns="68580" tIns="34290" rIns="68580" bIns="34290" rtlCol="0">
            <a:normAutofit/>
          </a:bodyPr>
          <a:lstStyle/>
          <a:p>
            <a:pPr marL="201216" indent="-201216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tr-TR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Hastanın öz yönetimini etkileyen sağlık sorunlarını (ilaçlar, fiziksel sınırlılıklar, duygusal ihtiyaçlar, temel yaşam ihtiyaçları) yönetirken </a:t>
            </a:r>
            <a:r>
              <a:rPr lang="tr-TR" b="1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yaşadıklarını tanımlamak diyabet eğitimi için kritik önem taşır. </a:t>
            </a:r>
          </a:p>
          <a:p>
            <a:pPr marL="201216" indent="-201216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tr-TR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 faktörler diyabet bakımının klinik, psikososyal ve davranışsal yönlerini etkiler.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882ABE7-50A0-5E62-718A-CB63D66B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828" y="2607062"/>
            <a:ext cx="1964531" cy="190575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C25953C-BD7A-1397-C82E-4F71885C75D8}"/>
              </a:ext>
            </a:extLst>
          </p:cNvPr>
          <p:cNvSpPr txBox="1"/>
          <p:nvPr/>
        </p:nvSpPr>
        <p:spPr>
          <a:xfrm>
            <a:off x="671722" y="6165304"/>
            <a:ext cx="803564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Powers MA at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Care.2020; 43:1636-1649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482360" y="1408107"/>
            <a:ext cx="8157411" cy="481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 defTabSz="6858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  <a:t>DİYABET ÖZ YÖNETİM EĞİTİMİ ve DESTEĞİ İÇİN KRİTİK ZAMANLAR</a:t>
            </a:r>
            <a:b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tr-TR" sz="3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279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19252" y="2685015"/>
            <a:ext cx="8146831" cy="2174708"/>
          </a:xfr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Temel yaşam ihtiyaçları karşılanamadığı zaman diyabet öz yönetimi giderek zorlaşır. </a:t>
            </a:r>
          </a:p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 durumlarda sorunları çözümlemek için ek kaynaklara ihtiyaç duyulur.</a:t>
            </a:r>
          </a:p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Hasta ve aileye mevcut kaynaklar ile ilgili bilgi sağlamak ve zorlukları dikkate alan bir öz yönetim planı oluşturmak için </a:t>
            </a:r>
            <a:r>
              <a:rPr lang="tr-TR" b="1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eğitimci hasta ile iş birliği yapmalıdır.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2F77EA6-E5B7-4B10-5BB3-8F2724E567F0}"/>
              </a:ext>
            </a:extLst>
          </p:cNvPr>
          <p:cNvSpPr txBox="1"/>
          <p:nvPr/>
        </p:nvSpPr>
        <p:spPr>
          <a:xfrm>
            <a:off x="716752" y="6021288"/>
            <a:ext cx="792302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Powers MA at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Care.2020; 43:1636-1649</a:t>
            </a:r>
          </a:p>
        </p:txBody>
      </p:sp>
      <p:sp>
        <p:nvSpPr>
          <p:cNvPr id="6" name="Unvan 1"/>
          <p:cNvSpPr>
            <a:spLocks noGrp="1"/>
          </p:cNvSpPr>
          <p:nvPr>
            <p:ph type="ctrTitle"/>
          </p:nvPr>
        </p:nvSpPr>
        <p:spPr>
          <a:xfrm>
            <a:off x="273232" y="2098784"/>
            <a:ext cx="8434137" cy="430025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l"/>
            <a:r>
              <a:rPr lang="tr-TR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3. </a:t>
            </a:r>
            <a:r>
              <a:rPr lang="tr-TR" sz="1800" b="1" u="sng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ÖZ YÖNETİMİ ETKİLEYEN KOMPLİKASYONLAR/DİĞER FAKTÖRLER GELİŞTİĞİ ZAMAN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482360" y="1408107"/>
            <a:ext cx="8157411" cy="481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 defTabSz="6858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  <a:t>DİYABET ÖZ YÖNETİM EĞİTİMİ ve DESTEĞİ İÇİN KRİTİK ZAMANLAR</a:t>
            </a:r>
            <a:b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tr-TR" sz="3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810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1827" y="2086961"/>
            <a:ext cx="8494294" cy="476285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l"/>
            <a: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4. BAKIMDA GEÇİŞLER/ DEĞİŞİMLER OLDUĞU ZAMAN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13845" y="2833127"/>
            <a:ext cx="8099534" cy="2499560"/>
          </a:xfr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0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Yaşam süresi boyunca yetişkinliğe geçiş, sağlık durumu ya da sağlık sigortası kapsamındaki değişiklikler, diyabet bakım hedeflerinin ve öz yönetim ihtiyaçlarının yeniden değerlendirilmesini gerektirir. </a:t>
            </a:r>
          </a:p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000" b="1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Pratik ve gerçekçi </a:t>
            </a:r>
            <a:r>
              <a:rPr lang="tr-TR" sz="20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bir diyabet öz yönetim eğitim ve destek planı, değişiklikler sırasında hastalara önemli faydalar sağlar. </a:t>
            </a:r>
          </a:p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tr-TR" sz="2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tr-TR" sz="2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5BA862B-CA98-8FCE-6D04-C7E5117F1556}"/>
              </a:ext>
            </a:extLst>
          </p:cNvPr>
          <p:cNvSpPr txBox="1"/>
          <p:nvPr/>
        </p:nvSpPr>
        <p:spPr>
          <a:xfrm>
            <a:off x="508926" y="6093296"/>
            <a:ext cx="809953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Powers MA at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Care.2020; 43:1636-1649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482360" y="1408107"/>
            <a:ext cx="8157411" cy="481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 defTabSz="6858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  <a:t>DİYABET ÖZ YÖNETİM EĞİTİMİ ve DESTEĞİ İÇİN KRİTİK ZAMANLAR</a:t>
            </a:r>
            <a:b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tr-TR" sz="3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421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7395" y="2642692"/>
            <a:ext cx="8109567" cy="2979443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defRPr/>
            </a:pPr>
            <a:r>
              <a:rPr lang="tr-TR" sz="16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Diyabet eğitimcileri, hasta ve aile üyeleri iş birliği ile hazırlanan; hastanın güçlü yanlarını, endişelerini ve destek kaynaklarını belirleyen </a:t>
            </a:r>
            <a:r>
              <a:rPr lang="tr-TR" sz="1600" b="1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yazılı bir plan,</a:t>
            </a:r>
            <a:r>
              <a:rPr lang="tr-TR" sz="16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başarılı bir değişime yardımcı olabilir. </a:t>
            </a:r>
          </a:p>
          <a:p>
            <a:pPr lvl="0" algn="just">
              <a:lnSpc>
                <a:spcPct val="100000"/>
              </a:lnSpc>
              <a:defRPr/>
            </a:pPr>
            <a:r>
              <a:rPr lang="tr-TR" sz="16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 plan bireye özgü olmalıdır;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tr-TR" sz="16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Diyabet tedavi hedeflerini, 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tr-TR" sz="16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Hipoglisemi-hiperglisemi risk faktörlerini, 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tr-TR" sz="16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Beslenme ihtiyaçlarını, 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tr-TR" sz="16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Duygusal düşüncelerini, </a:t>
            </a:r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tr-TR" sz="16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Tıbbi, eğitimsel ve psikososyal destek kaynaklarını içermelidir.</a:t>
            </a:r>
            <a:endParaRPr lang="tr-TR" sz="1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C4E1741-DB6C-EF03-997A-BC119028A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86" y="3765390"/>
            <a:ext cx="2570019" cy="208651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4C62DFB-2096-96F8-0073-595D225129C5}"/>
              </a:ext>
            </a:extLst>
          </p:cNvPr>
          <p:cNvSpPr txBox="1"/>
          <p:nvPr/>
        </p:nvSpPr>
        <p:spPr>
          <a:xfrm>
            <a:off x="638898" y="6237312"/>
            <a:ext cx="800087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Powers MA at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all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 Self-management Education and Support in Adults With Type 2 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Diabetes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Care.2020; 43:1636-1649</a:t>
            </a:r>
          </a:p>
        </p:txBody>
      </p:sp>
      <p:sp>
        <p:nvSpPr>
          <p:cNvPr id="7" name="Unvan 1"/>
          <p:cNvSpPr>
            <a:spLocks noGrp="1"/>
          </p:cNvSpPr>
          <p:nvPr>
            <p:ph type="ctrTitle"/>
          </p:nvPr>
        </p:nvSpPr>
        <p:spPr>
          <a:xfrm>
            <a:off x="301827" y="2086961"/>
            <a:ext cx="8494294" cy="476285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l"/>
            <a:r>
              <a:rPr lang="tr-TR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4. BAKIMDA GEÇİŞLER/ DEĞİŞİMLER OLDUĞU ZAMAN</a:t>
            </a: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482360" y="1408107"/>
            <a:ext cx="8157411" cy="481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171450" indent="-171450" algn="ctr" defTabSz="6858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  <a:t>DİYABET ÖZ YÖNETİM EĞİTİMİ ve DESTEĞİ İÇİN KRİTİK ZAMANLAR</a:t>
            </a:r>
            <a:br>
              <a:rPr lang="tr-TR" sz="3000" b="1" dirty="0">
                <a:solidFill>
                  <a:srgbClr val="FF0000"/>
                </a:solidFill>
                <a:latin typeface="Calibri"/>
                <a:cs typeface="+mn-cs"/>
              </a:rPr>
            </a:br>
            <a:endParaRPr lang="tr-TR" sz="3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091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C1A62F5B-D6C2-531D-9F09-5412FE3EB70C}"/>
              </a:ext>
            </a:extLst>
          </p:cNvPr>
          <p:cNvGraphicFramePr>
            <a:graphicFrameLocks noGrp="1"/>
          </p:cNvGraphicFramePr>
          <p:nvPr/>
        </p:nvGraphicFramePr>
        <p:xfrm>
          <a:off x="124027" y="1010462"/>
          <a:ext cx="6588058" cy="5289552"/>
        </p:xfrm>
        <a:graphic>
          <a:graphicData uri="http://schemas.openxmlformats.org/drawingml/2006/table">
            <a:tbl>
              <a:tblPr firstRow="1" firstCol="1" bandRow="1"/>
              <a:tblGrid>
                <a:gridCol w="1646651">
                  <a:extLst>
                    <a:ext uri="{9D8B030D-6E8A-4147-A177-3AD203B41FA5}">
                      <a16:colId xmlns:a16="http://schemas.microsoft.com/office/drawing/2014/main" val="3975673277"/>
                    </a:ext>
                  </a:extLst>
                </a:gridCol>
                <a:gridCol w="1957080">
                  <a:extLst>
                    <a:ext uri="{9D8B030D-6E8A-4147-A177-3AD203B41FA5}">
                      <a16:colId xmlns:a16="http://schemas.microsoft.com/office/drawing/2014/main" val="2458207581"/>
                    </a:ext>
                  </a:extLst>
                </a:gridCol>
                <a:gridCol w="1336950">
                  <a:extLst>
                    <a:ext uri="{9D8B030D-6E8A-4147-A177-3AD203B41FA5}">
                      <a16:colId xmlns:a16="http://schemas.microsoft.com/office/drawing/2014/main" val="2196280227"/>
                    </a:ext>
                  </a:extLst>
                </a:gridCol>
                <a:gridCol w="1647377">
                  <a:extLst>
                    <a:ext uri="{9D8B030D-6E8A-4147-A177-3AD203B41FA5}">
                      <a16:colId xmlns:a16="http://schemas.microsoft.com/office/drawing/2014/main" val="75471449"/>
                    </a:ext>
                  </a:extLst>
                </a:gridCol>
              </a:tblGrid>
              <a:tr h="33485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Tablo: Dört kritik dönemde diyabet öz yönetim eğitim ve desteği kapsamında </a:t>
                      </a:r>
                      <a:r>
                        <a:rPr lang="tr-TR" sz="1100" b="1" i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eğitim gereksinimlerini tanılama ve bakım yol haritası</a:t>
                      </a:r>
                      <a:endParaRPr lang="tr-TR" sz="1100" i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102296"/>
                  </a:ext>
                </a:extLst>
              </a:tr>
              <a:tr h="411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Beslenme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Tıbbi beslenme uzmanı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Eğitim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Diyabet öz yönetim eğitim ve desteği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Duygusal sağlık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Ruh sağlığı uzmanı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90662"/>
                  </a:ext>
                </a:extLst>
              </a:tr>
              <a:tr h="506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Yeni tanı konulduğu zaman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Yıllık değerlendirme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Öz yönetimi etkileyen yeni komplikasyonlar geliştiği zaman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Bakımda değişiklik/geçiş olduğu zaman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548702"/>
                  </a:ext>
                </a:extLst>
              </a:tr>
              <a:tr h="3311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-Yeni tanılı tüm diyabetliler diyabet öz yönetim eğitim ve destek programına katılır.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-Beslenme ve ruhsal sağlığı değerlendirilir, eğitimi için uygun ekip üyesine gönderilir.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-Bilgi, beceri ve davranış gereksinimleri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-Önceki diyabet eğitim öyküsü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-İlaç, aktivite ve beslenmede değişiklikler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-Hedef dışındaki A1C değerleri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-Olumlu sağlık sonuçlarını sürdürme durumu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-Açıklanamayan </a:t>
                      </a:r>
                      <a:r>
                        <a:rPr lang="tr-TR" sz="1100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hipo</a:t>
                      </a: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-hiperglisemi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-Gebelik/gebeliğin planlanması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-Davranış değişimi/sürdürme ve destek durumu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-Kilo/beslenme durumu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-Yeni yaşam biçimi ve alternatifleri</a:t>
                      </a: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Değişimler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-Böbrek sorunları, inme gibi nedenle karmaşık ilaç alma durumları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-Görme bozukluğu, hareket sınırlılığı, beceride yetersizlik gibi fiziksel sorunlar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-Anksiyete, depresyon gibi duygusal sorunlar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-Beslenme gelir yetersizliği gibi temel yaşam gereksinimleri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Değişimler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-Yatarak, ayaktan ya da refakat kalma durumu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-Diyabet bakım ekibi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-İlaç değişimi durumunda sağlık güvencesi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-Hastalık algısını, öz bakımını etkileyen yaş ile ilgili değişiklikler</a:t>
                      </a: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02" marR="41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196188"/>
                  </a:ext>
                </a:extLst>
              </a:tr>
            </a:tbl>
          </a:graphicData>
        </a:graphic>
      </p:graphicFrame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7FD4A8C-C96F-73C0-5394-443930DAA49E}"/>
              </a:ext>
            </a:extLst>
          </p:cNvPr>
          <p:cNvSpPr/>
          <p:nvPr/>
        </p:nvSpPr>
        <p:spPr>
          <a:xfrm>
            <a:off x="7135092" y="1494559"/>
            <a:ext cx="1641689" cy="39371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Diyabet Eğitim Algoritması</a:t>
            </a:r>
          </a:p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Tip 2 diyabetli bireylerin ne zaman </a:t>
            </a:r>
            <a:r>
              <a:rPr lang="tr-TR" sz="12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diyabet öz yönetimi eğitim ve desteğine yönlendirileceği konusunda kanıta dayalı görsel bir tasvir sağlar.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09003F5-CC66-9F63-3DA6-AF1E49D03B70}"/>
              </a:ext>
            </a:extLst>
          </p:cNvPr>
          <p:cNvSpPr txBox="1"/>
          <p:nvPr/>
        </p:nvSpPr>
        <p:spPr>
          <a:xfrm>
            <a:off x="1358933" y="6525344"/>
            <a:ext cx="74178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100" dirty="0">
                <a:solidFill>
                  <a:prstClr val="black"/>
                </a:solidFill>
                <a:latin typeface="Calibri"/>
                <a:cs typeface="+mn-cs"/>
              </a:rPr>
              <a:t>Semra </a:t>
            </a:r>
            <a:r>
              <a:rPr lang="tr-TR" sz="1100" dirty="0" err="1">
                <a:solidFill>
                  <a:prstClr val="black"/>
                </a:solidFill>
                <a:latin typeface="Calibri"/>
                <a:cs typeface="+mn-cs"/>
              </a:rPr>
              <a:t>Erdogan</a:t>
            </a:r>
            <a:r>
              <a:rPr lang="tr-TR" sz="1100" dirty="0">
                <a:solidFill>
                  <a:prstClr val="black"/>
                </a:solidFill>
                <a:latin typeface="Calibri"/>
                <a:cs typeface="+mn-cs"/>
              </a:rPr>
              <a:t>. Diyabet Özyönetim Eğitimi ve Desteği. Diyabet Hemşireliği,2021.</a:t>
            </a:r>
          </a:p>
        </p:txBody>
      </p:sp>
    </p:spTree>
    <p:extLst>
      <p:ext uri="{BB962C8B-B14F-4D97-AF65-F5344CB8AC3E}">
        <p14:creationId xmlns:p14="http://schemas.microsoft.com/office/powerpoint/2010/main" val="91058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>
            <a:extLst>
              <a:ext uri="{FF2B5EF4-FFF2-40B4-BE49-F238E27FC236}">
                <a16:creationId xmlns:a16="http://schemas.microsoft.com/office/drawing/2014/main" id="{D53EF386-AF73-478F-944D-D0818EE0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205038"/>
            <a:ext cx="8001000" cy="41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 algn="just"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3000" dirty="0">
                <a:latin typeface="+mn-lt"/>
              </a:rPr>
              <a:t>Ayaklarına bakım yap, koru</a:t>
            </a:r>
          </a:p>
          <a:p>
            <a:pPr marL="357188" indent="-357188" algn="just"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3000" dirty="0">
                <a:latin typeface="+mn-lt"/>
              </a:rPr>
              <a:t>Gözünü muayene ettir</a:t>
            </a:r>
          </a:p>
          <a:p>
            <a:pPr marL="357188" indent="-357188" algn="just"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3000" dirty="0">
                <a:latin typeface="+mn-lt"/>
              </a:rPr>
              <a:t>Böbreklerin için idrar testi yaptır</a:t>
            </a:r>
          </a:p>
          <a:p>
            <a:pPr marL="357188" indent="-357188" algn="just"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3000" dirty="0">
                <a:latin typeface="+mn-lt"/>
              </a:rPr>
              <a:t>Kan şekeri düştüğünde  ya da yükseldiğinde ek hastalık durumunda yapacaklarını öğren</a:t>
            </a:r>
          </a:p>
          <a:p>
            <a:pPr marL="357188" indent="-357188" algn="just"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tr-TR" sz="3000" dirty="0">
                <a:latin typeface="+mn-lt"/>
              </a:rPr>
              <a:t>Tansiyonunu kontrol et</a:t>
            </a:r>
            <a:endParaRPr lang="tr-TR" sz="3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1275691-9015-4B7F-B68B-BFB798BF8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Diyabetlilerden ve/veya Yakınlarından Neler Yapmalarını Bekliyoruz?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7D0EA9F6-4269-4B4B-ADDA-665ECE19A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643063"/>
            <a:ext cx="7940675" cy="22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tr-TR" sz="3200" dirty="0">
                <a:latin typeface="+mn-lt"/>
              </a:rPr>
              <a:t>Diyabetli bireye  özel, onun benimseyip uyabileceği şekilde düzenlenmeli, güncel ve sürekli olmalıdır.</a:t>
            </a:r>
          </a:p>
        </p:txBody>
      </p:sp>
      <p:sp>
        <p:nvSpPr>
          <p:cNvPr id="3" name="1 Başlık">
            <a:extLst>
              <a:ext uri="{FF2B5EF4-FFF2-40B4-BE49-F238E27FC236}">
                <a16:creationId xmlns:a16="http://schemas.microsoft.com/office/drawing/2014/main" id="{3E175D9F-A657-4C48-B80C-5AA3180906C0}"/>
              </a:ext>
            </a:extLst>
          </p:cNvPr>
          <p:cNvSpPr txBox="1">
            <a:spLocks/>
          </p:cNvSpPr>
          <p:nvPr/>
        </p:nvSpPr>
        <p:spPr>
          <a:xfrm>
            <a:off x="457200" y="428625"/>
            <a:ext cx="8229600" cy="785813"/>
          </a:xfrm>
          <a:prstGeom prst="rect">
            <a:avLst/>
          </a:prstGeom>
        </p:spPr>
        <p:txBody>
          <a:bodyPr/>
          <a:lstStyle/>
          <a:p>
            <a:pPr marL="342900" indent="-342900"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Diyabet Eğitimi;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4" descr="C:\Users\VAIO\Documents\materyal\wcbekcisi.jpg">
            <a:extLst>
              <a:ext uri="{FF2B5EF4-FFF2-40B4-BE49-F238E27FC236}">
                <a16:creationId xmlns:a16="http://schemas.microsoft.com/office/drawing/2014/main" id="{21124454-79D4-4CFD-AF4A-91A520E5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B5BF0D77-5BC4-4508-A6F7-D9B0F6F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340768"/>
            <a:ext cx="77866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Hasta merkezli / problem  merkezlidir.</a:t>
            </a:r>
          </a:p>
          <a:p>
            <a:pPr marL="357188" indent="-357188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Katılımcı eğitimdir.</a:t>
            </a:r>
          </a:p>
          <a:p>
            <a:pPr marL="357188" indent="-357188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Çift yönlü iletişimdir.</a:t>
            </a:r>
          </a:p>
          <a:p>
            <a:pPr marL="357188" indent="-357188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Beceri kazandırmayı amaçlar.</a:t>
            </a:r>
          </a:p>
          <a:p>
            <a:pPr marL="357188" indent="-357188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Öğrenim sürecini ve etkilerini değerlendirir.</a:t>
            </a:r>
          </a:p>
          <a:p>
            <a:pPr marL="357188" indent="-357188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Süreklidir.</a:t>
            </a:r>
            <a:endParaRPr lang="tr-TR" sz="3200" b="1" dirty="0">
              <a:solidFill>
                <a:schemeClr val="folHlink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Wingdings" pitchFamily="2" charset="2"/>
              <a:buChar char="q"/>
              <a:defRPr/>
            </a:pPr>
            <a:endParaRPr lang="tr-TR" sz="3200" b="1" dirty="0">
              <a:solidFill>
                <a:schemeClr val="folHlink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Wingdings" pitchFamily="2" charset="2"/>
              <a:buChar char="q"/>
              <a:defRPr/>
            </a:pPr>
            <a:endParaRPr lang="tr-TR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60" name="Text Box 8">
            <a:extLst>
              <a:ext uri="{FF2B5EF4-FFF2-40B4-BE49-F238E27FC236}">
                <a16:creationId xmlns:a16="http://schemas.microsoft.com/office/drawing/2014/main" id="{CF6776A9-C9C4-43EA-BFE3-074EEC8D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3538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Nasıl ?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0E83AF21-BF97-4F7E-8870-643EFF15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92696"/>
            <a:ext cx="828675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tr-TR" sz="2800" dirty="0">
                <a:latin typeface="+mn-lt"/>
              </a:rPr>
              <a:t> Diyabetlinin gereksinimleri iyi değerlendirilmelidir.</a:t>
            </a:r>
          </a:p>
          <a:p>
            <a:pPr marL="365125" indent="-365125" eaLnBrk="1" hangingPunct="1">
              <a:lnSpc>
                <a:spcPct val="150000"/>
              </a:lnSpc>
              <a:buClr>
                <a:schemeClr val="accent1"/>
              </a:buClr>
              <a:buSzPct val="100000"/>
              <a:defRPr/>
            </a:pPr>
            <a:endParaRPr lang="tr-TR" sz="3200" dirty="0">
              <a:latin typeface="+mn-lt"/>
            </a:endParaRPr>
          </a:p>
          <a:p>
            <a:pPr marL="717550" lvl="1" indent="-260350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tr-TR" sz="2400" dirty="0">
                <a:latin typeface="+mn-lt"/>
              </a:rPr>
              <a:t>Hastalığın durumu,</a:t>
            </a:r>
          </a:p>
          <a:p>
            <a:pPr marL="717550" lvl="1" indent="-260350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tr-TR" sz="2400" dirty="0">
                <a:latin typeface="+mn-lt"/>
              </a:rPr>
              <a:t>Kişisel özellikleri,</a:t>
            </a:r>
          </a:p>
          <a:p>
            <a:pPr marL="717550" lvl="1" indent="-260350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tr-TR" sz="2400" dirty="0">
                <a:latin typeface="+mn-lt"/>
              </a:rPr>
              <a:t>Yaş, cinsiyet, sosyal ve ekonomik durumu,algılanması,</a:t>
            </a:r>
          </a:p>
          <a:p>
            <a:pPr marL="717550" lvl="1" indent="-260350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tr-TR" sz="2400" dirty="0">
                <a:latin typeface="+mn-lt"/>
              </a:rPr>
              <a:t>İnançları, yaşam biçimi, yetenekleri, becerisi ve tutumu.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endParaRPr lang="tr-TR" sz="2000" dirty="0">
              <a:latin typeface="+mn-lt"/>
            </a:endParaRPr>
          </a:p>
          <a:p>
            <a:pPr marL="365125" indent="-365125" eaLnBrk="1" hangingPunct="1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tr-TR" sz="2800" dirty="0">
                <a:latin typeface="+mn-lt"/>
              </a:rPr>
              <a:t> Eğitime diyabetli yanında yakınları da katılmalıdır.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120000"/>
              <a:buFont typeface="Arial" charset="0"/>
              <a:buChar char="•"/>
              <a:defRPr/>
            </a:pPr>
            <a:endParaRPr lang="tr-TR" sz="28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>
            <a:extLst>
              <a:ext uri="{FF2B5EF4-FFF2-40B4-BE49-F238E27FC236}">
                <a16:creationId xmlns:a16="http://schemas.microsoft.com/office/drawing/2014/main" id="{F24C1430-B65E-4A2F-B63D-5E53121E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5485"/>
            <a:ext cx="8229600" cy="64633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Tip 1 Diyabetli Hasta-1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D173AF20-A491-4959-A787-0B63ED6C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2918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Neyi ne zaman yiyeceğini, 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Egzersiz esnasında ve sonrasında ne yapacağını, 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Günde 4-8 defa SMBG yapmayı, 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Günde 2-5 kez </a:t>
            </a:r>
            <a:r>
              <a:rPr lang="tr-TR" sz="2200" dirty="0" err="1"/>
              <a:t>insülin</a:t>
            </a:r>
            <a:r>
              <a:rPr lang="tr-TR" sz="2200" dirty="0"/>
              <a:t> </a:t>
            </a:r>
            <a:r>
              <a:rPr lang="tr-TR" sz="2200" dirty="0" err="1"/>
              <a:t>injeksiyonu</a:t>
            </a:r>
            <a:r>
              <a:rPr lang="tr-TR" sz="2200" dirty="0"/>
              <a:t> yapmayı, 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Hipoglisemi belirtileri ve tedavisini, 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Gereğinde </a:t>
            </a:r>
            <a:r>
              <a:rPr lang="tr-TR" sz="2200" dirty="0" err="1"/>
              <a:t>glukagon</a:t>
            </a:r>
            <a:r>
              <a:rPr lang="tr-TR" sz="2200" dirty="0"/>
              <a:t> </a:t>
            </a:r>
            <a:r>
              <a:rPr lang="tr-TR" sz="2200" dirty="0" err="1"/>
              <a:t>injeksiyonu</a:t>
            </a:r>
            <a:r>
              <a:rPr lang="tr-TR" sz="2200" dirty="0"/>
              <a:t> yapmayı,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Hipoglisemi veya </a:t>
            </a:r>
            <a:r>
              <a:rPr lang="tr-TR" sz="2200" dirty="0" err="1"/>
              <a:t>hiperglisemi</a:t>
            </a:r>
            <a:r>
              <a:rPr lang="tr-TR" sz="2200" dirty="0"/>
              <a:t> korkusuna bağlı </a:t>
            </a:r>
            <a:r>
              <a:rPr lang="tr-TR" sz="2200" dirty="0" err="1"/>
              <a:t>anksiyete</a:t>
            </a:r>
            <a:r>
              <a:rPr lang="tr-TR" sz="2200" dirty="0"/>
              <a:t> ile </a:t>
            </a:r>
            <a:r>
              <a:rPr lang="tr-TR" sz="2200" dirty="0" err="1"/>
              <a:t>başetmeyi</a:t>
            </a:r>
            <a:r>
              <a:rPr lang="tr-TR" sz="2200" dirty="0"/>
              <a:t>, </a:t>
            </a:r>
          </a:p>
        </p:txBody>
      </p:sp>
      <p:sp>
        <p:nvSpPr>
          <p:cNvPr id="26628" name="3 Slayt Numarası Yer Tutucusu">
            <a:extLst>
              <a:ext uri="{FF2B5EF4-FFF2-40B4-BE49-F238E27FC236}">
                <a16:creationId xmlns:a16="http://schemas.microsoft.com/office/drawing/2014/main" id="{5A60DF1B-5C80-4428-B638-6EF1A3FC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472684" y="5877272"/>
            <a:ext cx="6215063" cy="85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1100" dirty="0"/>
              <a:t>TEMD, </a:t>
            </a:r>
            <a:r>
              <a:rPr lang="tr-TR" altLang="tr-TR" sz="1100" dirty="0" err="1"/>
              <a:t>Diabetes</a:t>
            </a:r>
            <a:r>
              <a:rPr lang="tr-TR" altLang="tr-TR" sz="1100" dirty="0"/>
              <a:t> </a:t>
            </a:r>
            <a:r>
              <a:rPr lang="tr-TR" altLang="tr-TR" sz="1100" dirty="0" err="1"/>
              <a:t>Mellitus</a:t>
            </a:r>
            <a:r>
              <a:rPr lang="tr-TR" altLang="tr-TR" sz="1100" dirty="0"/>
              <a:t> ve </a:t>
            </a:r>
            <a:r>
              <a:rPr lang="tr-TR" altLang="tr-TR" sz="1100" dirty="0" err="1"/>
              <a:t>Komplikasyonlarıının</a:t>
            </a:r>
            <a:r>
              <a:rPr lang="tr-TR" altLang="tr-TR" sz="1100" dirty="0"/>
              <a:t> Tanı Tedavi ve İzlem </a:t>
            </a:r>
            <a:r>
              <a:rPr lang="tr-TR" altLang="tr-TR" sz="1100" dirty="0" err="1"/>
              <a:t>Klavuzu</a:t>
            </a:r>
            <a:r>
              <a:rPr lang="tr-TR" altLang="tr-TR" sz="1100" dirty="0"/>
              <a:t> 2022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>
            <a:extLst>
              <a:ext uri="{FF2B5EF4-FFF2-40B4-BE49-F238E27FC236}">
                <a16:creationId xmlns:a16="http://schemas.microsoft.com/office/drawing/2014/main" id="{F24C1430-B65E-4A2F-B63D-5E53121E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5485"/>
            <a:ext cx="8229600" cy="64633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Tip 1 Diyabetli Hasta-2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D173AF20-A491-4959-A787-0B63ED6C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2364"/>
            <a:ext cx="8229600" cy="49291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Mikrovasküler</a:t>
            </a:r>
            <a:r>
              <a:rPr lang="tr-TR" dirty="0"/>
              <a:t> komplikasyonların gelişme riskinden kaynaklanan </a:t>
            </a:r>
            <a:r>
              <a:rPr lang="tr-TR" dirty="0" err="1"/>
              <a:t>anksiyete</a:t>
            </a:r>
            <a:r>
              <a:rPr lang="tr-TR" dirty="0"/>
              <a:t> ile mücadele etmeyi, 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Mikrovasküler</a:t>
            </a:r>
            <a:r>
              <a:rPr lang="tr-TR" dirty="0"/>
              <a:t> komplikasyonlardan korunmayı, 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Ayak bakımını, 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Araya giren hastalıklar ve özel durumlarda diyabetini nasıl </a:t>
            </a:r>
            <a:r>
              <a:rPr lang="tr-TR" dirty="0" err="1"/>
              <a:t>regüle</a:t>
            </a:r>
            <a:r>
              <a:rPr lang="tr-TR" dirty="0"/>
              <a:t> edebileceğini, ne zaman sağlık ekibi ile iletişim kurması gerektiğini, 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Reprodüktif</a:t>
            </a:r>
            <a:r>
              <a:rPr lang="tr-TR" dirty="0"/>
              <a:t> yaşlardaki kadın diyabetliler </a:t>
            </a:r>
            <a:r>
              <a:rPr lang="tr-TR" dirty="0" err="1"/>
              <a:t>kontrasepsiyon</a:t>
            </a:r>
            <a:r>
              <a:rPr lang="tr-TR" dirty="0"/>
              <a:t> yöntemlerini uygulamayı ve gebelikte </a:t>
            </a:r>
            <a:r>
              <a:rPr lang="tr-TR" dirty="0" err="1"/>
              <a:t>glisemik</a:t>
            </a:r>
            <a:r>
              <a:rPr lang="tr-TR" dirty="0"/>
              <a:t> kontrolün önemini bilmek zorundadır.</a:t>
            </a:r>
          </a:p>
        </p:txBody>
      </p:sp>
    </p:spTree>
    <p:extLst>
      <p:ext uri="{BB962C8B-B14F-4D97-AF65-F5344CB8AC3E}">
        <p14:creationId xmlns:p14="http://schemas.microsoft.com/office/powerpoint/2010/main" val="218440719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>
            <a:extLst>
              <a:ext uri="{FF2B5EF4-FFF2-40B4-BE49-F238E27FC236}">
                <a16:creationId xmlns:a16="http://schemas.microsoft.com/office/drawing/2014/main" id="{A9A96A79-4108-4721-A55A-4C2BE39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5484"/>
            <a:ext cx="8229600" cy="64633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Tip 2 Diyabetli Hasta-1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B2727014-60E8-4652-8F72-0794AF0D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35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Kilo kaybı sağlamaya yönelik sağlıklı ve dengeli beslenmenin önemini,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Fiziksel aktivitesini nasıl artıracağını,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Tedaviye uygun sayıda ve zamanda SMBG uygulamayı,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Kullandığı </a:t>
            </a:r>
            <a:r>
              <a:rPr lang="tr-TR" sz="2200" dirty="0" err="1"/>
              <a:t>antidiyabetik</a:t>
            </a:r>
            <a:r>
              <a:rPr lang="tr-TR" sz="2200" dirty="0"/>
              <a:t> ilaçların ne zaman alınacağını,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Hastalığın doğal seyri gereği, süreç içinde </a:t>
            </a:r>
            <a:r>
              <a:rPr lang="tr-TR" sz="2200" dirty="0" err="1"/>
              <a:t>insülin</a:t>
            </a:r>
            <a:r>
              <a:rPr lang="tr-TR" sz="2200" dirty="0"/>
              <a:t> gereksiniminin olabileceğini,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Eşlik eden diğer sorunlarının diyabetini etkileyebileceğini,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Gereğinde </a:t>
            </a:r>
            <a:r>
              <a:rPr lang="tr-TR" sz="2200" dirty="0" err="1"/>
              <a:t>insülin</a:t>
            </a:r>
            <a:r>
              <a:rPr lang="tr-TR" sz="2200" dirty="0"/>
              <a:t> </a:t>
            </a:r>
            <a:r>
              <a:rPr lang="tr-TR" sz="2200" dirty="0" err="1"/>
              <a:t>injeksiyonu</a:t>
            </a:r>
            <a:r>
              <a:rPr lang="tr-TR" sz="2200" dirty="0"/>
              <a:t> yapmayı,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/>
              <a:t>Hipoglisemi belirtileri ve tedavisini,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>
            <a:extLst>
              <a:ext uri="{FF2B5EF4-FFF2-40B4-BE49-F238E27FC236}">
                <a16:creationId xmlns:a16="http://schemas.microsoft.com/office/drawing/2014/main" id="{A9A96A79-4108-4721-A55A-4C2BE39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5485"/>
            <a:ext cx="8229600" cy="64633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Tip 2 Diyabetli Hasta-2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B2727014-60E8-4652-8F72-0794AF0D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35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Mikro ve </a:t>
            </a:r>
            <a:r>
              <a:rPr lang="tr-TR" dirty="0" err="1"/>
              <a:t>makrovasküler</a:t>
            </a:r>
            <a:r>
              <a:rPr lang="tr-TR" dirty="0"/>
              <a:t> komplikasyonlardan korunmayı, 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Ayak bakımını, 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Araya giren hastalıklar ve özel durumlarda diyabetini nasıl </a:t>
            </a:r>
            <a:r>
              <a:rPr lang="tr-TR" dirty="0" err="1"/>
              <a:t>regüle</a:t>
            </a:r>
            <a:r>
              <a:rPr lang="tr-TR" dirty="0"/>
              <a:t> edebileceğini, ne zaman sağlık ekibi ile iletişim kurması gerektiğini, 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Reprodüktif</a:t>
            </a:r>
            <a:r>
              <a:rPr lang="tr-TR" dirty="0"/>
              <a:t> yaşlardaki kadın diyabetliler </a:t>
            </a:r>
            <a:r>
              <a:rPr lang="tr-TR" dirty="0" err="1"/>
              <a:t>kontrasepsiyon</a:t>
            </a:r>
            <a:r>
              <a:rPr lang="tr-TR" dirty="0"/>
              <a:t> yöntemlerini uygulamayı ve gebelikte </a:t>
            </a:r>
            <a:r>
              <a:rPr lang="tr-TR" dirty="0" err="1"/>
              <a:t>glisemik</a:t>
            </a:r>
            <a:r>
              <a:rPr lang="tr-TR" dirty="0"/>
              <a:t> kontrolün önemini bilmek zorundadır. 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Tip 1 ve tip 2 diyabetli tüm hastalara diş ve diş eti hastalıkları hakkında bilgi verilmeli ve yılda bir diş hekimi kontrolü önerilmelidir.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Ayrıca tüm diyabetli hastalara aşı uygulamaları ve zamanlaması konusunda bilgi verilmelidir</a:t>
            </a:r>
          </a:p>
        </p:txBody>
      </p:sp>
    </p:spTree>
    <p:extLst>
      <p:ext uri="{BB962C8B-B14F-4D97-AF65-F5344CB8AC3E}">
        <p14:creationId xmlns:p14="http://schemas.microsoft.com/office/powerpoint/2010/main" val="13475352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Başlık 1">
            <a:extLst>
              <a:ext uri="{FF2B5EF4-FFF2-40B4-BE49-F238E27FC236}">
                <a16:creationId xmlns:a16="http://schemas.microsoft.com/office/drawing/2014/main" id="{95FDE658-92E5-4875-845E-389DEFCB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1008063"/>
          </a:xfrm>
        </p:spPr>
        <p:txBody>
          <a:bodyPr/>
          <a:lstStyle/>
          <a:p>
            <a:pPr eaLnBrk="1" hangingPunct="1"/>
            <a:r>
              <a:rPr lang="tr-TR" altLang="en-US" sz="3600" b="1" dirty="0">
                <a:solidFill>
                  <a:srgbClr val="FF0000"/>
                </a:solidFill>
              </a:rPr>
              <a:t>Diyabet Eğitiminin İlkeleri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7367BE-09CF-433A-9E81-35411FFDD66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1560" y="1277419"/>
            <a:ext cx="8064896" cy="495989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tr-TR" sz="2200" dirty="0"/>
              <a:t>Eğiticinin iyi bir dinleyici olması,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tr-TR" sz="2200" dirty="0"/>
              <a:t>Verilen eğitimin didaktik sunum yerine, güçlendirme modellerine ve probleme dayalı olması,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tr-TR" sz="2200" dirty="0"/>
              <a:t>Diyabet eğitimcilerinin diyabetli bireylerin gereksinimlerini belirlemesi,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tr-TR" sz="2200" dirty="0"/>
              <a:t>Hastalar ile işbirliğinin yapılması,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tr-TR" sz="2200" dirty="0"/>
              <a:t>Diyabetli bireylerin kararlara katılımının sağlanması,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tr-TR" sz="2200" dirty="0"/>
              <a:t>Diyabetli bireylerin deneyimlerinin, sosyal, ekonomik, kültürel ve psikolojik özelliklerinin dikkate alınması,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tr-TR" sz="2200" dirty="0"/>
              <a:t>Hastalara değerlendirmeyi nasıl yapacağının öğretilmesi ve sürekli destek sağlanmasıdır </a:t>
            </a:r>
            <a:r>
              <a:rPr lang="tr-TR" sz="1300" dirty="0"/>
              <a:t>(AADE, 2011).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tr-TR" sz="2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9D7728F2-25F7-4472-92AA-A48F00676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28838"/>
            <a:ext cx="807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Diyabet Eğitimi Yöntemleri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>
            <a:extLst>
              <a:ext uri="{FF2B5EF4-FFF2-40B4-BE49-F238E27FC236}">
                <a16:creationId xmlns:a16="http://schemas.microsoft.com/office/drawing/2014/main" id="{52F1E399-C112-409A-9EAA-76BE5854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714500"/>
            <a:ext cx="8001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 algn="just" eaLnBrk="1" hangingPunct="1"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  <a:cs typeface="+mn-cs"/>
              </a:rPr>
              <a:t>Sigara – alkol kullanma</a:t>
            </a:r>
          </a:p>
          <a:p>
            <a:pPr marL="357188" indent="-357188" algn="just" eaLnBrk="1" hangingPunct="1"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  <a:cs typeface="+mn-cs"/>
              </a:rPr>
              <a:t>Diğer hastalıklar…..</a:t>
            </a:r>
          </a:p>
          <a:p>
            <a:pPr marL="357188" indent="-357188" algn="just" eaLnBrk="1" hangingPunct="1"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  <a:cs typeface="+mn-cs"/>
              </a:rPr>
              <a:t>ve bunlarla birlikte günlük yaşantına devam et……..</a:t>
            </a:r>
          </a:p>
        </p:txBody>
      </p:sp>
      <p:pic>
        <p:nvPicPr>
          <p:cNvPr id="7171" name="Picture 4" descr="C:\Users\elif\Desktop\resim.jpg">
            <a:extLst>
              <a:ext uri="{FF2B5EF4-FFF2-40B4-BE49-F238E27FC236}">
                <a16:creationId xmlns:a16="http://schemas.microsoft.com/office/drawing/2014/main" id="{D6BB7261-4167-4A0B-A422-667F5B4D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03700"/>
            <a:ext cx="309721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C:\Users\elif\Desktop\indir.jpg">
            <a:extLst>
              <a:ext uri="{FF2B5EF4-FFF2-40B4-BE49-F238E27FC236}">
                <a16:creationId xmlns:a16="http://schemas.microsoft.com/office/drawing/2014/main" id="{B412ECE9-6221-4E48-94D9-D449332A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87775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21B56A26-E86E-48B6-B7F5-13DB86D1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Diyabetlilerden ve/veya Yakınlarından Neler Yapmalarını Bekliyoruz?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2248C3-7725-8840-AEEE-73E00E9C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</a:rPr>
              <a:t>Bireysel Eğitim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1EDBAC-986A-B74C-BC2C-FC465A6C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7561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SzPct val="120000"/>
              <a:buFont typeface="Arial" charset="0"/>
              <a:buChar char="•"/>
              <a:defRPr/>
            </a:pPr>
            <a:r>
              <a:rPr lang="tr-TR" dirty="0">
                <a:cs typeface="Arial" charset="0"/>
              </a:rPr>
              <a:t>Tanının yeni konduğu, hastanın şok, kızgınlık, depresyon duygularının yaşandığı dönemde faydalıdır.</a:t>
            </a:r>
          </a:p>
          <a:p>
            <a:pPr>
              <a:lnSpc>
                <a:spcPct val="150000"/>
              </a:lnSpc>
              <a:buSzPct val="120000"/>
              <a:buFont typeface="Arial" charset="0"/>
              <a:buChar char="•"/>
              <a:defRPr/>
            </a:pPr>
            <a:r>
              <a:rPr lang="tr-TR" dirty="0">
                <a:cs typeface="Arial" charset="0"/>
              </a:rPr>
              <a:t> İletişim yoğundur.</a:t>
            </a:r>
          </a:p>
          <a:p>
            <a:pPr>
              <a:lnSpc>
                <a:spcPct val="150000"/>
              </a:lnSpc>
              <a:buSzPct val="120000"/>
              <a:buFont typeface="Arial" charset="0"/>
              <a:buChar char="•"/>
              <a:defRPr/>
            </a:pPr>
            <a:r>
              <a:rPr lang="tr-TR" dirty="0">
                <a:cs typeface="Arial" charset="0"/>
              </a:rPr>
              <a:t> Ekonomik, sosyal, seksüel problemleri olan hastalar için ifade kolaylığı sağlar.</a:t>
            </a:r>
          </a:p>
        </p:txBody>
      </p:sp>
      <p:pic>
        <p:nvPicPr>
          <p:cNvPr id="5" name="Picture 7" descr="IMG_1072">
            <a:extLst>
              <a:ext uri="{FF2B5EF4-FFF2-40B4-BE49-F238E27FC236}">
                <a16:creationId xmlns:a16="http://schemas.microsoft.com/office/drawing/2014/main" id="{863DDB20-B542-A44E-9D98-427CB26C0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24856"/>
            <a:ext cx="37433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187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699629-0EF9-A746-9826-0CF380DA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</a:rPr>
              <a:t>Bireysel Eğitim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694F3-6499-5E41-ABA0-9EA12BE75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561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tr-TR" dirty="0">
                <a:cs typeface="Arial" charset="0"/>
              </a:rPr>
              <a:t>Hasta duygularını aktarma ve paylaşma imkanı bulur.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tr-TR" dirty="0">
                <a:cs typeface="Arial" charset="0"/>
              </a:rPr>
              <a:t> Hastaya çok fazla bilgi yüklememek gerekir.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tr-TR" dirty="0">
                <a:cs typeface="Arial" charset="0"/>
              </a:rPr>
              <a:t> Bireyin gereksinimleri doğrultusunda eğitim planlanır.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dirty="0"/>
          </a:p>
        </p:txBody>
      </p:sp>
      <p:pic>
        <p:nvPicPr>
          <p:cNvPr id="5" name="Picture 6" descr="IMG_1077">
            <a:extLst>
              <a:ext uri="{FF2B5EF4-FFF2-40B4-BE49-F238E27FC236}">
                <a16:creationId xmlns:a16="http://schemas.microsoft.com/office/drawing/2014/main" id="{CDF58686-9BCF-D44A-801C-D611E4AC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9137"/>
            <a:ext cx="3492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9220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C95EAB-9BC5-2F47-973C-43F697A5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</a:rPr>
              <a:t>Grup Eğitimi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2884D5-FCE3-CD4F-876A-1AE09827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SzPct val="120000"/>
              <a:defRPr/>
            </a:pPr>
            <a:r>
              <a:rPr lang="tr-TR" dirty="0">
                <a:cs typeface="Arial" charset="0"/>
              </a:rPr>
              <a:t> Hasta deneyimlerini ve problemlerini paylaşma imkanı bulur</a:t>
            </a:r>
          </a:p>
          <a:p>
            <a:pPr>
              <a:lnSpc>
                <a:spcPct val="170000"/>
              </a:lnSpc>
              <a:spcBef>
                <a:spcPts val="0"/>
              </a:spcBef>
              <a:buSzPct val="120000"/>
              <a:defRPr/>
            </a:pPr>
            <a:r>
              <a:rPr lang="tr-TR" dirty="0">
                <a:cs typeface="Arial" charset="0"/>
              </a:rPr>
              <a:t> Katılımcılığı artırır, grup dinamiği sağlar.</a:t>
            </a:r>
          </a:p>
          <a:p>
            <a:pPr>
              <a:lnSpc>
                <a:spcPct val="170000"/>
              </a:lnSpc>
              <a:spcBef>
                <a:spcPts val="0"/>
              </a:spcBef>
              <a:buSzPct val="120000"/>
              <a:defRPr/>
            </a:pPr>
            <a:r>
              <a:rPr lang="tr-TR" dirty="0">
                <a:cs typeface="Arial" charset="0"/>
              </a:rPr>
              <a:t> Zaman ve maliyet yönünden ekonomiktir.</a:t>
            </a:r>
          </a:p>
          <a:p>
            <a:pPr>
              <a:lnSpc>
                <a:spcPct val="170000"/>
              </a:lnSpc>
              <a:spcBef>
                <a:spcPts val="0"/>
              </a:spcBef>
              <a:buSzPct val="120000"/>
              <a:defRPr/>
            </a:pPr>
            <a:r>
              <a:rPr lang="tr-TR" dirty="0">
                <a:cs typeface="Arial" charset="0"/>
              </a:rPr>
              <a:t> Kadın erkek sayısı, yaş grupları tedavi biçimleri açısından homojen gruplar oluşturulmalıdır.</a:t>
            </a:r>
          </a:p>
          <a:p>
            <a:pPr>
              <a:lnSpc>
                <a:spcPct val="170000"/>
              </a:lnSpc>
              <a:spcBef>
                <a:spcPts val="0"/>
              </a:spcBef>
              <a:buSzPct val="120000"/>
              <a:defRPr/>
            </a:pPr>
            <a:r>
              <a:rPr lang="tr-TR" dirty="0">
                <a:cs typeface="Arial" charset="0"/>
              </a:rPr>
              <a:t> Hasta uyumunu arttırmada ve başa çıkma becerilerini güçlendirmede etkili bir yöntemdir.</a:t>
            </a:r>
          </a:p>
        </p:txBody>
      </p:sp>
    </p:spTree>
    <p:extLst>
      <p:ext uri="{BB962C8B-B14F-4D97-AF65-F5344CB8AC3E}">
        <p14:creationId xmlns:p14="http://schemas.microsoft.com/office/powerpoint/2010/main" val="427274379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278F4864-A945-4B54-A584-06E2EC24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Başlık 1">
            <a:extLst>
              <a:ext uri="{FF2B5EF4-FFF2-40B4-BE49-F238E27FC236}">
                <a16:creationId xmlns:a16="http://schemas.microsoft.com/office/drawing/2014/main" id="{09ADB575-B429-4B98-83DB-59085731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50813"/>
            <a:ext cx="7247334" cy="1143000"/>
          </a:xfrm>
        </p:spPr>
        <p:txBody>
          <a:bodyPr/>
          <a:lstStyle/>
          <a:p>
            <a:pPr eaLnBrk="1" hangingPunct="1"/>
            <a:r>
              <a:rPr lang="tr-TR" altLang="en-US" sz="4000" b="1" dirty="0">
                <a:solidFill>
                  <a:srgbClr val="FF0000"/>
                </a:solidFill>
              </a:rPr>
              <a:t>Grup Eğitimi</a:t>
            </a:r>
          </a:p>
        </p:txBody>
      </p:sp>
      <p:sp>
        <p:nvSpPr>
          <p:cNvPr id="62467" name="İçerik Yer Tutucusu 2">
            <a:extLst>
              <a:ext uri="{FF2B5EF4-FFF2-40B4-BE49-F238E27FC236}">
                <a16:creationId xmlns:a16="http://schemas.microsoft.com/office/drawing/2014/main" id="{D6F7D5A5-965D-4D86-BC70-5F509E068E8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7700" y="1293813"/>
            <a:ext cx="7848600" cy="4689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tr-TR" altLang="en-US" sz="2800" dirty="0">
                <a:ea typeface="ヒラギノ角ゴ Pro W3"/>
                <a:cs typeface="ヒラギノ角ゴ Pro W3"/>
              </a:rPr>
              <a:t>Gruplar halinde verilir, ortak ilgi alanları olanlar bir araya gelir.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tr-TR" altLang="en-US" sz="2800" dirty="0">
                <a:ea typeface="ヒラギノ角ゴ Pro W3"/>
                <a:cs typeface="ヒラギノ角ゴ Pro W3"/>
              </a:rPr>
              <a:t>En ideal katılımcı sayısı 6-10 kişilik gruptur. </a:t>
            </a:r>
            <a:r>
              <a:rPr lang="tr-TR" altLang="en-US" sz="1200" dirty="0">
                <a:ea typeface="ヒラギノ角ゴ Pro W3"/>
                <a:cs typeface="ヒラギノ角ゴ Pro W3"/>
              </a:rPr>
              <a:t>(</a:t>
            </a:r>
            <a:r>
              <a:rPr lang="tr-TR" altLang="en-US" sz="1200" dirty="0" err="1">
                <a:ea typeface="ヒラギノ角ゴ Pro W3"/>
                <a:cs typeface="ヒラギノ角ゴ Pro W3"/>
              </a:rPr>
              <a:t>Mensing</a:t>
            </a:r>
            <a:r>
              <a:rPr lang="tr-TR" altLang="en-US" sz="1200" dirty="0">
                <a:ea typeface="ヒラギノ角ゴ Pro W3"/>
                <a:cs typeface="ヒラギノ角ゴ Pro W3"/>
              </a:rPr>
              <a:t>, </a:t>
            </a:r>
            <a:r>
              <a:rPr lang="tr-TR" altLang="en-US" sz="1200" dirty="0" err="1">
                <a:ea typeface="ヒラギノ角ゴ Pro W3"/>
                <a:cs typeface="ヒラギノ角ゴ Pro W3"/>
              </a:rPr>
              <a:t>Norris</a:t>
            </a:r>
            <a:r>
              <a:rPr lang="tr-TR" altLang="en-US" sz="1200" dirty="0">
                <a:ea typeface="ヒラギノ角ゴ Pro W3"/>
                <a:cs typeface="ヒラギノ角ゴ Pro W3"/>
              </a:rPr>
              <a:t>, 2003).</a:t>
            </a:r>
            <a:endParaRPr lang="tr-TR" altLang="en-US" sz="1100" dirty="0">
              <a:ea typeface="ヒラギノ角ゴ Pro W3"/>
              <a:cs typeface="ヒラギノ角ゴ Pro W3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tr-TR" altLang="en-US" sz="2800" dirty="0">
                <a:ea typeface="ヒラギノ角ゴ Pro W3"/>
                <a:cs typeface="ヒラギノ角ゴ Pro W3"/>
              </a:rPr>
              <a:t>Yapılan çalışmalarda grup eğitiminde, 6-10 kişilik gruplar oluşturulmasının etkili olduğu bulunmuştur. </a:t>
            </a:r>
            <a:r>
              <a:rPr lang="tr-TR" altLang="en-US" sz="1200" dirty="0">
                <a:ea typeface="ヒラギノ角ゴ Pro W3"/>
                <a:cs typeface="ヒラギノ角ゴ Pro W3"/>
              </a:rPr>
              <a:t>(</a:t>
            </a:r>
            <a:r>
              <a:rPr lang="tr-TR" altLang="en-US" sz="1200" dirty="0" err="1">
                <a:ea typeface="ヒラギノ角ゴ Pro W3"/>
                <a:cs typeface="ヒラギノ角ゴ Pro W3"/>
              </a:rPr>
              <a:t>Tang,Funnel</a:t>
            </a:r>
            <a:r>
              <a:rPr lang="tr-TR" altLang="en-US" sz="1200" dirty="0">
                <a:ea typeface="ヒラギノ角ゴ Pro W3"/>
                <a:cs typeface="ヒラギノ角ゴ Pro W3"/>
              </a:rPr>
              <a:t> ve </a:t>
            </a:r>
            <a:r>
              <a:rPr lang="tr-TR" altLang="en-US" sz="1200" dirty="0" err="1">
                <a:ea typeface="ヒラギノ角ゴ Pro W3"/>
                <a:cs typeface="ヒラギノ角ゴ Pro W3"/>
              </a:rPr>
              <a:t>Anderson</a:t>
            </a:r>
            <a:r>
              <a:rPr lang="tr-TR" altLang="en-US" sz="1200" dirty="0">
                <a:ea typeface="ヒラギノ角ゴ Pro W3"/>
                <a:cs typeface="ヒラギノ角ゴ Pro W3"/>
              </a:rPr>
              <a:t>, 2006; </a:t>
            </a:r>
            <a:r>
              <a:rPr lang="tr-TR" altLang="en-US" sz="1200" dirty="0" err="1">
                <a:ea typeface="ヒラギノ角ゴ Pro W3"/>
                <a:cs typeface="ヒラギノ角ゴ Pro W3"/>
              </a:rPr>
              <a:t>Trento</a:t>
            </a:r>
            <a:r>
              <a:rPr lang="tr-TR" altLang="en-US" sz="1200" dirty="0">
                <a:ea typeface="ヒラギノ角ゴ Pro W3"/>
                <a:cs typeface="ヒラギノ角ゴ Pro W3"/>
              </a:rPr>
              <a:t>, 2001; </a:t>
            </a:r>
            <a:r>
              <a:rPr lang="tr-TR" altLang="en-US" sz="1200" dirty="0" err="1">
                <a:ea typeface="ヒラギノ角ゴ Pro W3"/>
                <a:cs typeface="ヒラギノ角ゴ Pro W3"/>
              </a:rPr>
              <a:t>Deakin</a:t>
            </a:r>
            <a:r>
              <a:rPr lang="tr-TR" altLang="en-US" sz="1200" dirty="0">
                <a:ea typeface="ヒラギノ角ゴ Pro W3"/>
                <a:cs typeface="ヒラギノ角ゴ Pro W3"/>
              </a:rPr>
              <a:t>, </a:t>
            </a:r>
            <a:r>
              <a:rPr lang="tr-TR" altLang="en-US" sz="1200" dirty="0" err="1">
                <a:ea typeface="ヒラギノ角ゴ Pro W3"/>
                <a:cs typeface="ヒラギノ角ゴ Pro W3"/>
              </a:rPr>
              <a:t>McShane</a:t>
            </a:r>
            <a:r>
              <a:rPr lang="tr-TR" altLang="en-US" sz="1200" dirty="0">
                <a:ea typeface="ヒラギノ角ゴ Pro W3"/>
                <a:cs typeface="ヒラギノ角ゴ Pro W3"/>
              </a:rPr>
              <a:t>, </a:t>
            </a:r>
            <a:r>
              <a:rPr lang="tr-TR" altLang="en-US" sz="1200" dirty="0" err="1">
                <a:ea typeface="ヒラギノ角ゴ Pro W3"/>
                <a:cs typeface="ヒラギノ角ゴ Pro W3"/>
              </a:rPr>
              <a:t>Cade</a:t>
            </a:r>
            <a:r>
              <a:rPr lang="tr-TR" altLang="en-US" sz="1200" dirty="0">
                <a:ea typeface="ヒラギノ角ゴ Pro W3"/>
                <a:cs typeface="ヒラギノ角ゴ Pro W3"/>
              </a:rPr>
              <a:t> ve Williams, 2009; Franz, 2005).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tr-TR" altLang="en-US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Başlık 1">
            <a:extLst>
              <a:ext uri="{FF2B5EF4-FFF2-40B4-BE49-F238E27FC236}">
                <a16:creationId xmlns:a16="http://schemas.microsoft.com/office/drawing/2014/main" id="{0C887E4A-C032-4094-BA10-394BD94C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dirty="0">
                <a:solidFill>
                  <a:srgbClr val="FF0000"/>
                </a:solidFill>
              </a:rPr>
              <a:t>Sonuç olarak;</a:t>
            </a:r>
          </a:p>
        </p:txBody>
      </p:sp>
      <p:sp>
        <p:nvSpPr>
          <p:cNvPr id="65539" name="İçerik Yer Tutucusu 2">
            <a:extLst>
              <a:ext uri="{FF2B5EF4-FFF2-40B4-BE49-F238E27FC236}">
                <a16:creationId xmlns:a16="http://schemas.microsoft.com/office/drawing/2014/main" id="{1AAD3FB1-A9A2-48CD-AD5C-1329DE4A4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08100"/>
            <a:ext cx="7992888" cy="50419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altLang="tr-TR" sz="2400" dirty="0">
                <a:ea typeface="ヒラギノ角ゴ Pro W3"/>
                <a:cs typeface="ヒラギノ角ゴ Pro W3"/>
              </a:rPr>
              <a:t>Hasta ve yakınlarının eğitimi;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altLang="tr-TR" sz="2200" dirty="0">
                <a:ea typeface="ヒラギノ角ゴ Pro W3"/>
                <a:cs typeface="ヒラギノ角ゴ Pro W3"/>
              </a:rPr>
              <a:t>Uyum ve memnuniyetin arttırılması,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altLang="tr-TR" sz="2200" dirty="0">
                <a:ea typeface="ヒラギノ角ゴ Pro W3"/>
                <a:cs typeface="ヒラギノ角ゴ Pro W3"/>
              </a:rPr>
              <a:t>Sağlık harcamalarının azaltılması,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altLang="tr-TR" sz="2200" dirty="0">
                <a:ea typeface="ヒラギノ角ゴ Pro W3"/>
                <a:cs typeface="ヒラギノ角ゴ Pro W3"/>
              </a:rPr>
              <a:t>Ölüm ve kronik hastalığın neden olduğu komplikasyonların önlenmesi,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altLang="tr-TR" sz="2200" dirty="0">
                <a:ea typeface="ヒラギノ角ゴ Pro W3"/>
                <a:cs typeface="ヒラギノ角ゴ Pro W3"/>
              </a:rPr>
              <a:t>Yaşam kalitesinin yükseltilmesi,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altLang="tr-TR" sz="2200" dirty="0">
                <a:ea typeface="ヒラギノ角ゴ Pro W3"/>
                <a:cs typeface="ヒラギノ角ゴ Pro W3"/>
              </a:rPr>
              <a:t>Hastalara yetki verilmesi ya da hastaların otonomilerinin arttırılması için bir yol olarak önerilmektedir. </a:t>
            </a:r>
            <a:endParaRPr lang="tr-TR" altLang="tr-TR" sz="2000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Selda Çelik\Desktop\untitled.png">
            <a:extLst>
              <a:ext uri="{FF2B5EF4-FFF2-40B4-BE49-F238E27FC236}">
                <a16:creationId xmlns:a16="http://schemas.microsoft.com/office/drawing/2014/main" id="{22EA4057-3B80-4C47-A81D-49F09E17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 descr="C:\Users\Selda Çelik\Desktop\imagesCAGMYWX6.jpg">
            <a:extLst>
              <a:ext uri="{FF2B5EF4-FFF2-40B4-BE49-F238E27FC236}">
                <a16:creationId xmlns:a16="http://schemas.microsoft.com/office/drawing/2014/main" id="{3BB6E706-DC3D-4647-A214-2D960BC4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357563"/>
            <a:ext cx="51657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C:\Users\Selda Çelik\Desktop\imagesCALY4Q1H.jpg">
            <a:extLst>
              <a:ext uri="{FF2B5EF4-FFF2-40B4-BE49-F238E27FC236}">
                <a16:creationId xmlns:a16="http://schemas.microsoft.com/office/drawing/2014/main" id="{E7E8E678-E155-4D55-AAF4-67DA94A1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0"/>
            <a:ext cx="42148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Selda Çelik\Desktop\imagesCANX4GFL.jpg">
            <a:extLst>
              <a:ext uri="{FF2B5EF4-FFF2-40B4-BE49-F238E27FC236}">
                <a16:creationId xmlns:a16="http://schemas.microsoft.com/office/drawing/2014/main" id="{CBAD396A-06BE-46E3-A571-ADD0DBC2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786188"/>
            <a:ext cx="62865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 descr="C:\Users\Selda Çelik\Desktop\imagesCAMY3BV9.jpg">
            <a:extLst>
              <a:ext uri="{FF2B5EF4-FFF2-40B4-BE49-F238E27FC236}">
                <a16:creationId xmlns:a16="http://schemas.microsoft.com/office/drawing/2014/main" id="{1106A38F-FD60-402A-B574-C295E800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4357687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C:\Users\Selda Çelik\Desktop\imagesCA8W4S9Q.jpg">
            <a:extLst>
              <a:ext uri="{FF2B5EF4-FFF2-40B4-BE49-F238E27FC236}">
                <a16:creationId xmlns:a16="http://schemas.microsoft.com/office/drawing/2014/main" id="{52669D3F-BF75-4474-8E65-453F1E94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8" descr="http://sphotos.ak.fbcdn.net/hphotos-ak-snc3/hs571.snc3/31147_401292068368_657338368_3938587_3413484_n.jpg">
            <a:hlinkClick r:id="rId2"/>
            <a:extLst>
              <a:ext uri="{FF2B5EF4-FFF2-40B4-BE49-F238E27FC236}">
                <a16:creationId xmlns:a16="http://schemas.microsoft.com/office/drawing/2014/main" id="{291B3ADA-759F-4366-881C-AAD28461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5072063" cy="38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4" descr="http://sphotos.ak.fbcdn.net/hphotos-ak-snc3/hs556.snc3/30389_402831623368_657338368_3969195_5373878_n.jpg">
            <a:hlinkClick r:id="rId2"/>
            <a:extLst>
              <a:ext uri="{FF2B5EF4-FFF2-40B4-BE49-F238E27FC236}">
                <a16:creationId xmlns:a16="http://schemas.microsoft.com/office/drawing/2014/main" id="{5E43183A-9462-4F96-B4A8-FAD500F5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3357563"/>
            <a:ext cx="45021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3 Metin kutusu">
            <a:extLst>
              <a:ext uri="{FF2B5EF4-FFF2-40B4-BE49-F238E27FC236}">
                <a16:creationId xmlns:a16="http://schemas.microsoft.com/office/drawing/2014/main" id="{6F0A6116-F5B7-4507-AB1C-246B3B24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125538"/>
            <a:ext cx="3673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altLang="en-US" sz="40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Diyabet Sohbet Hatıraları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CFC53E-665C-9EFB-BD7E-6780AD9FD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177" y="1871041"/>
            <a:ext cx="3631623" cy="565628"/>
          </a:xfrm>
        </p:spPr>
        <p:txBody>
          <a:bodyPr vert="horz" lIns="68580" tIns="34290" rIns="68580" bIns="3429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tr-TR" sz="3600" b="1" dirty="0">
                <a:solidFill>
                  <a:srgbClr val="FF0000"/>
                </a:solidFill>
                <a:ea typeface="+mj-ea"/>
                <a:cs typeface="+mj-cs"/>
              </a:rPr>
              <a:t>TEŞEKKÜR EDERİM…</a:t>
            </a:r>
          </a:p>
        </p:txBody>
      </p:sp>
      <p:pic>
        <p:nvPicPr>
          <p:cNvPr id="1026" name="Picture 2" descr="Fotoğraf açıklaması yok.">
            <a:extLst>
              <a:ext uri="{FF2B5EF4-FFF2-40B4-BE49-F238E27FC236}">
                <a16:creationId xmlns:a16="http://schemas.microsoft.com/office/drawing/2014/main" id="{F159F6CD-DE0B-B129-88BB-D0FE3E5CD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857250"/>
            <a:ext cx="41147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730AA8D-1EA2-5800-E22A-AE6FA5D9F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4979"/>
          <a:stretch/>
        </p:blipFill>
        <p:spPr>
          <a:xfrm>
            <a:off x="586409" y="2518813"/>
            <a:ext cx="3276304" cy="348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2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İçerik Yer Tutucusu">
            <a:extLst>
              <a:ext uri="{FF2B5EF4-FFF2-40B4-BE49-F238E27FC236}">
                <a16:creationId xmlns:a16="http://schemas.microsoft.com/office/drawing/2014/main" id="{1C0E9E3B-0E78-4A85-BD67-11465B8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1052736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altLang="tr-TR" dirty="0"/>
              <a:t>Yaşam boyu uygulanması gereken diyabet tedavisi;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altLang="tr-T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altLang="tr-TR" dirty="0"/>
              <a:t>	bireyin tedavisini kendisinin yönetmesini 	ve yaşam şekli değişikliği yapmasını 	</a:t>
            </a:r>
            <a:r>
              <a:rPr lang="pt-BR" altLang="tr-TR" dirty="0"/>
              <a:t>gerektirmektedir</a:t>
            </a:r>
            <a:r>
              <a:rPr lang="tr-TR" altLang="tr-TR" dirty="0"/>
              <a:t>.</a:t>
            </a:r>
            <a:r>
              <a:rPr lang="pt-BR" altLang="tr-TR" dirty="0"/>
              <a:t> </a:t>
            </a:r>
            <a:endParaRPr lang="tr-TR" altLang="tr-TR" dirty="0"/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400" dirty="0"/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400" dirty="0"/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400" dirty="0"/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400" dirty="0"/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altLang="tr-TR" sz="1400" dirty="0"/>
              <a:t>				</a:t>
            </a:r>
            <a:endParaRPr lang="tr-TR" altLang="tr-TR" dirty="0"/>
          </a:p>
        </p:txBody>
      </p:sp>
      <p:sp>
        <p:nvSpPr>
          <p:cNvPr id="8195" name="2 Metin kutusu">
            <a:extLst>
              <a:ext uri="{FF2B5EF4-FFF2-40B4-BE49-F238E27FC236}">
                <a16:creationId xmlns:a16="http://schemas.microsoft.com/office/drawing/2014/main" id="{080F5856-8EC5-42E5-BDFF-EA99DB0C4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53336"/>
            <a:ext cx="4378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tr-TR" sz="1100" i="1" dirty="0"/>
              <a:t>ADA, 2013; Sousa ve</a:t>
            </a:r>
            <a:r>
              <a:rPr lang="tr-TR" altLang="tr-TR" sz="1100" i="1" dirty="0"/>
              <a:t> </a:t>
            </a:r>
            <a:r>
              <a:rPr lang="pt-BR" altLang="tr-TR" sz="1100" i="1" dirty="0"/>
              <a:t>Zauszniewski,</a:t>
            </a:r>
            <a:r>
              <a:rPr lang="tr-TR" altLang="tr-TR" sz="1100" i="1" dirty="0"/>
              <a:t>2005; IDF, 2011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62DAE2EA-8727-4B14-8A9D-E9E85990A4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708025"/>
          </a:xfrm>
        </p:spPr>
        <p:txBody>
          <a:bodyPr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sz="4000" b="1" dirty="0">
                <a:solidFill>
                  <a:srgbClr val="FF0000"/>
                </a:solidFill>
                <a:ea typeface="+mj-ea"/>
                <a:cs typeface="+mj-cs"/>
              </a:rPr>
              <a:t>Eğitim Şart!!!!!! </a:t>
            </a:r>
          </a:p>
        </p:txBody>
      </p:sp>
      <p:pic>
        <p:nvPicPr>
          <p:cNvPr id="9219" name="Picture 4" descr="bilgisayar-2">
            <a:extLst>
              <a:ext uri="{FF2B5EF4-FFF2-40B4-BE49-F238E27FC236}">
                <a16:creationId xmlns:a16="http://schemas.microsoft.com/office/drawing/2014/main" id="{604F2EDE-587A-4DE5-8148-92A8F7DB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16075"/>
            <a:ext cx="70564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4">
            <a:extLst>
              <a:ext uri="{FF2B5EF4-FFF2-40B4-BE49-F238E27FC236}">
                <a16:creationId xmlns:a16="http://schemas.microsoft.com/office/drawing/2014/main" id="{BCA2DDEF-FAB1-4D10-82FB-755C9FE29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8625"/>
            <a:ext cx="1800225" cy="900113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r-TR" sz="2400" b="1">
                <a:solidFill>
                  <a:srgbClr val="000000"/>
                </a:solidFill>
                <a:latin typeface="+mn-lt"/>
              </a:rPr>
              <a:t>İLAÇ</a:t>
            </a:r>
          </a:p>
        </p:txBody>
      </p:sp>
      <p:sp>
        <p:nvSpPr>
          <p:cNvPr id="10243" name="Text Box 16">
            <a:extLst>
              <a:ext uri="{FF2B5EF4-FFF2-40B4-BE49-F238E27FC236}">
                <a16:creationId xmlns:a16="http://schemas.microsoft.com/office/drawing/2014/main" id="{245F8684-39BA-4C96-8B4C-DCC7BEA2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3000375"/>
            <a:ext cx="1800225" cy="900113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solidFill>
                  <a:srgbClr val="000000"/>
                </a:solidFill>
                <a:latin typeface="+mn-lt"/>
              </a:rPr>
              <a:t>TBT</a:t>
            </a:r>
          </a:p>
          <a:p>
            <a:pPr algn="ctr" eaLnBrk="1" hangingPunct="1"/>
            <a:r>
              <a:rPr lang="tr-TR" altLang="tr-TR" sz="2400" b="1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tr-TR" sz="2400" b="1">
                <a:solidFill>
                  <a:srgbClr val="000000"/>
                </a:solidFill>
                <a:latin typeface="+mn-lt"/>
              </a:rPr>
              <a:t>DİYET</a:t>
            </a:r>
            <a:r>
              <a:rPr lang="tr-TR" altLang="tr-TR" sz="2400" b="1">
                <a:solidFill>
                  <a:srgbClr val="000000"/>
                </a:solidFill>
                <a:latin typeface="+mn-lt"/>
              </a:rPr>
              <a:t>)</a:t>
            </a:r>
            <a:endParaRPr lang="en-US" altLang="tr-TR" sz="2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244" name="Text Box 18">
            <a:extLst>
              <a:ext uri="{FF2B5EF4-FFF2-40B4-BE49-F238E27FC236}">
                <a16:creationId xmlns:a16="http://schemas.microsoft.com/office/drawing/2014/main" id="{2E253186-A8DC-4039-A542-84C1E2D4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572125"/>
            <a:ext cx="1800225" cy="900113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r-TR" sz="2400" b="1">
                <a:solidFill>
                  <a:srgbClr val="000000"/>
                </a:solidFill>
                <a:latin typeface="+mn-lt"/>
              </a:rPr>
              <a:t>EGZERSİZ</a:t>
            </a:r>
          </a:p>
        </p:txBody>
      </p:sp>
      <p:sp>
        <p:nvSpPr>
          <p:cNvPr id="10245" name="Text Box 20">
            <a:extLst>
              <a:ext uri="{FF2B5EF4-FFF2-40B4-BE49-F238E27FC236}">
                <a16:creationId xmlns:a16="http://schemas.microsoft.com/office/drawing/2014/main" id="{AE6593DC-4D8B-46B5-B7F2-9098D9B46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2492375"/>
            <a:ext cx="2073275" cy="2232025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r-TR" sz="2400" b="1">
                <a:solidFill>
                  <a:srgbClr val="000000"/>
                </a:solidFill>
                <a:latin typeface="+mn-lt"/>
              </a:rPr>
              <a:t>EĞİTİM</a:t>
            </a:r>
          </a:p>
        </p:txBody>
      </p:sp>
      <p:sp>
        <p:nvSpPr>
          <p:cNvPr id="19" name="18 Dörtlü Ok">
            <a:extLst>
              <a:ext uri="{FF2B5EF4-FFF2-40B4-BE49-F238E27FC236}">
                <a16:creationId xmlns:a16="http://schemas.microsoft.com/office/drawing/2014/main" id="{5262BE51-FB75-44CA-A3AF-B549104A9FB6}"/>
              </a:ext>
            </a:extLst>
          </p:cNvPr>
          <p:cNvSpPr/>
          <p:nvPr/>
        </p:nvSpPr>
        <p:spPr>
          <a:xfrm>
            <a:off x="2414588" y="1557338"/>
            <a:ext cx="4286250" cy="3786187"/>
          </a:xfrm>
          <a:prstGeom prst="quadArrow">
            <a:avLst>
              <a:gd name="adj1" fmla="val 8915"/>
              <a:gd name="adj2" fmla="val 14198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400" b="1" dirty="0"/>
              <a:t>DİYABETİN</a:t>
            </a:r>
            <a:endParaRPr lang="tr-TR" sz="2400" dirty="0"/>
          </a:p>
        </p:txBody>
      </p:sp>
      <p:sp>
        <p:nvSpPr>
          <p:cNvPr id="20" name="19 Dikdörtgen">
            <a:extLst>
              <a:ext uri="{FF2B5EF4-FFF2-40B4-BE49-F238E27FC236}">
                <a16:creationId xmlns:a16="http://schemas.microsoft.com/office/drawing/2014/main" id="{85E406B2-2AC8-4547-B418-2F53E969654B}"/>
              </a:ext>
            </a:extLst>
          </p:cNvPr>
          <p:cNvSpPr/>
          <p:nvPr/>
        </p:nvSpPr>
        <p:spPr>
          <a:xfrm>
            <a:off x="3843338" y="2786063"/>
            <a:ext cx="1547812" cy="154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400" b="1" dirty="0"/>
              <a:t>DİYABETİN TEDAVİSİ</a:t>
            </a:r>
            <a:endParaRPr lang="tr-TR" sz="2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3A300701-9FC3-4C1B-AC41-57025942D8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71575"/>
            <a:ext cx="9001125" cy="4114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tr-TR" sz="4400" b="1" dirty="0">
                <a:solidFill>
                  <a:srgbClr val="F75615"/>
                </a:solidFill>
              </a:rPr>
              <a:t>“</a:t>
            </a:r>
            <a:r>
              <a:rPr lang="tr-TR" sz="4000" b="1" dirty="0">
                <a:solidFill>
                  <a:srgbClr val="FF0000"/>
                </a:solidFill>
                <a:ea typeface="+mj-ea"/>
                <a:cs typeface="+mj-cs"/>
              </a:rPr>
              <a:t>DİYABET EĞİTİMİ”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tr-TR" sz="4000" b="1" dirty="0">
                <a:solidFill>
                  <a:srgbClr val="FF0000"/>
                </a:solidFill>
                <a:ea typeface="+mj-ea"/>
                <a:cs typeface="+mj-cs"/>
              </a:rPr>
              <a:t>DİYABET BAKIMININ KÖŞE TAŞIDIR </a:t>
            </a:r>
          </a:p>
          <a:p>
            <a:pPr marL="419100" indent="-382588" algn="ctr" eaLnBrk="1" hangingPunct="1">
              <a:buFont typeface="Wingdings 2" pitchFamily="18" charset="2"/>
              <a:buNone/>
              <a:defRPr/>
            </a:pPr>
            <a:endParaRPr lang="tr-TR" dirty="0"/>
          </a:p>
          <a:p>
            <a:pPr marL="419100" indent="-382588" algn="ctr" eaLnBrk="1" hangingPunct="1">
              <a:buFont typeface="Wingdings 2" pitchFamily="18" charset="2"/>
              <a:buNone/>
              <a:defRPr/>
            </a:pPr>
            <a:r>
              <a:rPr lang="tr-TR" dirty="0"/>
              <a:t>Modern diyabet tedavisi yaklaşımında </a:t>
            </a:r>
          </a:p>
          <a:p>
            <a:pPr marL="419100" indent="-382588" algn="ctr" eaLnBrk="1" hangingPunct="1">
              <a:buFont typeface="Wingdings 2" pitchFamily="18" charset="2"/>
              <a:buNone/>
              <a:defRPr/>
            </a:pPr>
            <a:r>
              <a:rPr lang="tr-TR" dirty="0"/>
              <a:t>“</a:t>
            </a:r>
            <a:r>
              <a:rPr lang="tr-TR" i="1" dirty="0"/>
              <a:t>eğitim</a:t>
            </a:r>
            <a:r>
              <a:rPr lang="tr-TR" dirty="0"/>
              <a:t>” bir ayrıntı değil, tedavinin bileşenlerinden biridir.</a:t>
            </a:r>
          </a:p>
          <a:p>
            <a:pPr marL="419100" indent="-382588" algn="ctr" eaLnBrk="1" hangingPunct="1">
              <a:buFont typeface="Wingdings" pitchFamily="2" charset="2"/>
              <a:buNone/>
              <a:defRPr/>
            </a:pPr>
            <a:endParaRPr lang="tr-TR" sz="44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4897</TotalTime>
  <Words>3029</Words>
  <Application>Microsoft Office PowerPoint</Application>
  <PresentationFormat>Ekran Gösterisi (4:3)</PresentationFormat>
  <Paragraphs>368</Paragraphs>
  <Slides>59</Slides>
  <Notes>8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59</vt:i4>
      </vt:variant>
    </vt:vector>
  </HeadingPairs>
  <TitlesOfParts>
    <vt:vector size="68" baseType="lpstr">
      <vt:lpstr>Arial</vt:lpstr>
      <vt:lpstr>BlinkMacSystemFont</vt:lpstr>
      <vt:lpstr>Calibri</vt:lpstr>
      <vt:lpstr>Calibri Light</vt:lpstr>
      <vt:lpstr>Times New Roman</vt:lpstr>
      <vt:lpstr>Wingdings</vt:lpstr>
      <vt:lpstr>Wingdings 2</vt:lpstr>
      <vt:lpstr>Ofis Teması</vt:lpstr>
      <vt:lpstr>Office Teması</vt:lpstr>
      <vt:lpstr>DİYABET ÖZ YÖNETİM EĞİTİMİ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TEMD Önerileri</vt:lpstr>
      <vt:lpstr>PowerPoint Sunusu</vt:lpstr>
      <vt:lpstr>Diyabet öz yönetim eğitimi ve desteği</vt:lpstr>
      <vt:lpstr>Diyabet öz yönetim eğitimi ve desteği</vt:lpstr>
      <vt:lpstr>Diyabet öz yönetim eğitimi ve desteği</vt:lpstr>
      <vt:lpstr>Diyabet Öz Yönetim Eğitimi ve Desteği-Kanıtlanmış Faydalar</vt:lpstr>
      <vt:lpstr>Araştırma Sonuçları</vt:lpstr>
      <vt:lpstr>Araştırma Sonuçları</vt:lpstr>
      <vt:lpstr>Araştırma Sonuçları</vt:lpstr>
      <vt:lpstr>Diyabet öz yönetim eğitimi ve desteği</vt:lpstr>
      <vt:lpstr>DİYABET ÖZ YÖNETİM EĞİTİMİ ve DESTEĞİ İÇİN KRİTİK ZAMANLAR</vt:lpstr>
      <vt:lpstr>DİYABET ÖZ YÖNETİM EĞİTİMİ ve DESTEĞİ İÇİN KRİTİK ZAMANLAR</vt:lpstr>
      <vt:lpstr>DİYABET ÖZ YÖNETİM EĞİTİMİ ve DESTEĞİ İÇİN KRİTİK ZAMANLAR</vt:lpstr>
      <vt:lpstr>DİYABET ÖZ YÖNETİM EĞİTİMİ ve DESTEĞİ İÇİN KRİTİK ZAMANLAR</vt:lpstr>
      <vt:lpstr>   2. YILDA BİR: ÖZ YÖNETİM ALANLARI DEĞERLENDİRİLİR</vt:lpstr>
      <vt:lpstr>   2. YILDA BİR: ÖZ YÖNETİM ALANLARI DEĞERLENDİRİLİR</vt:lpstr>
      <vt:lpstr>   2. YILDA BİR: ÖZ YÖNETİM ALANLARI DEĞERLENDİRİLİR</vt:lpstr>
      <vt:lpstr>   2. YILDA BİR: ÖZ YÖNETİM ALANLARI DEĞERLENDİRİLİR.</vt:lpstr>
      <vt:lpstr>   2. YILDA BİR: ÖZ YÖNETİM ALANLARI DEĞERLENDİRİLİR</vt:lpstr>
      <vt:lpstr>3. ÖZ YÖNETİMİ ETKİLEYEN KOMPLİKASYONLAR/DİĞER FAKTÖRLER GELİŞTİĞİ ZAMAN</vt:lpstr>
      <vt:lpstr>3. ÖZ YÖNETİMİ ETKİLEYEN KOMPLİKASYONLAR/DİĞER FAKTÖRLER GELİŞTİĞİ ZAMAN</vt:lpstr>
      <vt:lpstr>3. ÖZ YÖNETİMİ ETKİLEYEN KOMPLİKASYONLAR/DİĞER FAKTÖRLER GELİŞTİĞİ ZAMAN</vt:lpstr>
      <vt:lpstr>4. BAKIMDA GEÇİŞLER/ DEĞİŞİMLER OLDUĞU ZAMAN</vt:lpstr>
      <vt:lpstr>4. BAKIMDA GEÇİŞLER/ DEĞİŞİMLER OLDUĞU ZAMAN</vt:lpstr>
      <vt:lpstr>PowerPoint Sunusu</vt:lpstr>
      <vt:lpstr>PowerPoint Sunusu</vt:lpstr>
      <vt:lpstr>PowerPoint Sunusu</vt:lpstr>
      <vt:lpstr>PowerPoint Sunusu</vt:lpstr>
      <vt:lpstr>PowerPoint Sunusu</vt:lpstr>
      <vt:lpstr>Tip 1 Diyabetli Hasta-1</vt:lpstr>
      <vt:lpstr>Tip 1 Diyabetli Hasta-2</vt:lpstr>
      <vt:lpstr>Tip 2 Diyabetli Hasta-1</vt:lpstr>
      <vt:lpstr>Tip 2 Diyabetli Hasta-2</vt:lpstr>
      <vt:lpstr>Diyabet Eğitiminin İlkeleri</vt:lpstr>
      <vt:lpstr>PowerPoint Sunusu</vt:lpstr>
      <vt:lpstr>Bireysel Eğitim</vt:lpstr>
      <vt:lpstr>Bireysel Eğitim</vt:lpstr>
      <vt:lpstr>Grup Eğitimi</vt:lpstr>
      <vt:lpstr>PowerPoint Sunusu</vt:lpstr>
      <vt:lpstr>Grup Eğitimi</vt:lpstr>
      <vt:lpstr>Sonuç olarak;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KLİNİK İZLEM</dc:title>
  <dc:creator>NERMIN OLGUN</dc:creator>
  <cp:lastModifiedBy>Doc. Dr. Selda CELIK</cp:lastModifiedBy>
  <cp:revision>497</cp:revision>
  <cp:lastPrinted>2012-01-27T08:55:48Z</cp:lastPrinted>
  <dcterms:created xsi:type="dcterms:W3CDTF">2012-01-26T14:52:47Z</dcterms:created>
  <dcterms:modified xsi:type="dcterms:W3CDTF">2023-11-14T19:17:46Z</dcterms:modified>
</cp:coreProperties>
</file>