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0" r:id="rId15"/>
    <p:sldId id="269" r:id="rId16"/>
    <p:sldId id="295" r:id="rId17"/>
    <p:sldId id="273" r:id="rId18"/>
    <p:sldId id="274" r:id="rId19"/>
    <p:sldId id="275" r:id="rId20"/>
    <p:sldId id="259" r:id="rId21"/>
    <p:sldId id="279" r:id="rId22"/>
    <p:sldId id="277" r:id="rId23"/>
    <p:sldId id="285" r:id="rId24"/>
    <p:sldId id="284" r:id="rId25"/>
    <p:sldId id="283" r:id="rId26"/>
    <p:sldId id="280" r:id="rId27"/>
    <p:sldId id="281" r:id="rId28"/>
    <p:sldId id="293" r:id="rId29"/>
    <p:sldId id="282" r:id="rId30"/>
    <p:sldId id="292" r:id="rId31"/>
    <p:sldId id="286" r:id="rId32"/>
    <p:sldId id="289" r:id="rId33"/>
    <p:sldId id="288" r:id="rId34"/>
    <p:sldId id="29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BD32-572D-4DB6-ACA2-2CE6976973B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85F4-5CB1-4323-9ABB-CA097B752B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5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4D2A6-FA08-42EA-BA36-D4BB73D5E8C7}" type="slidenum">
              <a:rPr lang="tr-TR"/>
              <a:pPr/>
              <a:t>3</a:t>
            </a:fld>
            <a:endParaRPr lang="tr-TR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4019566" y="9720983"/>
            <a:ext cx="3076943" cy="506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fld id="{D2CE35B6-BD5D-4425-93BD-D4F7B49B0528}" type="slidenum">
              <a:rPr lang="tr-TR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425202" algn="l"/>
                  <a:tab pos="851912" algn="l"/>
                  <a:tab pos="1278621" algn="l"/>
                  <a:tab pos="1705331" algn="l"/>
                  <a:tab pos="2132040" algn="l"/>
                  <a:tab pos="2558750" algn="l"/>
                  <a:tab pos="2985459" algn="l"/>
                  <a:tab pos="3412169" algn="l"/>
                  <a:tab pos="3838878" algn="l"/>
                  <a:tab pos="4265588" algn="l"/>
                  <a:tab pos="4692297" algn="l"/>
                  <a:tab pos="5119007" algn="l"/>
                  <a:tab pos="5545716" algn="l"/>
                  <a:tab pos="5972426" algn="l"/>
                  <a:tab pos="6399135" algn="l"/>
                  <a:tab pos="6825845" algn="l"/>
                  <a:tab pos="7252554" algn="l"/>
                  <a:tab pos="7679264" algn="l"/>
                  <a:tab pos="8105973" algn="l"/>
                  <a:tab pos="8532683" algn="l"/>
                </a:tabLst>
              </a:pPr>
              <a:t>3</a:t>
            </a:fld>
            <a:endParaRPr lang="tr-T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4019566" y="9722502"/>
            <a:ext cx="3081418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fld id="{9FF70F89-FCDA-434B-83A0-E8772E4D6E97}" type="slidenum">
              <a:rPr lang="tr-TR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425202" algn="l"/>
                  <a:tab pos="851912" algn="l"/>
                  <a:tab pos="1278621" algn="l"/>
                  <a:tab pos="1705331" algn="l"/>
                  <a:tab pos="2132040" algn="l"/>
                  <a:tab pos="2558750" algn="l"/>
                  <a:tab pos="2985459" algn="l"/>
                  <a:tab pos="3412169" algn="l"/>
                  <a:tab pos="3838878" algn="l"/>
                  <a:tab pos="4265588" algn="l"/>
                  <a:tab pos="4692297" algn="l"/>
                  <a:tab pos="5119007" algn="l"/>
                  <a:tab pos="5545716" algn="l"/>
                  <a:tab pos="5972426" algn="l"/>
                  <a:tab pos="6399135" algn="l"/>
                  <a:tab pos="6825845" algn="l"/>
                  <a:tab pos="7252554" algn="l"/>
                  <a:tab pos="7679264" algn="l"/>
                  <a:tab pos="8105973" algn="l"/>
                  <a:tab pos="8532683" algn="l"/>
                </a:tabLst>
              </a:pPr>
              <a:t>3</a:t>
            </a:fld>
            <a:endParaRPr lang="tr-T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022549" y="9720983"/>
            <a:ext cx="3078435" cy="512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5482" tIns="44451" rIns="85482" bIns="44451" anchor="b"/>
          <a:lstStyle/>
          <a:p>
            <a:pPr algn="r"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fld id="{749F187D-8FB5-490B-A793-2A21C65A5C6B}" type="slidenum">
              <a:rPr lang="tr-TR" sz="1100">
                <a:solidFill>
                  <a:srgbClr val="000000"/>
                </a:solidFill>
              </a:rPr>
              <a:pPr algn="r">
                <a:tabLst>
                  <a:tab pos="0" algn="l"/>
                  <a:tab pos="425202" algn="l"/>
                  <a:tab pos="851912" algn="l"/>
                  <a:tab pos="1278621" algn="l"/>
                  <a:tab pos="1705331" algn="l"/>
                  <a:tab pos="2132040" algn="l"/>
                  <a:tab pos="2558750" algn="l"/>
                  <a:tab pos="2985459" algn="l"/>
                  <a:tab pos="3412169" algn="l"/>
                  <a:tab pos="3838878" algn="l"/>
                  <a:tab pos="4265588" algn="l"/>
                  <a:tab pos="4692297" algn="l"/>
                  <a:tab pos="5119007" algn="l"/>
                  <a:tab pos="5545716" algn="l"/>
                  <a:tab pos="5972426" algn="l"/>
                  <a:tab pos="6399135" algn="l"/>
                  <a:tab pos="6825845" algn="l"/>
                  <a:tab pos="7252554" algn="l"/>
                  <a:tab pos="7679264" algn="l"/>
                  <a:tab pos="8105973" algn="l"/>
                  <a:tab pos="8532683" algn="l"/>
                </a:tabLst>
              </a:pPr>
              <a:t>3</a:t>
            </a:fld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9720983"/>
            <a:ext cx="3078435" cy="512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850" tIns="43425" rIns="86850" bIns="43425" anchor="ctr"/>
          <a:lstStyle/>
          <a:p>
            <a:endParaRPr lang="tr-T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0" y="0"/>
            <a:ext cx="3078435" cy="512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850" tIns="43425" rIns="86850" bIns="43425" anchor="ctr"/>
          <a:lstStyle/>
          <a:p>
            <a:endParaRPr lang="tr-TR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4022549" y="0"/>
            <a:ext cx="3078435" cy="512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6850" tIns="43425" rIns="86850" bIns="43425" anchor="ctr"/>
          <a:lstStyle/>
          <a:p>
            <a:endParaRPr lang="tr-TR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885945" y="765886"/>
            <a:ext cx="5333568" cy="38415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850" tIns="43425" rIns="86850" bIns="43425" anchor="ctr"/>
          <a:lstStyle/>
          <a:p>
            <a:endParaRPr lang="tr-TR"/>
          </a:p>
        </p:txBody>
      </p:sp>
      <p:sp>
        <p:nvSpPr>
          <p:cNvPr id="140296" name="Text Box 8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3362" y="4862771"/>
            <a:ext cx="4774260" cy="40725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5482" tIns="54367" rIns="85482" bIns="44451"/>
          <a:lstStyle/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Diyabet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komplikasyonlarını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akut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ve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kronik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olarak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ikiye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ayırmak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mümkündür</a:t>
            </a:r>
            <a:r>
              <a:rPr lang="en-GB" dirty="0">
                <a:latin typeface="Arial" charset="0"/>
                <a:cs typeface="Lucida Sans Unicode" pitchFamily="34" charset="0"/>
              </a:rPr>
              <a:t>.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b="1" u="sng" dirty="0" err="1">
                <a:latin typeface="Arial" charset="0"/>
                <a:cs typeface="Lucida Sans Unicode" pitchFamily="34" charset="0"/>
              </a:rPr>
              <a:t>Akut</a:t>
            </a:r>
            <a:r>
              <a:rPr lang="en-GB" b="1" u="sng" dirty="0">
                <a:latin typeface="Arial" charset="0"/>
                <a:cs typeface="Lucida Sans Unicode" pitchFamily="34" charset="0"/>
              </a:rPr>
              <a:t> </a:t>
            </a:r>
            <a:r>
              <a:rPr lang="en-GB" b="1" u="sng" dirty="0" err="1">
                <a:latin typeface="Arial" charset="0"/>
                <a:cs typeface="Lucida Sans Unicode" pitchFamily="34" charset="0"/>
              </a:rPr>
              <a:t>komplikasyonlar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var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olan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dengenin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hızla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bozulması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sonucu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ortaya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çıkan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diyabetik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ketoasidoz</a:t>
            </a:r>
            <a:r>
              <a:rPr lang="en-GB" dirty="0">
                <a:latin typeface="Arial" charset="0"/>
                <a:cs typeface="Lucida Sans Unicode" pitchFamily="34" charset="0"/>
              </a:rPr>
              <a:t>,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hiperozmolar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nonketotik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koma</a:t>
            </a:r>
            <a:r>
              <a:rPr lang="en-GB" dirty="0">
                <a:latin typeface="Arial" charset="0"/>
                <a:cs typeface="Lucida Sans Unicode" pitchFamily="34" charset="0"/>
              </a:rPr>
              <a:t>,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hipoglisemi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ve</a:t>
            </a:r>
            <a:endParaRPr lang="en-GB" dirty="0">
              <a:latin typeface="Arial" charset="0"/>
              <a:cs typeface="Lucida Sans Unicode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laktik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asidozdur</a:t>
            </a:r>
            <a:r>
              <a:rPr lang="en-GB" dirty="0">
                <a:latin typeface="Arial" charset="0"/>
                <a:cs typeface="Lucida Sans Unicode" pitchFamily="34" charset="0"/>
              </a:rPr>
              <a:t>.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b="1" u="sng" dirty="0" err="1">
                <a:latin typeface="Arial" charset="0"/>
                <a:cs typeface="Lucida Sans Unicode" pitchFamily="34" charset="0"/>
              </a:rPr>
              <a:t>Kronik</a:t>
            </a:r>
            <a:r>
              <a:rPr lang="en-GB" b="1" u="sng" dirty="0">
                <a:latin typeface="Arial" charset="0"/>
                <a:cs typeface="Lucida Sans Unicode" pitchFamily="34" charset="0"/>
              </a:rPr>
              <a:t> </a:t>
            </a:r>
            <a:r>
              <a:rPr lang="en-GB" b="1" u="sng" dirty="0" err="1">
                <a:latin typeface="Arial" charset="0"/>
                <a:cs typeface="Lucida Sans Unicode" pitchFamily="34" charset="0"/>
              </a:rPr>
              <a:t>komplikasyonlar</a:t>
            </a:r>
            <a:r>
              <a:rPr lang="en-GB" b="1" u="sng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ise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makrovasküler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ve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mikrovasküler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olmak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üzere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iki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gruba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ayrılır</a:t>
            </a:r>
            <a:r>
              <a:rPr lang="en-GB" dirty="0">
                <a:latin typeface="Arial" charset="0"/>
                <a:cs typeface="Lucida Sans Unicode" pitchFamily="34" charset="0"/>
              </a:rPr>
              <a:t>.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endParaRPr lang="en-GB" dirty="0">
              <a:latin typeface="Arial" charset="0"/>
              <a:cs typeface="Lucida Sans Unicode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u="sng" dirty="0" err="1">
                <a:latin typeface="Arial" charset="0"/>
                <a:cs typeface="Lucida Sans Unicode" pitchFamily="34" charset="0"/>
              </a:rPr>
              <a:t>Makrovasküler</a:t>
            </a:r>
            <a:r>
              <a:rPr lang="en-GB" u="sng" dirty="0">
                <a:latin typeface="Arial" charset="0"/>
                <a:cs typeface="Lucida Sans Unicode" pitchFamily="34" charset="0"/>
              </a:rPr>
              <a:t> </a:t>
            </a:r>
            <a:r>
              <a:rPr lang="en-GB" u="sng" dirty="0" err="1">
                <a:latin typeface="Arial" charset="0"/>
                <a:cs typeface="Lucida Sans Unicode" pitchFamily="34" charset="0"/>
              </a:rPr>
              <a:t>kompl</a:t>
            </a:r>
            <a:r>
              <a:rPr lang="en-GB" u="sng" dirty="0">
                <a:latin typeface="Arial" charset="0"/>
                <a:cs typeface="Lucida Sans Unicode" pitchFamily="34" charset="0"/>
              </a:rPr>
              <a:t>.</a:t>
            </a:r>
            <a:r>
              <a:rPr lang="en-GB" dirty="0">
                <a:latin typeface="Arial" charset="0"/>
                <a:cs typeface="Lucida Sans Unicode" pitchFamily="34" charset="0"/>
              </a:rPr>
              <a:t>			</a:t>
            </a:r>
            <a:r>
              <a:rPr lang="en-GB" u="sng" dirty="0" err="1">
                <a:latin typeface="Arial" charset="0"/>
                <a:cs typeface="Lucida Sans Unicode" pitchFamily="34" charset="0"/>
              </a:rPr>
              <a:t>Mikrovasküler</a:t>
            </a:r>
            <a:r>
              <a:rPr lang="en-GB" u="sng" dirty="0">
                <a:latin typeface="Arial" charset="0"/>
                <a:cs typeface="Lucida Sans Unicode" pitchFamily="34" charset="0"/>
              </a:rPr>
              <a:t> </a:t>
            </a:r>
            <a:r>
              <a:rPr lang="en-GB" u="sng" dirty="0" err="1">
                <a:latin typeface="Arial" charset="0"/>
                <a:cs typeface="Lucida Sans Unicode" pitchFamily="34" charset="0"/>
              </a:rPr>
              <a:t>kompl</a:t>
            </a:r>
            <a:r>
              <a:rPr lang="en-GB" u="sng" dirty="0">
                <a:latin typeface="Arial" charset="0"/>
                <a:cs typeface="Lucida Sans Unicode" pitchFamily="34" charset="0"/>
              </a:rPr>
              <a:t>.</a:t>
            </a: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Kardiovasküler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sistem</a:t>
            </a:r>
            <a:r>
              <a:rPr lang="en-GB" dirty="0">
                <a:latin typeface="Arial" charset="0"/>
                <a:cs typeface="Lucida Sans Unicode" pitchFamily="34" charset="0"/>
              </a:rPr>
              <a:t>			</a:t>
            </a:r>
            <a:r>
              <a:rPr lang="en-GB" dirty="0" err="1">
                <a:latin typeface="Arial" charset="0"/>
                <a:cs typeface="Lucida Sans Unicode" pitchFamily="34" charset="0"/>
              </a:rPr>
              <a:t>Retinopati</a:t>
            </a:r>
            <a:endParaRPr lang="en-GB" dirty="0">
              <a:latin typeface="Arial" charset="0"/>
              <a:cs typeface="Lucida Sans Unicode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Serebrovasküler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sistem</a:t>
            </a:r>
            <a:r>
              <a:rPr lang="en-GB" dirty="0">
                <a:latin typeface="Arial" charset="0"/>
                <a:cs typeface="Lucida Sans Unicode" pitchFamily="34" charset="0"/>
              </a:rPr>
              <a:t>			</a:t>
            </a:r>
            <a:r>
              <a:rPr lang="en-GB" dirty="0" err="1">
                <a:latin typeface="Arial" charset="0"/>
                <a:cs typeface="Lucida Sans Unicode" pitchFamily="34" charset="0"/>
              </a:rPr>
              <a:t>Nefropati</a:t>
            </a:r>
            <a:endParaRPr lang="en-GB" dirty="0">
              <a:latin typeface="Arial" charset="0"/>
              <a:cs typeface="Lucida Sans Unicode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ts val="427"/>
              </a:spcBef>
              <a:buSzPct val="45000"/>
              <a:tabLst>
                <a:tab pos="0" algn="l"/>
                <a:tab pos="425202" algn="l"/>
                <a:tab pos="851912" algn="l"/>
                <a:tab pos="1278621" algn="l"/>
                <a:tab pos="1705331" algn="l"/>
                <a:tab pos="2132040" algn="l"/>
                <a:tab pos="2558750" algn="l"/>
                <a:tab pos="2985459" algn="l"/>
                <a:tab pos="3412169" algn="l"/>
                <a:tab pos="3838878" algn="l"/>
                <a:tab pos="4265588" algn="l"/>
                <a:tab pos="4692297" algn="l"/>
                <a:tab pos="5119007" algn="l"/>
                <a:tab pos="5545716" algn="l"/>
                <a:tab pos="5972426" algn="l"/>
                <a:tab pos="6399135" algn="l"/>
                <a:tab pos="6825845" algn="l"/>
                <a:tab pos="7252554" algn="l"/>
                <a:tab pos="7679264" algn="l"/>
                <a:tab pos="8105973" algn="l"/>
                <a:tab pos="8532683" algn="l"/>
              </a:tabLst>
            </a:pPr>
            <a:r>
              <a:rPr lang="en-GB" dirty="0" err="1">
                <a:latin typeface="Arial" charset="0"/>
                <a:cs typeface="Lucida Sans Unicode" pitchFamily="34" charset="0"/>
              </a:rPr>
              <a:t>Periferik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dolaşım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sistemini</a:t>
            </a:r>
            <a:r>
              <a:rPr lang="en-GB" dirty="0">
                <a:latin typeface="Arial" charset="0"/>
                <a:cs typeface="Lucida Sans Unicode" pitchFamily="34" charset="0"/>
              </a:rPr>
              <a:t> </a:t>
            </a:r>
            <a:r>
              <a:rPr lang="en-GB" dirty="0" err="1">
                <a:latin typeface="Arial" charset="0"/>
                <a:cs typeface="Lucida Sans Unicode" pitchFamily="34" charset="0"/>
              </a:rPr>
              <a:t>tutar</a:t>
            </a:r>
            <a:r>
              <a:rPr lang="en-GB" dirty="0">
                <a:latin typeface="Arial" charset="0"/>
                <a:cs typeface="Lucida Sans Unicode" pitchFamily="34" charset="0"/>
              </a:rPr>
              <a:t>		</a:t>
            </a:r>
            <a:r>
              <a:rPr lang="en-GB" dirty="0" err="1">
                <a:latin typeface="Arial" charset="0"/>
                <a:cs typeface="Lucida Sans Unicode" pitchFamily="34" charset="0"/>
              </a:rPr>
              <a:t>Nöropati</a:t>
            </a:r>
            <a:endParaRPr lang="en-GB" dirty="0"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0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5F4-5CB1-4323-9ABB-CA097B752B4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59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82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7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1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98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9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6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0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1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60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8F9B-17AB-4CA9-94EC-563713712CD7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2BD0-2A0E-4BE5-8995-4EED3F5E02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mine.kilic\Desktop\sunum\emseysunum sayfalar_kurumsalsunum kop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94"/>
            <a:ext cx="12192000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4990669"/>
            <a:ext cx="5362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DİYABETİN AKUT VE KRONİK KOMPLİKASYONLARI</a:t>
            </a:r>
          </a:p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GÜLSEREN AYYILDIZ</a:t>
            </a:r>
          </a:p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>
                <a:solidFill>
                  <a:srgbClr val="7030A0"/>
                </a:solidFill>
              </a:rPr>
              <a:t>EĞİTİM HEMŞİRESİ </a:t>
            </a:r>
          </a:p>
          <a:p>
            <a:endParaRPr lang="tr-TR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31879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HİPOGLİSEMİYİ ÖNLEYİN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03909" y="1325563"/>
            <a:ext cx="5682529" cy="2512146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Hastaya hızlı etkili </a:t>
            </a:r>
            <a:r>
              <a:rPr lang="tr-TR" sz="2000" dirty="0" err="1" smtClean="0">
                <a:latin typeface="Comic Sans MS" panose="030F0702030302020204" pitchFamily="66" charset="0"/>
              </a:rPr>
              <a:t>insülin</a:t>
            </a:r>
            <a:r>
              <a:rPr lang="tr-TR" sz="2000" dirty="0" smtClean="0">
                <a:latin typeface="Comic Sans MS" panose="030F0702030302020204" pitchFamily="66" charset="0"/>
              </a:rPr>
              <a:t> uyguladıktan sonra yemeğini yiyip yemediğini kontrol edin</a:t>
            </a:r>
          </a:p>
          <a:p>
            <a:r>
              <a:rPr lang="tr-TR" sz="2000" dirty="0" err="1" smtClean="0">
                <a:latin typeface="Comic Sans MS" panose="030F0702030302020204" pitchFamily="66" charset="0"/>
              </a:rPr>
              <a:t>Order</a:t>
            </a:r>
            <a:r>
              <a:rPr lang="tr-TR" sz="2000" dirty="0" smtClean="0">
                <a:latin typeface="Comic Sans MS" panose="030F0702030302020204" pitchFamily="66" charset="0"/>
              </a:rPr>
              <a:t> edilen </a:t>
            </a:r>
            <a:r>
              <a:rPr lang="tr-TR" sz="2000" dirty="0" err="1" smtClean="0">
                <a:latin typeface="Comic Sans MS" panose="030F0702030302020204" pitchFamily="66" charset="0"/>
              </a:rPr>
              <a:t>insülin</a:t>
            </a:r>
            <a:r>
              <a:rPr lang="tr-TR" sz="2000" dirty="0" smtClean="0">
                <a:latin typeface="Comic Sans MS" panose="030F0702030302020204" pitchFamily="66" charset="0"/>
              </a:rPr>
              <a:t> dozlarını kan </a:t>
            </a:r>
            <a:r>
              <a:rPr lang="tr-TR" sz="2000" dirty="0" err="1" smtClean="0">
                <a:latin typeface="Comic Sans MS" panose="030F0702030302020204" pitchFamily="66" charset="0"/>
              </a:rPr>
              <a:t>glukozunu</a:t>
            </a:r>
            <a:r>
              <a:rPr lang="tr-TR" sz="2000" dirty="0" smtClean="0">
                <a:latin typeface="Comic Sans MS" panose="030F0702030302020204" pitchFamily="66" charset="0"/>
              </a:rPr>
              <a:t> ölçtükten sonra uygulayın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Hasta egzersiz yapacak ise egzersizden önce ara öğün almasını sağlayın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468091" y="3362904"/>
            <a:ext cx="60475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Hastalara hipoglisemi belirtilerini öğretin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Yanlarında acil durumlarda kullanılmak üzere meyve, meyve suyu bulundurmalarını söyleyin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Ara öğünlerin zamanında dağıtıldığını ve hastaların yiyip yemediğini kontrol edin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5128" name="Picture 8" descr="https://image.milimaj.com/i/milliyet/75/0x410/6182462586b2471eac987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47" y="1149100"/>
            <a:ext cx="6079979" cy="26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4.depositphotos.com/24223224/40956/v/1600/depositphotos_409565812-stock-illustration-diabetes-disease-high-sugar-le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3362904"/>
            <a:ext cx="4338746" cy="25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69254" y="76832"/>
            <a:ext cx="9864437" cy="57698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 TEDAVİSİ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5486400" y="1146752"/>
            <a:ext cx="6705600" cy="4351338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Comic Sans MS" panose="030F0702030302020204" pitchFamily="66" charset="0"/>
              </a:rPr>
              <a:t>Hastanın bilinci açık ve yutabiliyorsa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15-20 gr </a:t>
            </a:r>
            <a:r>
              <a:rPr lang="tr-TR" sz="1800" dirty="0" err="1" smtClean="0">
                <a:latin typeface="Comic Sans MS" panose="030F0702030302020204" pitchFamily="66" charset="0"/>
              </a:rPr>
              <a:t>glukoz</a:t>
            </a:r>
            <a:r>
              <a:rPr lang="tr-TR" sz="1800" dirty="0" smtClean="0">
                <a:latin typeface="Comic Sans MS" panose="030F0702030302020204" pitchFamily="66" charset="0"/>
              </a:rPr>
              <a:t> (4-5 kesme şeker, 150-200 ml meyve suyu) oral yolla verilir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15 dakika sonra PG &lt; 80 mg/</a:t>
            </a:r>
            <a:r>
              <a:rPr lang="tr-TR" sz="1800" dirty="0" err="1" smtClean="0">
                <a:latin typeface="Comic Sans MS" panose="030F0702030302020204" pitchFamily="66" charset="0"/>
              </a:rPr>
              <a:t>dl</a:t>
            </a:r>
            <a:r>
              <a:rPr lang="tr-TR" sz="1800" dirty="0" smtClean="0">
                <a:latin typeface="Comic Sans MS" panose="030F0702030302020204" pitchFamily="66" charset="0"/>
              </a:rPr>
              <a:t> ise tekrar 15 gr </a:t>
            </a:r>
            <a:r>
              <a:rPr lang="tr-TR" sz="1800" dirty="0" err="1" smtClean="0">
                <a:latin typeface="Comic Sans MS" panose="030F0702030302020204" pitchFamily="66" charset="0"/>
              </a:rPr>
              <a:t>glukoz</a:t>
            </a:r>
            <a:r>
              <a:rPr lang="tr-TR" sz="1800" dirty="0" smtClean="0">
                <a:latin typeface="Comic Sans MS" panose="030F0702030302020204" pitchFamily="66" charset="0"/>
              </a:rPr>
              <a:t> verilir, 15 dakika sonra plazma </a:t>
            </a:r>
            <a:r>
              <a:rPr lang="tr-TR" sz="1800" dirty="0" err="1" smtClean="0">
                <a:latin typeface="Comic Sans MS" panose="030F0702030302020204" pitchFamily="66" charset="0"/>
              </a:rPr>
              <a:t>glukozu</a:t>
            </a:r>
            <a:r>
              <a:rPr lang="tr-TR" sz="1800" dirty="0" smtClean="0">
                <a:latin typeface="Comic Sans MS" panose="030F0702030302020204" pitchFamily="66" charset="0"/>
              </a:rPr>
              <a:t> ölçülür 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Hipoglisemik</a:t>
            </a:r>
            <a:r>
              <a:rPr lang="tr-TR" sz="1800" dirty="0" smtClean="0">
                <a:latin typeface="Comic Sans MS" panose="030F0702030302020204" pitchFamily="66" charset="0"/>
              </a:rPr>
              <a:t> atak sonrası hastanın bir saat içinde yemek programı yoksa ek olarak 15-20 gr kompleks KH verilir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Hipoglisemi sonrası hastalar risk altında olduğu için 24 saat boyunca 4 saatte bir kan </a:t>
            </a:r>
            <a:r>
              <a:rPr lang="tr-TR" sz="1800" dirty="0" err="1" smtClean="0">
                <a:latin typeface="Comic Sans MS" panose="030F0702030302020204" pitchFamily="66" charset="0"/>
              </a:rPr>
              <a:t>glukozu</a:t>
            </a:r>
            <a:r>
              <a:rPr lang="tr-TR" sz="1800" dirty="0" smtClean="0">
                <a:latin typeface="Comic Sans MS" panose="030F0702030302020204" pitchFamily="66" charset="0"/>
              </a:rPr>
              <a:t> ölçülür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Hastada </a:t>
            </a:r>
            <a:r>
              <a:rPr lang="tr-TR" sz="1800" dirty="0" err="1" smtClean="0">
                <a:latin typeface="Comic Sans MS" panose="030F0702030302020204" pitchFamily="66" charset="0"/>
              </a:rPr>
              <a:t>OAD’ye</a:t>
            </a:r>
            <a:r>
              <a:rPr lang="tr-TR" sz="1800" dirty="0" smtClean="0">
                <a:latin typeface="Comic Sans MS" panose="030F0702030302020204" pitchFamily="66" charset="0"/>
              </a:rPr>
              <a:t> bağlı hipoglisemi  saptanmış ise etkisi uzun süreceğinden 24-48 saat süreyle hasta sık izlenmelidir</a:t>
            </a:r>
            <a:endParaRPr lang="tr-TR" sz="1800" dirty="0">
              <a:latin typeface="Comic Sans MS" panose="030F0702030302020204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922385"/>
            <a:ext cx="5751368" cy="2806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19520" rIns="90000" bIns="46800"/>
          <a:lstStyle/>
          <a:p>
            <a:pPr marL="303213" indent="-303213" hangingPunct="1">
              <a:lnSpc>
                <a:spcPct val="76000"/>
              </a:lnSpc>
              <a:spcBef>
                <a:spcPts val="600"/>
              </a:spcBef>
              <a:buClr>
                <a:srgbClr val="3333CC"/>
              </a:buClr>
              <a:buFont typeface="Wingdings" pitchFamily="2" charset="2"/>
              <a:buChar char="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Ağır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Hipoglisemi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varsa</a:t>
            </a: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  </a:t>
            </a: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Damar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yolundan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glikoz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verilerek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tedavi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edilmesi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gerekir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hangingPunct="1">
              <a:lnSpc>
                <a:spcPct val="76000"/>
              </a:lnSpc>
              <a:spcBef>
                <a:spcPts val="600"/>
              </a:spcBef>
              <a:buClr>
                <a:srgbClr val="3333CC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IM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veya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SC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Glukagon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enjeksiyonu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yapılmalıdır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.(5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yaşın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üstünde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1 mg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yapılmalıdır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‏</a:t>
            </a:r>
          </a:p>
          <a:p>
            <a:pPr marL="303213" indent="-303213" hangingPunct="1">
              <a:lnSpc>
                <a:spcPct val="76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  <a:p>
            <a:pPr marL="303213" indent="-303213" hangingPunct="1">
              <a:lnSpc>
                <a:spcPct val="76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endParaRPr lang="en-GB" sz="2400" b="1" dirty="0">
              <a:solidFill>
                <a:srgbClr val="000000"/>
              </a:solidFill>
            </a:endParaRPr>
          </a:p>
          <a:p>
            <a:pPr marL="303213" indent="-303213" hangingPunct="1">
              <a:lnSpc>
                <a:spcPct val="95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5" name="Picture 6" descr="https://www.pinclipart.com/picdir/big/4-49974_collection-of-cartoon-man-thinking-high-thinking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731682" cy="40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an Şekeri Düşüklüğü Nedir? Kan Şekeri Düşük Olan Kişiler Nasıl Beslenmel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81" y="1736146"/>
            <a:ext cx="2857500" cy="29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ysetugbasengel.com/wp-content/uploads/2018/09/glukag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73" y="4568669"/>
            <a:ext cx="4271872" cy="14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HİPERGLİSEMİ</a:t>
            </a:r>
            <a:r>
              <a:rPr lang="tr-TR" b="1" dirty="0">
                <a:solidFill>
                  <a:srgbClr val="2D2DB9"/>
                </a:solidFill>
                <a:latin typeface="Tahoma" pitchFamily="34" charset="0"/>
              </a:rPr>
              <a:t/>
            </a:r>
            <a:br>
              <a:rPr lang="tr-TR" b="1" dirty="0">
                <a:solidFill>
                  <a:srgbClr val="2D2DB9"/>
                </a:solidFill>
                <a:latin typeface="Tahoma" pitchFamily="34" charset="0"/>
              </a:rPr>
            </a:br>
            <a:endParaRPr lang="tr-T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550" y="998682"/>
            <a:ext cx="6815138" cy="3387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19520" rIns="90000" bIns="46800"/>
          <a:lstStyle/>
          <a:p>
            <a:pPr marL="330200" indent="-330200" hangingPunct="1">
              <a:lnSpc>
                <a:spcPct val="76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şekerinin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normalden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yüksek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olmasıdır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330200" indent="-330200" hangingPunct="1">
              <a:lnSpc>
                <a:spcPct val="76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30200" indent="-330200" hangingPunct="1">
              <a:lnSpc>
                <a:spcPct val="76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b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Nedenleri</a:t>
            </a:r>
            <a:r>
              <a:rPr lang="en-GB" sz="2000" b="1" dirty="0">
                <a:solidFill>
                  <a:srgbClr val="2D2DB9"/>
                </a:solidFill>
                <a:latin typeface="Comic Sans MS" panose="030F0702030302020204" pitchFamily="66" charset="0"/>
              </a:rPr>
              <a:t> ;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Ana ve ara </a:t>
            </a:r>
            <a:r>
              <a:rPr lang="fr-FR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öğünlerde</a:t>
            </a: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gere</a:t>
            </a:r>
            <a:r>
              <a:rPr lang="tr-TR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kenden</a:t>
            </a: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fazla</a:t>
            </a: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yemek</a:t>
            </a: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yemek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Eksik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doz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ilaç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alımı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yada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hiç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almama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İnaktivite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Emosyonel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fiziksel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stres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İnsülinin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zayıf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absorbsiyonu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şekerini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yükselten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ilaçlar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kullanma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kortizon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)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‏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Alınmakta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tedavinin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yetersiz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olması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Diğer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hastalıkların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seyrinde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 inf. ) </a:t>
            </a:r>
          </a:p>
          <a:p>
            <a:pPr marL="330200" indent="-330200" hangingPunct="1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pitchFamily="2" charset="2"/>
              <a:buChar char="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Tarihi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geçmiş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veya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bozuk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insülin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kullan</a:t>
            </a:r>
            <a:r>
              <a:rPr lang="tr-T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ımı</a:t>
            </a:r>
            <a:endParaRPr lang="en-GB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170" name="Picture 2" descr="https://media.istockphoto.com/id/1047184186/tr/foto%C4%9Fraf/kan-%C5%9Fekerim-kan-h%C3%BCcresi-k%C3%BCp-%C5%9Feker-3d-%C3%A7izim-ile.jpg?s=612x612&amp;w=is&amp;k=20&amp;c=NGSALsCj_QEsKwaD5WfoXOp8JcD769KZaAfj7KdpLU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41" y="3045872"/>
            <a:ext cx="3605019" cy="2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.cnnturk.com/i/cnnturk/75/1200x675/6021bb195cf3b01aa8f8ba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8" y="924989"/>
            <a:ext cx="3683916" cy="20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1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sz="3600" dirty="0">
                <a:solidFill>
                  <a:schemeClr val="bg1"/>
                </a:solidFill>
                <a:latin typeface="Tahoma" pitchFamily="34" charset="0"/>
              </a:rPr>
              <a:t>HİPERGLİSEMİ BELİRTİLERİ</a:t>
            </a:r>
            <a:r>
              <a:rPr lang="tr-TR" b="1" dirty="0">
                <a:solidFill>
                  <a:srgbClr val="2D2DB9"/>
                </a:solidFill>
                <a:latin typeface="Tahoma" pitchFamily="34" charset="0"/>
              </a:rPr>
              <a:t/>
            </a:r>
            <a:br>
              <a:rPr lang="tr-TR" b="1" dirty="0">
                <a:solidFill>
                  <a:srgbClr val="2D2DB9"/>
                </a:solidFill>
                <a:latin typeface="Tahoma" pitchFamily="34" charset="0"/>
              </a:rPr>
            </a:br>
            <a:endParaRPr lang="tr-TR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480147" y="3079414"/>
            <a:ext cx="4452938" cy="123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Bulanık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görme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>
              <a:spcAft>
                <a:spcPts val="1425"/>
              </a:spcAft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824" y="2501900"/>
            <a:ext cx="3125289" cy="371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tr-TR" sz="2400" dirty="0">
              <a:solidFill>
                <a:srgbClr val="000000"/>
              </a:solidFill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Ellerde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ayaklarda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uyuşma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s://www.medikalakademi.com.tr/wp-content/uploads/2013/01/sjogren-sendrom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6" y="1661531"/>
            <a:ext cx="2677826" cy="1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-s1.onedio.com/id-5cfe1370c02b93db4db7e87a/rev-0/w-600/h-348/f-jpg/s-a93ae9d825942bdfff27eb6b6af1d827be7a6a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12" y="1661532"/>
            <a:ext cx="2704382" cy="19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adicanacdnstorage.blob.core.windows.net/main/Assets/photo/r/sik_idrara_cikma-9352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99" y="1682497"/>
            <a:ext cx="2254750" cy="1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yoncaakova.com/storage/images/news/bulanik-gorme-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5" y="4379179"/>
            <a:ext cx="2286724" cy="15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iltte kuruluk kızarıklık kaşıntı neden olur? - Güzellik haberleri – Sözc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6" y="4379178"/>
            <a:ext cx="2677825" cy="15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encrypted-tbn0.gstatic.com/images?q=tbn:ANd9GcSl50Z4nDI7GS1RketUq7HQrHzzgCxuw7hz8g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6" y="4625725"/>
            <a:ext cx="2675529" cy="1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encrypted-tbn0.gstatic.com/images?q=tbn:ANd9GcT9Zbi3CIwrNZS1SsWWWWHEYnIHH8ZO8gDKSqDSaRIzeGs2kfxrARFjwfMQ_jthWxDVRhA&amp;usqp=C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5" y="4317214"/>
            <a:ext cx="2663679" cy="16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40968" y="3318615"/>
            <a:ext cx="4456112" cy="1132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tr-TR" sz="2400" dirty="0">
              <a:solidFill>
                <a:srgbClr val="000000"/>
              </a:solidFill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Ciltte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kuruluk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ve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</a:t>
            </a: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ş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ıntı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76115" y="2599721"/>
            <a:ext cx="4456112" cy="1717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tr-TR" sz="2400" dirty="0">
              <a:solidFill>
                <a:srgbClr val="000000"/>
              </a:solidFill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Sık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enfeksiyon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307354" y="528570"/>
            <a:ext cx="4452938" cy="1107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tr-TR" sz="2400" dirty="0">
              <a:solidFill>
                <a:srgbClr val="000000"/>
              </a:solidFill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Ağız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kuruluğu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>
              <a:spcAft>
                <a:spcPts val="1425"/>
              </a:spcAft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375527" y="-52280"/>
            <a:ext cx="2464853" cy="1519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tr-TR" sz="2400" dirty="0">
              <a:solidFill>
                <a:srgbClr val="000000"/>
              </a:solidFill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Çok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içme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>
              <a:spcAft>
                <a:spcPts val="1425"/>
              </a:spcAft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9506703" y="-44667"/>
            <a:ext cx="4452938" cy="1665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Sık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idrar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çıkma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>
              <a:spcAft>
                <a:spcPts val="1425"/>
              </a:spcAft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20766" y="-13975"/>
            <a:ext cx="2406561" cy="1890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 hangingPunct="1">
              <a:spcBef>
                <a:spcPts val="800"/>
              </a:spcBef>
              <a:spcAft>
                <a:spcPts val="1425"/>
              </a:spcAft>
              <a:buClr>
                <a:srgbClr val="FF3300"/>
              </a:buClr>
              <a:buSzPct val="80000"/>
              <a:buFont typeface="Wingdings" pitchFamily="2" charset="2"/>
              <a:buChar char=""/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Fazla yemek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06388" indent="-306388">
              <a:spcAft>
                <a:spcPts val="1425"/>
              </a:spcAft>
              <a:tabLst>
                <a:tab pos="306388" algn="l"/>
                <a:tab pos="754063" algn="l"/>
                <a:tab pos="1203325" algn="l"/>
                <a:tab pos="1652588" algn="l"/>
                <a:tab pos="2101850" algn="l"/>
                <a:tab pos="2551113" algn="l"/>
                <a:tab pos="3000375" algn="l"/>
                <a:tab pos="3449638" algn="l"/>
                <a:tab pos="3898900" algn="l"/>
                <a:tab pos="4348163" algn="l"/>
                <a:tab pos="4797425" algn="l"/>
                <a:tab pos="5246688" algn="l"/>
                <a:tab pos="5695950" algn="l"/>
                <a:tab pos="6145213" algn="l"/>
                <a:tab pos="6594475" algn="l"/>
                <a:tab pos="7043738" algn="l"/>
                <a:tab pos="7493000" algn="l"/>
                <a:tab pos="7942263" algn="l"/>
                <a:tab pos="8391525" algn="l"/>
                <a:tab pos="8840788" algn="l"/>
                <a:tab pos="9290050" algn="l"/>
              </a:tabLst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media.istockphoto.com/id/1055883328/tr/vekt%C3%B6r/%C5%9Fi%C5%9Fman-%C3%A7ocuk-yaz%C4%B1lmam%C4%B1%C5%9F-yeme.jpg?s=612x612&amp;w=is&amp;k=20&amp;c=-lPzrLXZ7v3ilawYpwV1pGicMeP9Zk742qjDd5pgaDs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" y="1695064"/>
            <a:ext cx="2471752" cy="20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51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-200025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KETOASİDOZ/ HİPEROZMALAR NONKETOTİK KOMA</a:t>
            </a:r>
            <a:endParaRPr lang="tr-TR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79231" y="1200801"/>
            <a:ext cx="6019800" cy="41148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DKA ve HHD, </a:t>
            </a:r>
            <a:r>
              <a:rPr lang="tr-TR" sz="2000" dirty="0" err="1" smtClean="0">
                <a:latin typeface="Comic Sans MS" panose="030F0702030302020204" pitchFamily="66" charset="0"/>
              </a:rPr>
              <a:t>insülin</a:t>
            </a:r>
            <a:r>
              <a:rPr lang="tr-TR" sz="2000" dirty="0" smtClean="0">
                <a:latin typeface="Comic Sans MS" panose="030F0702030302020204" pitchFamily="66" charset="0"/>
              </a:rPr>
              <a:t> eksikliği ve ağır </a:t>
            </a:r>
            <a:r>
              <a:rPr lang="tr-TR" sz="2000" dirty="0" err="1" smtClean="0">
                <a:latin typeface="Comic Sans MS" panose="030F0702030302020204" pitchFamily="66" charset="0"/>
              </a:rPr>
              <a:t>hiperglisemi</a:t>
            </a:r>
            <a:r>
              <a:rPr lang="tr-TR" sz="2000" dirty="0" smtClean="0">
                <a:latin typeface="Comic Sans MS" panose="030F0702030302020204" pitchFamily="66" charset="0"/>
              </a:rPr>
              <a:t> sonucu ortaya çıkan, </a:t>
            </a:r>
            <a:r>
              <a:rPr lang="tr-TR" sz="2000" dirty="0" err="1" smtClean="0">
                <a:latin typeface="Comic Sans MS" panose="030F0702030302020204" pitchFamily="66" charset="0"/>
              </a:rPr>
              <a:t>patogenez</a:t>
            </a:r>
            <a:r>
              <a:rPr lang="tr-TR" sz="2000" dirty="0" smtClean="0">
                <a:latin typeface="Comic Sans MS" panose="030F0702030302020204" pitchFamily="66" charset="0"/>
              </a:rPr>
              <a:t> ve tedavisi büyük ölçüde benzeşen akut </a:t>
            </a:r>
            <a:r>
              <a:rPr lang="tr-TR" sz="2000" dirty="0" err="1" smtClean="0">
                <a:latin typeface="Comic Sans MS" panose="030F0702030302020204" pitchFamily="66" charset="0"/>
              </a:rPr>
              <a:t>metabolik</a:t>
            </a:r>
            <a:r>
              <a:rPr lang="tr-TR" sz="2000" dirty="0" smtClean="0">
                <a:latin typeface="Comic Sans MS" panose="030F0702030302020204" pitchFamily="66" charset="0"/>
              </a:rPr>
              <a:t> bozukluklardır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DKA’ da esas sorun </a:t>
            </a:r>
            <a:r>
              <a:rPr lang="tr-TR" sz="2000" dirty="0" err="1" smtClean="0">
                <a:latin typeface="Comic Sans MS" panose="030F0702030302020204" pitchFamily="66" charset="0"/>
              </a:rPr>
              <a:t>insülin</a:t>
            </a:r>
            <a:r>
              <a:rPr lang="tr-TR" sz="2000" dirty="0" smtClean="0">
                <a:latin typeface="Comic Sans MS" panose="030F0702030302020204" pitchFamily="66" charset="0"/>
              </a:rPr>
              <a:t> eksikliği iken </a:t>
            </a:r>
            <a:r>
              <a:rPr lang="tr-TR" sz="2000" dirty="0" err="1" smtClean="0">
                <a:latin typeface="Comic Sans MS" panose="030F0702030302020204" pitchFamily="66" charset="0"/>
              </a:rPr>
              <a:t>HHD’da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dehidratasyondur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latin typeface="Comic Sans MS" panose="030F0702030302020204" pitchFamily="66" charset="0"/>
              </a:rPr>
              <a:t>DKA’da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insülin</a:t>
            </a:r>
            <a:r>
              <a:rPr lang="tr-TR" sz="2000" dirty="0" smtClean="0">
                <a:latin typeface="Comic Sans MS" panose="030F0702030302020204" pitchFamily="66" charset="0"/>
              </a:rPr>
              <a:t> eksikliği nedeniyle </a:t>
            </a:r>
            <a:r>
              <a:rPr lang="tr-TR" sz="2000" dirty="0" err="1" smtClean="0">
                <a:latin typeface="Comic Sans MS" panose="030F0702030302020204" pitchFamily="66" charset="0"/>
              </a:rPr>
              <a:t>lipoliz</a:t>
            </a:r>
            <a:r>
              <a:rPr lang="tr-TR" sz="2000" dirty="0" smtClean="0">
                <a:latin typeface="Comic Sans MS" panose="030F0702030302020204" pitchFamily="66" charset="0"/>
              </a:rPr>
              <a:t> baskılanamaz, </a:t>
            </a:r>
            <a:r>
              <a:rPr lang="tr-TR" sz="2000" dirty="0" err="1" smtClean="0">
                <a:latin typeface="Comic Sans MS" panose="030F0702030302020204" pitchFamily="66" charset="0"/>
              </a:rPr>
              <a:t>ketonemi</a:t>
            </a:r>
            <a:r>
              <a:rPr lang="tr-TR" sz="2000" dirty="0" smtClean="0">
                <a:latin typeface="Comic Sans MS" panose="030F0702030302020204" pitchFamily="66" charset="0"/>
              </a:rPr>
              <a:t> ve </a:t>
            </a:r>
            <a:r>
              <a:rPr lang="tr-TR" sz="2000" dirty="0" err="1" smtClean="0">
                <a:latin typeface="Comic Sans MS" panose="030F0702030302020204" pitchFamily="66" charset="0"/>
              </a:rPr>
              <a:t>ketonüri</a:t>
            </a:r>
            <a:r>
              <a:rPr lang="tr-TR" sz="2000" dirty="0" smtClean="0">
                <a:latin typeface="Comic Sans MS" panose="030F0702030302020204" pitchFamily="66" charset="0"/>
              </a:rPr>
              <a:t> olur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0" y="3892261"/>
            <a:ext cx="7696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 smtClean="0">
                <a:latin typeface="Comic Sans MS" panose="030F0702030302020204" pitchFamily="66" charset="0"/>
              </a:rPr>
              <a:t>HHD’de</a:t>
            </a:r>
            <a:r>
              <a:rPr lang="tr-TR" sz="2000" dirty="0" smtClean="0">
                <a:latin typeface="Comic Sans MS" panose="030F0702030302020204" pitchFamily="66" charset="0"/>
              </a:rPr>
              <a:t> az miktarda insülin bulunması </a:t>
            </a:r>
            <a:r>
              <a:rPr lang="tr-TR" sz="2000" dirty="0" err="1" smtClean="0">
                <a:latin typeface="Comic Sans MS" panose="030F0702030302020204" pitchFamily="66" charset="0"/>
              </a:rPr>
              <a:t>lipolizi</a:t>
            </a:r>
            <a:r>
              <a:rPr lang="tr-TR" sz="2000" dirty="0" smtClean="0">
                <a:latin typeface="Comic Sans MS" panose="030F0702030302020204" pitchFamily="66" charset="0"/>
              </a:rPr>
              <a:t> baskılar, keton cisimleri oluşmaz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DKA ve </a:t>
            </a:r>
            <a:r>
              <a:rPr lang="tr-TR" sz="2000" dirty="0" err="1" smtClean="0">
                <a:latin typeface="Comic Sans MS" panose="030F0702030302020204" pitchFamily="66" charset="0"/>
              </a:rPr>
              <a:t>HHD’da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hiperglisemi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latin typeface="Comic Sans MS" panose="030F0702030302020204" pitchFamily="66" charset="0"/>
              </a:rPr>
              <a:t>ozmotik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latin typeface="Comic Sans MS" panose="030F0702030302020204" pitchFamily="66" charset="0"/>
              </a:rPr>
              <a:t>diüreze</a:t>
            </a:r>
            <a:r>
              <a:rPr lang="tr-TR" sz="2000" dirty="0" smtClean="0">
                <a:latin typeface="Comic Sans MS" panose="030F0702030302020204" pitchFamily="66" charset="0"/>
              </a:rPr>
              <a:t> yol açarak sıvı ve elektrolit kaybına neden olur</a:t>
            </a:r>
          </a:p>
          <a:p>
            <a:r>
              <a:rPr lang="tr-TR" sz="2000" dirty="0" err="1" smtClean="0">
                <a:latin typeface="Comic Sans MS" panose="030F0702030302020204" pitchFamily="66" charset="0"/>
              </a:rPr>
              <a:t>DKA’da</a:t>
            </a:r>
            <a:r>
              <a:rPr lang="tr-TR" sz="2000" dirty="0" smtClean="0">
                <a:latin typeface="Comic Sans MS" panose="030F0702030302020204" pitchFamily="66" charset="0"/>
              </a:rPr>
              <a:t> 5-7 litre, </a:t>
            </a:r>
            <a:r>
              <a:rPr lang="tr-TR" sz="2000" dirty="0" err="1" smtClean="0">
                <a:latin typeface="Comic Sans MS" panose="030F0702030302020204" pitchFamily="66" charset="0"/>
              </a:rPr>
              <a:t>HHD’da</a:t>
            </a:r>
            <a:r>
              <a:rPr lang="tr-TR" sz="2000" dirty="0" smtClean="0">
                <a:latin typeface="Comic Sans MS" panose="030F0702030302020204" pitchFamily="66" charset="0"/>
              </a:rPr>
              <a:t> 8-10 litre civarında sıvı kaybı vardır</a:t>
            </a:r>
          </a:p>
        </p:txBody>
      </p:sp>
      <p:pic>
        <p:nvPicPr>
          <p:cNvPr id="9220" name="Picture 4" descr="Diabetic ketoacidosis stok fotoğraflar | Diabetic ketoacidosis telifsiz  resimler, görseller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95" y="1079430"/>
            <a:ext cx="2257372" cy="26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R8_bud_xPUV2Ex1-dgDy9kIbpwgvey0L63Q8zw9cIN6cLG4_Tdt0MNgaso9tVHIyp0yKo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6" y="1125539"/>
            <a:ext cx="3639849" cy="46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5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3909" y="295852"/>
            <a:ext cx="11076709" cy="438439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KETOASİDOZ/ HİPEROZMALAR NONKETOTİK KOMA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3878761" y="5043540"/>
            <a:ext cx="3383973" cy="437989"/>
          </a:xfrm>
        </p:spPr>
        <p:txBody>
          <a:bodyPr/>
          <a:lstStyle/>
          <a:p>
            <a:pPr lvl="1"/>
            <a:r>
              <a:rPr lang="tr-T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Alkol alışkanlığı</a:t>
            </a:r>
          </a:p>
          <a:p>
            <a:pPr marL="457200" lvl="1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412484" y="3160320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Enfeksiyonlar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-202657" y="1448206"/>
            <a:ext cx="3811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Yeni tanı konmuş tip 1 diyabet (DKA)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105336" y="1856862"/>
            <a:ext cx="5061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İnsülin tedavisindeki hatalar</a:t>
            </a:r>
          </a:p>
        </p:txBody>
      </p:sp>
      <p:sp>
        <p:nvSpPr>
          <p:cNvPr id="10" name="Güneş 9"/>
          <p:cNvSpPr/>
          <p:nvPr/>
        </p:nvSpPr>
        <p:spPr>
          <a:xfrm>
            <a:off x="2493818" y="1806917"/>
            <a:ext cx="6400800" cy="3180969"/>
          </a:xfrm>
          <a:prstGeom prst="sun">
            <a:avLst>
              <a:gd name="adj" fmla="val 23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latin typeface="Comic Sans MS" panose="030F0702030302020204" pitchFamily="66" charset="0"/>
              </a:rPr>
              <a:t>HAZIRLAYICI FAKTÖRLER</a:t>
            </a: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-777901" y="3064066"/>
            <a:ext cx="3521923" cy="104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tr-TR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Serbrovasküler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olaylar</a:t>
            </a: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7332007" y="4514889"/>
            <a:ext cx="4253346" cy="407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Miyokard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infarktüsü</a:t>
            </a:r>
            <a:endParaRPr lang="tr-TR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2 İçerik Yer Tutucusu"/>
          <p:cNvSpPr txBox="1">
            <a:spLocks/>
          </p:cNvSpPr>
          <p:nvPr/>
        </p:nvSpPr>
        <p:spPr>
          <a:xfrm>
            <a:off x="4088823" y="1335518"/>
            <a:ext cx="3190010" cy="45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Pankreatit</a:t>
            </a:r>
            <a:endParaRPr lang="tr-TR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2 İçerik Yer Tutucusu"/>
          <p:cNvSpPr txBox="1">
            <a:spLocks/>
          </p:cNvSpPr>
          <p:nvPr/>
        </p:nvSpPr>
        <p:spPr>
          <a:xfrm>
            <a:off x="382501" y="4562195"/>
            <a:ext cx="3496260" cy="1034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Bakımsızlık, beslenme bozuklukları (HHD)</a:t>
            </a:r>
            <a:endParaRPr lang="tr-T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8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8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4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80"/>
                            </p:stCondLst>
                            <p:childTnLst>
                              <p:par>
                                <p:cTn id="3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"/>
                            </p:stCondLst>
                            <p:childTnLst>
                              <p:par>
                                <p:cTn id="4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8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687781" y="318655"/>
            <a:ext cx="8880763" cy="67849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BELİRTİ VE BULGULAR</a:t>
            </a:r>
            <a:br>
              <a:rPr 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540471" y="1087835"/>
            <a:ext cx="5157787" cy="82391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endParaRPr lang="tr-TR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51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DİYABETİK </a:t>
            </a:r>
            <a:r>
              <a:rPr lang="tr-TR" sz="51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KETOASİDOZ</a:t>
            </a:r>
          </a:p>
          <a:p>
            <a:pPr algn="r"/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65161" y="2093119"/>
            <a:ext cx="5157787" cy="36845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Bulantı kusma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Karın ağrısı</a:t>
            </a:r>
          </a:p>
          <a:p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Hiperpneik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solunum</a:t>
            </a:r>
          </a:p>
          <a:p>
            <a:r>
              <a:rPr lang="tr-TR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Polidips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endParaRPr lang="tr-TR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Halsizlik</a:t>
            </a:r>
          </a:p>
          <a:p>
            <a:r>
              <a:rPr lang="tr-TR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Poliüri</a:t>
            </a:r>
            <a:endParaRPr lang="tr-TR" u="sng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Nefes ve idrarda aseton kokusu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İdrarda keton</a:t>
            </a:r>
          </a:p>
          <a:p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polifaji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6172200" y="1087835"/>
            <a:ext cx="5183188" cy="82391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endParaRPr lang="tr-TR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1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HİPEROZMALAR </a:t>
            </a:r>
            <a:r>
              <a:rPr lang="tr-TR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NONKETOTİK KOMA</a:t>
            </a:r>
            <a:endParaRPr lang="tr-TR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6172200" y="2093119"/>
            <a:ext cx="5183188" cy="3684588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Taşikardi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Hipotansiyon</a:t>
            </a:r>
          </a:p>
          <a:p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Dehidratasyona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bağlı deri turgorunda azalma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Kilo kaybı</a:t>
            </a:r>
          </a:p>
          <a:p>
            <a:r>
              <a:rPr lang="tr-TR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Polidipsi</a:t>
            </a:r>
            <a:endParaRPr lang="tr-TR" u="sng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Poliüri</a:t>
            </a:r>
            <a:endParaRPr lang="tr-TR" u="sng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Halsizlik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Kilo kaybı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0175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-56285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KETOASİDOZ/ HİPEROZMALAR NONKETOTİK KOMA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825625"/>
            <a:ext cx="3290455" cy="4351338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8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749568"/>
              </p:ext>
            </p:extLst>
          </p:nvPr>
        </p:nvGraphicFramePr>
        <p:xfrm>
          <a:off x="284018" y="1454727"/>
          <a:ext cx="7162799" cy="393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LABORATUVAR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DKA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HHD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Plazma </a:t>
                      </a:r>
                      <a:r>
                        <a:rPr lang="tr-TR" b="1" dirty="0" err="1" smtClean="0"/>
                        <a:t>glukoz</a:t>
                      </a:r>
                      <a:r>
                        <a:rPr lang="tr-TR" b="1" dirty="0" smtClean="0"/>
                        <a:t> düzeyi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˃300 mg/</a:t>
                      </a:r>
                      <a:r>
                        <a:rPr lang="tr-TR" b="1" dirty="0" err="1" smtClean="0"/>
                        <a:t>dl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˃600 mg/</a:t>
                      </a:r>
                      <a:r>
                        <a:rPr lang="tr-TR" b="1" dirty="0" err="1" smtClean="0"/>
                        <a:t>dl</a:t>
                      </a:r>
                      <a:endParaRPr lang="tr-TR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Ketonemi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≥3 </a:t>
                      </a:r>
                      <a:r>
                        <a:rPr lang="tr-TR" b="1" dirty="0" err="1" smtClean="0"/>
                        <a:t>mmol</a:t>
                      </a:r>
                      <a:r>
                        <a:rPr lang="tr-TR" b="1" dirty="0" smtClean="0"/>
                        <a:t>/l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Az 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Ketonüri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Pozitif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Az 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Kan </a:t>
                      </a:r>
                      <a:r>
                        <a:rPr lang="tr-TR" dirty="0" err="1" smtClean="0"/>
                        <a:t>pH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≤7.30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˃7.30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Serum bikarbonat düzeyi (HCO3‾)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≤ 15 </a:t>
                      </a:r>
                      <a:r>
                        <a:rPr lang="tr-TR" dirty="0" err="1" smtClean="0"/>
                        <a:t>mEq</a:t>
                      </a:r>
                      <a:r>
                        <a:rPr lang="tr-TR" dirty="0" smtClean="0"/>
                        <a:t>/l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˃15 </a:t>
                      </a:r>
                      <a:r>
                        <a:rPr lang="tr-TR" dirty="0" err="1" smtClean="0"/>
                        <a:t>mEq</a:t>
                      </a:r>
                      <a:r>
                        <a:rPr lang="tr-TR" dirty="0" smtClean="0"/>
                        <a:t>/l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Serum </a:t>
                      </a:r>
                      <a:r>
                        <a:rPr lang="tr-TR" dirty="0" err="1" smtClean="0"/>
                        <a:t>ozmolaritesi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 320 </a:t>
                      </a:r>
                      <a:r>
                        <a:rPr lang="tr-TR" dirty="0" err="1" smtClean="0"/>
                        <a:t>mOsm</a:t>
                      </a:r>
                      <a:r>
                        <a:rPr lang="tr-TR" dirty="0" smtClean="0"/>
                        <a:t>/l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≥320 </a:t>
                      </a:r>
                      <a:r>
                        <a:rPr lang="tr-TR" dirty="0" err="1" smtClean="0"/>
                        <a:t>mOsm</a:t>
                      </a:r>
                      <a:r>
                        <a:rPr lang="tr-TR" dirty="0" smtClean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Anyon açığı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˃ 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  12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05">
                <a:tc>
                  <a:txBody>
                    <a:bodyPr/>
                    <a:lstStyle/>
                    <a:p>
                      <a:r>
                        <a:rPr lang="tr-TR" dirty="0" smtClean="0"/>
                        <a:t>Serum sodyum (</a:t>
                      </a:r>
                      <a:r>
                        <a:rPr lang="tr-TR" dirty="0" err="1" smtClean="0"/>
                        <a:t>Na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↓↑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987">
                <a:tc>
                  <a:txBody>
                    <a:bodyPr/>
                    <a:lstStyle/>
                    <a:p>
                      <a:r>
                        <a:rPr lang="tr-TR" dirty="0" smtClean="0"/>
                        <a:t>Serum potasyum (K)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https://demirokoguzhan7.files.wordpress.com/2018/03/science-lab-background-chemical-medical-research-equipment-realistic-vector-illustration-49731967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25" y="1085850"/>
            <a:ext cx="4412675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32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25585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KETOASİDOZ/ HİPEROZMALAR NONKETOTİK KOMA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6200" y="1357745"/>
            <a:ext cx="7198734" cy="238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TEDAVİ</a:t>
            </a:r>
          </a:p>
          <a:p>
            <a:r>
              <a:rPr lang="tr-TR" sz="1600" b="1" dirty="0" err="1" smtClean="0">
                <a:latin typeface="Comic Sans MS" panose="030F0702030302020204" pitchFamily="66" charset="0"/>
              </a:rPr>
              <a:t>Hipergliseminin</a:t>
            </a:r>
            <a:r>
              <a:rPr lang="tr-TR" sz="1600" b="1" dirty="0" smtClean="0">
                <a:latin typeface="Comic Sans MS" panose="030F0702030302020204" pitchFamily="66" charset="0"/>
              </a:rPr>
              <a:t> düzeltilmesi</a:t>
            </a:r>
          </a:p>
          <a:p>
            <a:pPr lvl="1"/>
            <a:r>
              <a:rPr lang="tr-TR" sz="1600" b="1" dirty="0" smtClean="0">
                <a:latin typeface="Comic Sans MS" panose="030F0702030302020204" pitchFamily="66" charset="0"/>
              </a:rPr>
              <a:t>İnsülin tedavisi</a:t>
            </a:r>
          </a:p>
          <a:p>
            <a:r>
              <a:rPr lang="tr-TR" sz="1600" b="1" dirty="0" smtClean="0">
                <a:latin typeface="Comic Sans MS" panose="030F0702030302020204" pitchFamily="66" charset="0"/>
              </a:rPr>
              <a:t>Sıvı ve elektrolit dengesinin sağlanması</a:t>
            </a:r>
          </a:p>
          <a:p>
            <a:pPr lvl="1"/>
            <a:r>
              <a:rPr lang="tr-TR" sz="1600" b="1" dirty="0" smtClean="0">
                <a:latin typeface="Comic Sans MS" panose="030F0702030302020204" pitchFamily="66" charset="0"/>
              </a:rPr>
              <a:t>Sodyum, potasyum, bikarbonat ,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glukoz</a:t>
            </a:r>
            <a:r>
              <a:rPr lang="tr-TR" sz="1600" b="1" dirty="0" smtClean="0">
                <a:latin typeface="Comic Sans MS" panose="030F0702030302020204" pitchFamily="66" charset="0"/>
              </a:rPr>
              <a:t>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infüzyonu</a:t>
            </a:r>
            <a:endParaRPr lang="tr-TR" sz="1600" b="1" dirty="0" smtClean="0">
              <a:latin typeface="Comic Sans MS" panose="030F0702030302020204" pitchFamily="66" charset="0"/>
            </a:endParaRPr>
          </a:p>
          <a:p>
            <a:r>
              <a:rPr lang="tr-TR" sz="1600" b="1" dirty="0" smtClean="0">
                <a:latin typeface="Comic Sans MS" panose="030F0702030302020204" pitchFamily="66" charset="0"/>
              </a:rPr>
              <a:t>Eşlik eden hastalığın tedavisi</a:t>
            </a:r>
          </a:p>
          <a:p>
            <a:pPr lvl="1"/>
            <a:r>
              <a:rPr lang="tr-TR" sz="1600" b="1" dirty="0" smtClean="0">
                <a:latin typeface="Comic Sans MS" panose="030F0702030302020204" pitchFamily="66" charset="0"/>
              </a:rPr>
              <a:t>Enfeksiyon ,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pankreatit</a:t>
            </a:r>
            <a:endParaRPr lang="tr-TR" sz="1600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tr-TR" b="1" dirty="0" smtClean="0"/>
          </a:p>
          <a:p>
            <a:endParaRPr lang="tr-TR" b="1" dirty="0"/>
          </a:p>
        </p:txBody>
      </p:sp>
      <p:pic>
        <p:nvPicPr>
          <p:cNvPr id="2050" name="Picture 2" descr="https://i2.wp.com/diyabetgelismeleri.com/wp-content/uploads/Diabetes-Simplified-What-Is-Insulin.jpg?fit=696%2C46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34" y="1121784"/>
            <a:ext cx="4859916" cy="32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anal-hastane.com/wp-content/uploads/elektrolit-bozuklukl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3387254"/>
            <a:ext cx="5179868" cy="25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76200" y="3387254"/>
            <a:ext cx="7198734" cy="238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tr-TR" b="1" dirty="0" smtClean="0">
              <a:latin typeface="Comic Sans MS" panose="030F0702030302020204" pitchFamily="66" charset="0"/>
            </a:endParaRPr>
          </a:p>
          <a:p>
            <a:r>
              <a:rPr lang="tr-TR" sz="1600" b="1" dirty="0" smtClean="0">
                <a:latin typeface="Comic Sans MS" panose="030F0702030302020204" pitchFamily="66" charset="0"/>
              </a:rPr>
              <a:t>Her 4 saatte bir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infüzyon</a:t>
            </a:r>
            <a:r>
              <a:rPr lang="tr-TR" sz="1600" b="1" dirty="0" smtClean="0">
                <a:latin typeface="Comic Sans MS" panose="030F0702030302020204" pitchFamily="66" charset="0"/>
              </a:rPr>
              <a:t> mayi değiştirilmelidir.</a:t>
            </a:r>
          </a:p>
          <a:p>
            <a:r>
              <a:rPr lang="tr-TR" sz="1600" b="1" dirty="0" smtClean="0">
                <a:latin typeface="Comic Sans MS" panose="030F0702030302020204" pitchFamily="66" charset="0"/>
              </a:rPr>
              <a:t>Plazma </a:t>
            </a:r>
            <a:r>
              <a:rPr lang="tr-TR" sz="1600" b="1" dirty="0" err="1" smtClean="0">
                <a:latin typeface="Comic Sans MS" panose="030F0702030302020204" pitchFamily="66" charset="0"/>
              </a:rPr>
              <a:t>glükoz</a:t>
            </a:r>
            <a:r>
              <a:rPr lang="tr-TR" sz="1600" b="1" dirty="0" smtClean="0">
                <a:latin typeface="Comic Sans MS" panose="030F0702030302020204" pitchFamily="66" charset="0"/>
              </a:rPr>
              <a:t> düzeyi her saatte bir kontrol edilmelidir.</a:t>
            </a:r>
          </a:p>
          <a:p>
            <a:r>
              <a:rPr lang="tr-TR" sz="1600" b="1" dirty="0" err="1" smtClean="0">
                <a:latin typeface="Comic Sans MS" panose="030F0702030302020204" pitchFamily="66" charset="0"/>
              </a:rPr>
              <a:t>dextrozlu</a:t>
            </a:r>
            <a:r>
              <a:rPr lang="tr-TR" sz="1600" b="1" dirty="0" smtClean="0">
                <a:latin typeface="Comic Sans MS" panose="030F0702030302020204" pitchFamily="66" charset="0"/>
              </a:rPr>
              <a:t> mayileri göndermek için 2. bir damar yolu açılmalı</a:t>
            </a:r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5724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89057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KETOASİDOZ/ HİPEROZMALAR NONKETOTİK KOMA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270164" y="1468581"/>
            <a:ext cx="10515600" cy="4351338"/>
          </a:xfrm>
        </p:spPr>
        <p:txBody>
          <a:bodyPr/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Hemşirelik bakımı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Hastanın </a:t>
            </a:r>
            <a:r>
              <a:rPr lang="tr-TR" sz="2000" dirty="0" err="1" smtClean="0">
                <a:latin typeface="Comic Sans MS" panose="030F0702030302020204" pitchFamily="66" charset="0"/>
              </a:rPr>
              <a:t>glukoz</a:t>
            </a:r>
            <a:r>
              <a:rPr lang="tr-TR" sz="2000" dirty="0" smtClean="0">
                <a:latin typeface="Comic Sans MS" panose="030F0702030302020204" pitchFamily="66" charset="0"/>
              </a:rPr>
              <a:t> , elektrolit, keton takibi yapılır</a:t>
            </a:r>
          </a:p>
          <a:p>
            <a:pPr lvl="1"/>
            <a:r>
              <a:rPr lang="tr-TR" sz="2000" dirty="0" err="1" smtClean="0">
                <a:latin typeface="Comic Sans MS" panose="030F0702030302020204" pitchFamily="66" charset="0"/>
              </a:rPr>
              <a:t>Dehidratasyon</a:t>
            </a:r>
            <a:r>
              <a:rPr lang="tr-TR" sz="2000" dirty="0" smtClean="0">
                <a:latin typeface="Comic Sans MS" panose="030F0702030302020204" pitchFamily="66" charset="0"/>
              </a:rPr>
              <a:t> yönünden izlenir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Aldığı çıkardığı sıvı takibi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Ateş takibi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Tansiyon, nabız takibi yapılır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Bulantı kusma varsa ağız bakımı verilir 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Bilinç durumu takip edilir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Takipler doktora bildirilir ve </a:t>
            </a:r>
            <a:r>
              <a:rPr lang="tr-TR" sz="2000" dirty="0" err="1" smtClean="0">
                <a:latin typeface="Comic Sans MS" panose="030F0702030302020204" pitchFamily="66" charset="0"/>
              </a:rPr>
              <a:t>order</a:t>
            </a:r>
            <a:r>
              <a:rPr lang="tr-TR" sz="2000" dirty="0" smtClean="0">
                <a:latin typeface="Comic Sans MS" panose="030F0702030302020204" pitchFamily="66" charset="0"/>
              </a:rPr>
              <a:t> edilen tedavi uygulanır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Acil durum düzeldikten sonra hasta ve yakınlarına eğitim verilir</a:t>
            </a:r>
          </a:p>
        </p:txBody>
      </p:sp>
      <p:pic>
        <p:nvPicPr>
          <p:cNvPr id="1026" name="Picture 2" descr="https://encrypted-tbn0.gstatic.com/images?q=tbn:ANd9GcQ77a7qQRuVm14htsBqclt9ByHRQoqBJ3zi0i_h1x_7IhHaDcdF0IUR8ubEiPTxt4zcR0o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93" y="1136507"/>
            <a:ext cx="3599007" cy="46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5642" y="-8238"/>
            <a:ext cx="3844636" cy="858982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077691" cy="4351338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Akut komplikasyonları tanıyıp, doğru müdahale etmek</a:t>
            </a:r>
          </a:p>
          <a:p>
            <a:r>
              <a:rPr lang="tr-TR" dirty="0">
                <a:latin typeface="Comic Sans MS" panose="030F0702030302020204" pitchFamily="66" charset="0"/>
              </a:rPr>
              <a:t>Kronik komplikasyonlardan korumak için doğru yönlendirme yapmak</a:t>
            </a:r>
          </a:p>
          <a:p>
            <a:endParaRPr lang="tr-TR" dirty="0"/>
          </a:p>
        </p:txBody>
      </p:sp>
      <p:pic>
        <p:nvPicPr>
          <p:cNvPr id="1026" name="Picture 2" descr="https://atp.vn/wp-content/uploads/2022/03/muc-tieu-cua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66" y="1558637"/>
            <a:ext cx="5981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Kronik komplikasyonlar</a:t>
            </a:r>
          </a:p>
          <a:p>
            <a:pPr lvl="1"/>
            <a:r>
              <a:rPr lang="tr-TR" dirty="0" err="1">
                <a:latin typeface="Comic Sans MS" panose="030F0702030302020204" pitchFamily="66" charset="0"/>
              </a:rPr>
              <a:t>Mikrovasküler</a:t>
            </a:r>
            <a:r>
              <a:rPr lang="tr-TR" dirty="0">
                <a:latin typeface="Comic Sans MS" panose="030F0702030302020204" pitchFamily="66" charset="0"/>
              </a:rPr>
              <a:t> komplikasyonlar</a:t>
            </a:r>
          </a:p>
          <a:p>
            <a:pPr lvl="2"/>
            <a:r>
              <a:rPr lang="tr-TR" dirty="0" err="1">
                <a:latin typeface="Comic Sans MS" panose="030F0702030302020204" pitchFamily="66" charset="0"/>
              </a:rPr>
              <a:t>Retinopati</a:t>
            </a:r>
            <a:endParaRPr lang="tr-TR" dirty="0">
              <a:latin typeface="Comic Sans MS" panose="030F0702030302020204" pitchFamily="66" charset="0"/>
            </a:endParaRPr>
          </a:p>
          <a:p>
            <a:pPr lvl="2"/>
            <a:r>
              <a:rPr lang="tr-TR" dirty="0" err="1">
                <a:latin typeface="Comic Sans MS" panose="030F0702030302020204" pitchFamily="66" charset="0"/>
              </a:rPr>
              <a:t>Nefropati</a:t>
            </a:r>
            <a:endParaRPr lang="tr-TR" dirty="0">
              <a:latin typeface="Comic Sans MS" panose="030F0702030302020204" pitchFamily="66" charset="0"/>
            </a:endParaRPr>
          </a:p>
          <a:p>
            <a:pPr lvl="2"/>
            <a:r>
              <a:rPr lang="tr-TR" dirty="0" err="1">
                <a:latin typeface="Comic Sans MS" panose="030F0702030302020204" pitchFamily="66" charset="0"/>
              </a:rPr>
              <a:t>Nöropati</a:t>
            </a:r>
            <a:endParaRPr lang="tr-TR" dirty="0">
              <a:latin typeface="Comic Sans MS" panose="030F0702030302020204" pitchFamily="66" charset="0"/>
            </a:endParaRPr>
          </a:p>
          <a:p>
            <a:pPr lvl="1"/>
            <a:r>
              <a:rPr lang="tr-TR" dirty="0" err="1">
                <a:latin typeface="Comic Sans MS" panose="030F0702030302020204" pitchFamily="66" charset="0"/>
              </a:rPr>
              <a:t>Makrovasküler</a:t>
            </a:r>
            <a:r>
              <a:rPr lang="tr-TR" dirty="0">
                <a:latin typeface="Comic Sans MS" panose="030F0702030302020204" pitchFamily="66" charset="0"/>
              </a:rPr>
              <a:t> komplikasyonlar</a:t>
            </a:r>
          </a:p>
          <a:p>
            <a:pPr lvl="2"/>
            <a:r>
              <a:rPr lang="tr-TR" dirty="0">
                <a:latin typeface="Comic Sans MS" panose="030F0702030302020204" pitchFamily="66" charset="0"/>
              </a:rPr>
              <a:t>Koroner arter hastalığı</a:t>
            </a:r>
          </a:p>
          <a:p>
            <a:pPr lvl="2"/>
            <a:r>
              <a:rPr lang="tr-TR" dirty="0">
                <a:latin typeface="Comic Sans MS" panose="030F0702030302020204" pitchFamily="66" charset="0"/>
              </a:rPr>
              <a:t>İnme</a:t>
            </a:r>
          </a:p>
          <a:p>
            <a:pPr lvl="2"/>
            <a:r>
              <a:rPr lang="tr-TR" dirty="0" err="1">
                <a:latin typeface="Comic Sans MS" panose="030F0702030302020204" pitchFamily="66" charset="0"/>
              </a:rPr>
              <a:t>Periferik</a:t>
            </a:r>
            <a:r>
              <a:rPr lang="tr-TR" dirty="0">
                <a:latin typeface="Comic Sans MS" panose="030F0702030302020204" pitchFamily="66" charset="0"/>
              </a:rPr>
              <a:t> arter hastalıkları</a:t>
            </a:r>
          </a:p>
          <a:p>
            <a:pPr lvl="2"/>
            <a:r>
              <a:rPr lang="tr-TR" dirty="0">
                <a:latin typeface="Comic Sans MS" panose="030F0702030302020204" pitchFamily="66" charset="0"/>
              </a:rPr>
              <a:t>Diyabetik ayak</a:t>
            </a:r>
          </a:p>
          <a:p>
            <a:endParaRPr lang="tr-TR" dirty="0"/>
          </a:p>
        </p:txBody>
      </p:sp>
      <p:pic>
        <p:nvPicPr>
          <p:cNvPr id="12290" name="Picture 2" descr="https://www.saglikkitabi.org/wp-content/uploads/2020/02/komplikasyon-nedi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955964"/>
            <a:ext cx="6192982" cy="49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473" y="157306"/>
            <a:ext cx="9815945" cy="798657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KRONİK KOMPLİKASYONLARDAN KORUNMA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45473" y="1135432"/>
            <a:ext cx="10515600" cy="4351338"/>
          </a:xfrm>
        </p:spPr>
        <p:txBody>
          <a:bodyPr/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Yaşam tarzı değişikliği</a:t>
            </a:r>
          </a:p>
          <a:p>
            <a:pPr lvl="1"/>
            <a:r>
              <a:rPr lang="tr-TR" sz="2000" dirty="0" smtClean="0">
                <a:latin typeface="Comic Sans MS" panose="030F0702030302020204" pitchFamily="66" charset="0"/>
              </a:rPr>
              <a:t>Sağlıklı beslenme, sağlıklı kilo, düzenli egzersiz, sigara kullanmama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03618" y="45802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41B9D5"/>
              </a:buClr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342900" lvl="1" indent="-342900">
              <a:buClr>
                <a:srgbClr val="41B9D5"/>
              </a:buClr>
              <a:buFont typeface="Wingdings" pitchFamily="2" charset="2"/>
              <a:buChar char="§"/>
            </a:pPr>
            <a:r>
              <a:rPr lang="tr-TR" dirty="0" smtClean="0">
                <a:latin typeface="Comic Sans MS" panose="030F0702030302020204" pitchFamily="66" charset="0"/>
              </a:rPr>
              <a:t>Ayak bakımı</a:t>
            </a:r>
          </a:p>
          <a:p>
            <a:endParaRPr lang="tr-TR" sz="2400" dirty="0" smtClean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267691" y="19091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 smtClean="0">
                <a:latin typeface="Comic Sans MS" panose="030F0702030302020204" pitchFamily="66" charset="0"/>
              </a:rPr>
              <a:t>Glisemi</a:t>
            </a:r>
            <a:r>
              <a:rPr lang="tr-TR" sz="2400" dirty="0" smtClean="0">
                <a:latin typeface="Comic Sans MS" panose="030F0702030302020204" pitchFamily="66" charset="0"/>
              </a:rPr>
              <a:t> kontrolü</a:t>
            </a:r>
          </a:p>
          <a:p>
            <a:endParaRPr lang="tr-TR" sz="2400" dirty="0" smtClean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1789835" y="2410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41B9D5"/>
              </a:buClr>
            </a:pPr>
            <a:r>
              <a:rPr lang="tr-TR" dirty="0" smtClean="0">
                <a:latin typeface="Comic Sans MS" panose="030F0702030302020204" pitchFamily="66" charset="0"/>
              </a:rPr>
              <a:t>Kan basıncı kontrolü</a:t>
            </a:r>
          </a:p>
          <a:p>
            <a:endParaRPr lang="tr-TR" sz="2400" dirty="0" smtClean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2227550" y="29062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41B9D5"/>
              </a:buClr>
            </a:pPr>
            <a:r>
              <a:rPr lang="tr-TR" dirty="0" err="1" smtClean="0">
                <a:latin typeface="Comic Sans MS" panose="030F0702030302020204" pitchFamily="66" charset="0"/>
              </a:rPr>
              <a:t>Lipid</a:t>
            </a:r>
            <a:r>
              <a:rPr lang="tr-TR" dirty="0" smtClean="0">
                <a:latin typeface="Comic Sans MS" panose="030F0702030302020204" pitchFamily="66" charset="0"/>
              </a:rPr>
              <a:t> kontrolü </a:t>
            </a:r>
          </a:p>
          <a:p>
            <a:endParaRPr lang="tr-TR" sz="2400" dirty="0" smtClean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2818317" y="30453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41B9D5"/>
              </a:buClr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342900" lvl="1" indent="-342900">
              <a:buClr>
                <a:srgbClr val="41B9D5"/>
              </a:buClr>
              <a:buFont typeface="Wingdings" pitchFamily="2" charset="2"/>
              <a:buChar char="§"/>
            </a:pPr>
            <a:r>
              <a:rPr lang="tr-TR" dirty="0" smtClean="0">
                <a:latin typeface="Comic Sans MS" panose="030F0702030302020204" pitchFamily="66" charset="0"/>
              </a:rPr>
              <a:t>Yılda bir </a:t>
            </a:r>
            <a:r>
              <a:rPr lang="tr-TR" dirty="0" err="1" smtClean="0">
                <a:latin typeface="Comic Sans MS" panose="030F0702030302020204" pitchFamily="66" charset="0"/>
              </a:rPr>
              <a:t>retinopati</a:t>
            </a:r>
            <a:r>
              <a:rPr lang="tr-TR" dirty="0" smtClean="0">
                <a:latin typeface="Comic Sans MS" panose="030F0702030302020204" pitchFamily="66" charset="0"/>
              </a:rPr>
              <a:t> taraması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3409084" y="34502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41B9D5"/>
              </a:buClr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342900" lvl="1" indent="-342900">
              <a:buClr>
                <a:srgbClr val="41B9D5"/>
              </a:buClr>
              <a:buFont typeface="Wingdings" pitchFamily="2" charset="2"/>
              <a:buChar char="§"/>
            </a:pPr>
            <a:r>
              <a:rPr lang="tr-TR" dirty="0" smtClean="0">
                <a:latin typeface="Comic Sans MS" panose="030F0702030302020204" pitchFamily="66" charset="0"/>
              </a:rPr>
              <a:t>Yılda bir </a:t>
            </a:r>
            <a:r>
              <a:rPr lang="tr-TR" dirty="0" err="1" smtClean="0">
                <a:latin typeface="Comic Sans MS" panose="030F0702030302020204" pitchFamily="66" charset="0"/>
              </a:rPr>
              <a:t>nefropati</a:t>
            </a:r>
            <a:r>
              <a:rPr lang="tr-TR" dirty="0" smtClean="0">
                <a:latin typeface="Comic Sans MS" panose="030F0702030302020204" pitchFamily="66" charset="0"/>
              </a:rPr>
              <a:t> taraması</a:t>
            </a: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3954390" y="4036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41B9D5"/>
              </a:buClr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342900" lvl="1" indent="-342900">
              <a:buClr>
                <a:srgbClr val="41B9D5"/>
              </a:buClr>
              <a:buFont typeface="Wingdings" pitchFamily="2" charset="2"/>
              <a:buChar char="§"/>
            </a:pPr>
            <a:r>
              <a:rPr lang="tr-TR" dirty="0" smtClean="0">
                <a:latin typeface="Comic Sans MS" panose="030F0702030302020204" pitchFamily="66" charset="0"/>
              </a:rPr>
              <a:t>Yılda bir </a:t>
            </a:r>
            <a:r>
              <a:rPr lang="tr-TR" dirty="0" err="1" smtClean="0">
                <a:latin typeface="Comic Sans MS" panose="030F0702030302020204" pitchFamily="66" charset="0"/>
              </a:rPr>
              <a:t>nöropati</a:t>
            </a:r>
            <a:r>
              <a:rPr lang="tr-TR" dirty="0" smtClean="0">
                <a:latin typeface="Comic Sans MS" panose="030F0702030302020204" pitchFamily="66" charset="0"/>
              </a:rPr>
              <a:t> taraması </a:t>
            </a:r>
          </a:p>
          <a:p>
            <a:pPr marL="0" lvl="1" indent="0">
              <a:buClr>
                <a:srgbClr val="41B9D5"/>
              </a:buClr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endParaRPr lang="tr-TR" sz="2400" dirty="0" smtClean="0"/>
          </a:p>
        </p:txBody>
      </p:sp>
      <p:pic>
        <p:nvPicPr>
          <p:cNvPr id="4098" name="Picture 2" descr="https://encrypted-tbn0.gstatic.com/images?q=tbn:ANd9GcR73NRycZnfA84nj6R2EOfk9APVg6fC1_5-OfnVPrtkYvyE1Rw5OMUwqWMzdLj2GeWHZ24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2906280"/>
            <a:ext cx="2514383" cy="30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diyetisyendunyasi.com/uploads/b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9" y="1770820"/>
            <a:ext cx="3131620" cy="16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R0EpbDy-mfbnrePq8EmnsbLjOqmUpHi9q7e1L2IH0cqBRhrOpUc6FAI7-wbGUI_VM-ik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3591367"/>
            <a:ext cx="3286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istockphoto.com/id/1276580124/tr/vekt%C3%B6r/sigara-b%C4%B1rakma-i%C5%9Fareti.jpg?s=612x612&amp;w=0&amp;k=20&amp;c=0gcHVLye1dFy3hczQjIGhpKWhd57rekUI7r6zfINpsc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35" y="4410050"/>
            <a:ext cx="1343797" cy="13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an Basıncı ( ''Tansiyon '') Nasıl ölçülür? - Kalp Sağlığını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1729643"/>
            <a:ext cx="3381257" cy="13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56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384378"/>
            <a:ext cx="8298873" cy="1548758"/>
          </a:xfrm>
          <a:prstGeom prst="rect">
            <a:avLst/>
          </a:prstGeom>
          <a:noFill/>
          <a:ln w="57240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5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500" dirty="0" smtClean="0">
                <a:solidFill>
                  <a:schemeClr val="bg1"/>
                </a:solidFill>
                <a:latin typeface="Tahoma" pitchFamily="34" charset="0"/>
              </a:rPr>
              <a:t>MAKROVASKULER KOMPLİKASYONLAR</a:t>
            </a:r>
            <a:endParaRPr lang="tr-TR" sz="3500" dirty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500" b="1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673225"/>
            <a:ext cx="10515600" cy="3290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buClr>
                <a:srgbClr val="FFFFB3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dirty="0">
                <a:solidFill>
                  <a:srgbClr val="FFFFB3"/>
                </a:solidFill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Kardiyovasküler</a:t>
            </a: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sistemin orta veya büyük damarlarını tutan hastalıklardır.</a:t>
            </a:r>
          </a:p>
          <a:p>
            <a:pPr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120000"/>
              </a:lnSpc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Primer</a:t>
            </a: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olarak tutulan organlar kalp,</a:t>
            </a:r>
          </a:p>
          <a:p>
            <a:pPr>
              <a:lnSpc>
                <a:spcPct val="120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böbrekler, beyin ve alt </a:t>
            </a:r>
            <a:r>
              <a:rPr lang="tr-TR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ekstremitelerdir</a:t>
            </a:r>
            <a:r>
              <a:rPr lang="tr-TR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tr-TR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2" name="Picture 2" descr="https://encrypted-tbn0.gstatic.com/images?q=tbn:ANd9GcTEpzIoZvkLFItNhyodQG6nNqIKguazFCbjR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92" y="2189018"/>
            <a:ext cx="4361007" cy="24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4696691" y="1313007"/>
            <a:ext cx="62432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24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Ayak ve bacakların büyük damarlarının hastalığıdır.</a:t>
            </a:r>
            <a:endParaRPr lang="tr-TR" altLang="tr-TR" sz="2400" dirty="0" smtClean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ts val="25"/>
              </a:spcBef>
            </a:pPr>
            <a:endParaRPr lang="tr-TR" altLang="tr-TR" sz="2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tr-TR" altLang="tr-TR" sz="24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Uzun süreli ve kontrolsüz diyabeti bulunanlarda,  özellikle sigara içen diyabetlilerde görülür.</a:t>
            </a:r>
            <a:endParaRPr lang="tr-TR" altLang="tr-TR" sz="2400" dirty="0" smtClean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tr-TR" altLang="tr-TR" dirty="0" smtClean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8609" y="0"/>
            <a:ext cx="665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spc="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PERİFERİK </a:t>
            </a:r>
            <a:r>
              <a:rPr lang="tr-TR" sz="3600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DAMAR</a:t>
            </a:r>
            <a:r>
              <a:rPr lang="tr-TR" sz="3600" spc="20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600"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HASTALIĞI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https://cemariturk.com/wp-content/uploads/2021/05/kalp-damar-hastaliklari-672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98" y="3951131"/>
            <a:ext cx="2869002" cy="19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hmetalpman.com/wp-content/uploads/2019/01/P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0" y="1313007"/>
            <a:ext cx="3720514" cy="417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58401" y="251752"/>
            <a:ext cx="3726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HİPERTANSİYON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99049" y="1130011"/>
            <a:ext cx="57722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9000"/>
              </a:lnSpc>
            </a:pP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Tip 2 diyabet tanısı konulduğunda vakaların  yarısında tansiyon yüksektir.</a:t>
            </a:r>
            <a:endParaRPr lang="tr-TR" altLang="tr-TR" sz="2000" dirty="0" smtClean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2700">
              <a:lnSpc>
                <a:spcPct val="165000"/>
              </a:lnSpc>
            </a:pP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Hipertansiyon sıklığı yaşlanma ile artar.  Diyabet ve hipertansiyon birlikte olduğunda:</a:t>
            </a:r>
            <a:endParaRPr lang="tr-TR" altLang="tr-TR" sz="2000" dirty="0" smtClean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2700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tr-TR" altLang="tr-TR" sz="22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   	</a:t>
            </a: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Kalp-damar hastalıkları,  			İnme,</a:t>
            </a:r>
            <a:r>
              <a:rPr lang="tr-TR" altLang="tr-TR" sz="20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				</a:t>
            </a: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Diyabetik böbrek hastalığı,  </a:t>
            </a:r>
          </a:p>
          <a:p>
            <a:pPr marL="12700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Kronik böbrek yetersizliği,  	</a:t>
            </a:r>
          </a:p>
          <a:p>
            <a:pPr marL="12700"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tr-TR" altLang="tr-TR" sz="2000" dirty="0" smtClean="0">
                <a:solidFill>
                  <a:srgbClr val="231F2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Ölüm riski artar.</a:t>
            </a:r>
            <a:endParaRPr lang="tr-TR" altLang="tr-TR" sz="2000" dirty="0" smtClean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2700">
              <a:lnSpc>
                <a:spcPct val="80000"/>
              </a:lnSpc>
            </a:pPr>
            <a:endParaRPr lang="tr-TR" altLang="tr-TR" sz="2200" dirty="0" smtClean="0"/>
          </a:p>
        </p:txBody>
      </p:sp>
      <p:pic>
        <p:nvPicPr>
          <p:cNvPr id="10242" name="Picture 2" descr="https://www.grandmedicalhospital.com.tr/uploads/thumbs/5c2e0dfd7f6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4" y="1737513"/>
            <a:ext cx="5278582" cy="31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9672" y="0"/>
            <a:ext cx="595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KALP-DAMAR</a:t>
            </a:r>
            <a:r>
              <a:rPr lang="tr-TR" alt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HASTALIKLARI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0" y="1146752"/>
            <a:ext cx="7886700" cy="4351338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Dolaşım sisteminin hastalığıdır. İnme ve kalp krizlerine neden olur.</a:t>
            </a:r>
          </a:p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Diyabetlilerde ölümlerin yarısından fazlası kalp-damar hastalıkları nedeniyledir.</a:t>
            </a:r>
          </a:p>
          <a:p>
            <a:pPr eaLnBrk="1" hangingPunct="1"/>
            <a:r>
              <a:rPr lang="sv-SE" altLang="tr-TR" sz="2800" dirty="0" smtClean="0">
                <a:latin typeface="Comic Sans MS" panose="030F0702030302020204" pitchFamily="66" charset="0"/>
              </a:rPr>
              <a:t>Başlıca risk faktörleri; sigara, hipertansiyon,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kolesterol yüksekliği ve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obezitedir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Korunma son derece önemlidir.</a:t>
            </a:r>
          </a:p>
        </p:txBody>
      </p:sp>
      <p:pic>
        <p:nvPicPr>
          <p:cNvPr id="9218" name="Picture 2" descr="https://www.ucarecdn.com/ca44c63a-5526-4879-813d-016421c679ce/-/resize/700x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9" y="3334598"/>
            <a:ext cx="5847283" cy="26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80398" y="0"/>
            <a:ext cx="6616700" cy="77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2000" rIns="90000" bIns="46800" anchor="ctr"/>
          <a:lstStyle/>
          <a:p>
            <a:pPr algn="ctr" hangingPunct="1"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>
                <a:solidFill>
                  <a:schemeClr val="bg1"/>
                </a:solidFill>
                <a:latin typeface="Tahoma" pitchFamily="34" charset="0"/>
              </a:rPr>
              <a:t>DİYABETİK NÖROPATİ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583045"/>
            <a:ext cx="5417416" cy="4834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00038" indent="-300038" hangingPunct="1">
              <a:spcBef>
                <a:spcPts val="700"/>
              </a:spcBef>
              <a:buClr>
                <a:srgbClr val="FFFFFF"/>
              </a:buClr>
              <a:buSzPct val="80000"/>
              <a:buFont typeface="Tahoma" pitchFamily="34" charset="0"/>
              <a:buNone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endParaRPr lang="tr-TR" sz="2800" dirty="0">
              <a:solidFill>
                <a:srgbClr val="000000"/>
              </a:solidFill>
              <a:latin typeface="Tahoma" pitchFamily="34" charset="0"/>
            </a:endParaRPr>
          </a:p>
          <a:p>
            <a:pPr marL="300038" indent="-300038" hangingPunct="1">
              <a:spcBef>
                <a:spcPts val="700"/>
              </a:spcBef>
              <a:buClr>
                <a:srgbClr val="FFFFFF"/>
              </a:buClr>
              <a:buSzPct val="80000"/>
              <a:buFont typeface="Tahoma" pitchFamily="34" charset="0"/>
              <a:buChar char="•"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Diyabetin en sık görülen ve en karmaşık </a:t>
            </a:r>
          </a:p>
          <a:p>
            <a:pPr marL="300038" indent="-300038" hangingPunct="1">
              <a:spcBef>
                <a:spcPts val="700"/>
              </a:spcBef>
              <a:buClr>
                <a:srgbClr val="FFFFFF"/>
              </a:buClr>
              <a:buSzPct val="80000"/>
              <a:buFont typeface="Tahoma" pitchFamily="34" charset="0"/>
              <a:buChar char="•"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komplikasyonudur.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hangingPunct="1">
              <a:spcBef>
                <a:spcPts val="700"/>
              </a:spcBef>
              <a:buClr>
                <a:srgbClr val="FFFFFF"/>
              </a:buClr>
              <a:buSzPct val="80000"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Nöropati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periferik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ve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otonom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sinir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sisteminde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sinir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uçlarında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meydana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gelen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hasar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sonucu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oluşur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300038" indent="-300038" hangingPunct="1">
              <a:spcBef>
                <a:spcPts val="700"/>
              </a:spcBef>
              <a:buClr>
                <a:srgbClr val="FFFFFF"/>
              </a:buClr>
              <a:buSzPct val="80000"/>
              <a:buFont typeface="Tahoma" pitchFamily="34" charset="0"/>
              <a:buChar char="•"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300038" indent="-300038" hangingPunct="1">
              <a:spcBef>
                <a:spcPts val="700"/>
              </a:spcBef>
              <a:buClr>
                <a:srgbClr val="FFFFFF"/>
              </a:buClr>
              <a:buSzPct val="80000"/>
              <a:buFont typeface="Tahoma" pitchFamily="34" charset="0"/>
              <a:buNone/>
              <a:tabLst>
                <a:tab pos="300038" algn="l"/>
                <a:tab pos="747713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2 İçerik Yer Tutucusu"/>
          <p:cNvSpPr>
            <a:spLocks noGrp="1"/>
          </p:cNvSpPr>
          <p:nvPr>
            <p:ph idx="1"/>
          </p:nvPr>
        </p:nvSpPr>
        <p:spPr>
          <a:xfrm>
            <a:off x="5428022" y="3484418"/>
            <a:ext cx="6587403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1800" dirty="0" smtClean="0">
                <a:latin typeface="Comic Sans MS" panose="030F0702030302020204" pitchFamily="66" charset="0"/>
              </a:rPr>
              <a:t>Genellikle ayak ve bacaklarda ağrı ve hissizlik, </a:t>
            </a:r>
            <a:r>
              <a:rPr lang="sv-SE" altLang="tr-TR" sz="1800" dirty="0" smtClean="0">
                <a:latin typeface="Comic Sans MS" panose="030F0702030302020204" pitchFamily="66" charset="0"/>
              </a:rPr>
              <a:t>travma ve infeksiyonlara, ağır vakalarda ayak</a:t>
            </a:r>
            <a:r>
              <a:rPr lang="tr-TR" altLang="tr-TR" sz="1800" dirty="0" smtClean="0">
                <a:latin typeface="Comic Sans MS" panose="030F0702030302020204" pitchFamily="66" charset="0"/>
              </a:rPr>
              <a:t> ülserlerine neden olur.</a:t>
            </a:r>
          </a:p>
          <a:p>
            <a:pPr eaLnBrk="1" hangingPunct="1"/>
            <a:r>
              <a:rPr lang="tr-TR" altLang="tr-TR" sz="1800" dirty="0" smtClean="0">
                <a:latin typeface="Comic Sans MS" panose="030F0702030302020204" pitchFamily="66" charset="0"/>
              </a:rPr>
              <a:t>Ayrıca kalp, akciğerler, mesane, mide ve barsak sinirleri de tutulabilir.</a:t>
            </a:r>
          </a:p>
          <a:p>
            <a:pPr eaLnBrk="1" hangingPunct="1"/>
            <a:r>
              <a:rPr lang="tr-TR" altLang="tr-TR" sz="1800" dirty="0" smtClean="0">
                <a:latin typeface="Comic Sans MS" panose="030F0702030302020204" pitchFamily="66" charset="0"/>
              </a:rPr>
              <a:t>Diyabetli erkeklerde iktidarsızlığa, kadınlarda da bazı cinsel sorunlara sebep olabilir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146" name="Picture 2" descr="https://www.fizyorad.com/thumb/resimler/manset/noropati-nedir-jpg1668264197.40117.jpg/w900/h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5" y="1170709"/>
            <a:ext cx="4470247" cy="2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0.wp.com/diyabetim.net/wp-content/uploads/2019/01/sinir1.jpg?fit=590%2C432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676536"/>
            <a:ext cx="4502728" cy="318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57595" y="0"/>
            <a:ext cx="7886700" cy="90054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AYAK ÜLSERLERİ</a:t>
            </a: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0" y="1112693"/>
            <a:ext cx="10515600" cy="4351338"/>
          </a:xfrm>
        </p:spPr>
        <p:txBody>
          <a:bodyPr/>
          <a:lstStyle/>
          <a:p>
            <a:pPr eaLnBrk="1" hangingPunct="1"/>
            <a:r>
              <a:rPr lang="tr-TR" altLang="tr-TR" sz="2000" dirty="0" smtClean="0">
                <a:latin typeface="Comic Sans MS" panose="030F0702030302020204" pitchFamily="66" charset="0"/>
              </a:rPr>
              <a:t>Diyabetlilerin %15’inde ayak ülserleri oluşur.</a:t>
            </a:r>
          </a:p>
          <a:p>
            <a:pPr eaLnBrk="1" hangingPunct="1"/>
            <a:r>
              <a:rPr lang="tr-TR" altLang="tr-TR" sz="2000" dirty="0" smtClean="0">
                <a:latin typeface="Comic Sans MS" panose="030F0702030302020204" pitchFamily="66" charset="0"/>
              </a:rPr>
              <a:t>Ağır vakalarda ülserler ayak ya da bacak kesilmesine yol açabilir!</a:t>
            </a:r>
          </a:p>
          <a:p>
            <a:pPr eaLnBrk="1" hangingPunct="1"/>
            <a:r>
              <a:rPr lang="tr-TR" altLang="tr-TR" sz="2000" dirty="0" smtClean="0">
                <a:latin typeface="Comic Sans MS" panose="030F0702030302020204" pitchFamily="66" charset="0"/>
              </a:rPr>
              <a:t>Hastanın yaşam kalitesini önemli ölçüde azaltan sorunlardır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6165272" y="3779911"/>
            <a:ext cx="6244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dirty="0" smtClean="0">
                <a:latin typeface="Comic Sans MS" panose="030F0702030302020204" pitchFamily="66" charset="0"/>
              </a:rPr>
              <a:t>Diyabetlinin ayağında duyu kaybı varsa ağrıyı hissetmeyebilir.</a:t>
            </a:r>
          </a:p>
          <a:p>
            <a:r>
              <a:rPr lang="tr-TR" altLang="tr-TR" sz="2000" dirty="0" smtClean="0">
                <a:latin typeface="Comic Sans MS" panose="030F0702030302020204" pitchFamily="66" charset="0"/>
              </a:rPr>
              <a:t>Bu nedenle çok basit sebeplerle yaralanmalar olabilir. Örneğin yabancı cisim batması, ayakkabı vurması, yanıklar, donmalar gibi.</a:t>
            </a:r>
          </a:p>
        </p:txBody>
      </p:sp>
      <p:pic>
        <p:nvPicPr>
          <p:cNvPr id="7170" name="Picture 2" descr="https://www.fizyodemi.com/public/upload/fizyodemi/uploaded-files/1773421515233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" y="2631354"/>
            <a:ext cx="5715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diabeteswhatsnext.com/tr/content-pages/images/img_foot_001_deskto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95" y="1011382"/>
            <a:ext cx="4147705" cy="27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57595" y="0"/>
            <a:ext cx="7886700" cy="90054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DİYABETİK AYAK BAKIMI</a:t>
            </a:r>
          </a:p>
        </p:txBody>
      </p:sp>
      <p:pic>
        <p:nvPicPr>
          <p:cNvPr id="3074" name="E5A1D279-21EF-470F-8955-27E2B031FD8D" descr="Ekran Resmi 2023-11-04 - 11.38.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7" y="4346928"/>
            <a:ext cx="2291891" cy="15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330688" y="891150"/>
            <a:ext cx="73290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Ayakları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ısıtmak için sobaya, tuğlaya </a:t>
            </a:r>
            <a:r>
              <a:rPr lang="tr-TR" sz="2000" dirty="0" err="1">
                <a:solidFill>
                  <a:srgbClr val="555555"/>
                </a:solidFill>
                <a:latin typeface="Comic Sans MS" panose="030F0702030302020204" pitchFamily="66" charset="0"/>
              </a:rPr>
              <a:t>vb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 dayamamalısınız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,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err="1" smtClean="0">
                <a:solidFill>
                  <a:srgbClr val="555555"/>
                </a:solidFill>
                <a:latin typeface="Comic Sans MS" panose="030F0702030302020204" pitchFamily="66" charset="0"/>
              </a:rPr>
              <a:t>Hergün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ayaklar ılık su ile yıkanmalıdır. </a:t>
            </a:r>
            <a:endParaRPr lang="tr-TR" sz="2000" dirty="0" smtClean="0">
              <a:solidFill>
                <a:srgbClr val="555555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Özellikle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ayaklar kuru ise bir losyon veya vazelin sürülmelidir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..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Ayaklar </a:t>
            </a:r>
            <a:r>
              <a:rPr lang="tr-TR" sz="2000" dirty="0" err="1">
                <a:solidFill>
                  <a:srgbClr val="555555"/>
                </a:solidFill>
                <a:latin typeface="Comic Sans MS" panose="030F0702030302020204" pitchFamily="66" charset="0"/>
              </a:rPr>
              <a:t>hergün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 yara, kızarıklık, 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açısından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kontrol edilmelidir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..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Ayak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tırnakları genelde haftada bir banyo sonrası 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kesilmelidir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Hiçbir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zaman terliksiz veya ayakkabısız gezilmemelidir. 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Yaraları önlemek için her zaman çok sıkmayan çorap giyilmelidir.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Ayakkabı gün sonunda ayaklar daha büyükken alınmalıdır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..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Ayakkabıyı giymeden önce içi, </a:t>
            </a:r>
            <a:r>
              <a:rPr lang="tr-TR" sz="2000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555555"/>
                </a:solidFill>
                <a:latin typeface="Comic Sans MS" panose="030F0702030302020204" pitchFamily="66" charset="0"/>
              </a:rPr>
              <a:t>elle kontrol edilmelidir.</a:t>
            </a:r>
            <a:r>
              <a:rPr lang="tr-TR" sz="2000" dirty="0">
                <a:latin typeface="Comic Sans MS" panose="030F0702030302020204" pitchFamily="66" charset="0"/>
              </a:rPr>
              <a:t/>
            </a:r>
            <a:br>
              <a:rPr lang="tr-TR" sz="2000" dirty="0">
                <a:latin typeface="Comic Sans MS" panose="030F0702030302020204" pitchFamily="66" charset="0"/>
              </a:rPr>
            </a:b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ogrencikariyeri.com/AdminFiles/CMS/Content/wp-content/uploads/2019/09/ciplak_ayak_yurum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07" y="3520369"/>
            <a:ext cx="2552575" cy="1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EI7FyWVpG9T5RVh6LtVCWkQlieoalYuWKBWuMglSrRRCd7_0w35WVmBsy2UmraUAoW3w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5" y="1154387"/>
            <a:ext cx="2340906" cy="14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kizlarsoruyor.com/q12660548/4c5d4875-1a99-455e-9eff-8649a01b8c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90" y="1052945"/>
            <a:ext cx="2657010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milimaj.com/i/milliyet/75/750x0/5def7db05542850e60fd7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90" y="2341418"/>
            <a:ext cx="2637227" cy="12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podolojiturkiye.org/wp-content/uploads/2020/05/ayakkabinin-temizligi-nasil-yapilir-cover-m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" y="2683696"/>
            <a:ext cx="2234248" cy="14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yeniakit.com.tr/images/news/625/bileklerimde-neden-corap-izi-oluyor-h1608742544-cac3f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43" y="4873057"/>
            <a:ext cx="2480039" cy="11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5458" y="129523"/>
            <a:ext cx="5132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>
                <a:solidFill>
                  <a:schemeClr val="bg1"/>
                </a:solidFill>
                <a:latin typeface="Tahoma" pitchFamily="34" charset="0"/>
              </a:rPr>
              <a:t>DİYABETİK</a:t>
            </a:r>
            <a:r>
              <a:rPr lang="tr-TR" sz="3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sz="3600" dirty="0">
                <a:solidFill>
                  <a:schemeClr val="bg1"/>
                </a:solidFill>
                <a:latin typeface="Tahoma" pitchFamily="34" charset="0"/>
              </a:rPr>
              <a:t>RETİNOPATİ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584" y="775854"/>
            <a:ext cx="6008398" cy="4750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1</a:t>
            </a:r>
            <a:r>
              <a:rPr lang="tr-TR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6-65 </a:t>
            </a: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yaş arası görülen körlüklerin %20' sinden </a:t>
            </a:r>
            <a:r>
              <a:rPr lang="tr-TR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sorumludur.</a:t>
            </a:r>
            <a:endParaRPr lang="tr-TR" sz="200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Diyabetik </a:t>
            </a:r>
            <a:r>
              <a:rPr lang="tr-TR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retinopati</a:t>
            </a: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en erken evrelerde hiçbir şikayete yol açmaz. Hatta ileri evrelere kadar hastanın görme şikayeti olmayabilir.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Hastaların </a:t>
            </a: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doktora başvuru şikayetleri genellikle;</a:t>
            </a:r>
          </a:p>
          <a:p>
            <a:pPr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görme bulanıklığı, </a:t>
            </a:r>
          </a:p>
          <a:p>
            <a:pPr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ani görme kaybı, </a:t>
            </a:r>
          </a:p>
          <a:p>
            <a:pPr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gözünün önünde uçuşmalardır.</a:t>
            </a:r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280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280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90853" y="3459163"/>
            <a:ext cx="4890655" cy="33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Göz muayenesi kadar önemli olan hastada </a:t>
            </a:r>
          </a:p>
          <a:p>
            <a:pPr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kan şekerinin düzenli gitmesi, </a:t>
            </a:r>
          </a:p>
          <a:p>
            <a:pPr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kan basıncının normal sınırlarda seyretmesidir.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200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9584" y="4962296"/>
            <a:ext cx="5101289" cy="662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Diyabetlilerde göz muayenesinin amacı; hastanın şikayetleri ortaya çıkmadan diyabetik </a:t>
            </a:r>
            <a:r>
              <a:rPr lang="tr-TR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retinopatinin</a:t>
            </a:r>
            <a:r>
              <a:rPr lang="tr-TR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saptanması ve görmeyi tehdit edecek hale geldiğinde müdahale edilerek görme kaybının engellenmesidir.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2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8194" name="Picture 2" descr="https://www.istanbulretina.com/images/hastaliklar/diyabetik-retinopat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82" y="1080655"/>
            <a:ext cx="5867763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920837" y="6434596"/>
            <a:ext cx="1958606" cy="195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5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tr-TR" sz="127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tr-TR" sz="1089" b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288" y="15444"/>
            <a:ext cx="8960621" cy="944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30502" y="-157850"/>
            <a:ext cx="7315968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46" tIns="67603" rIns="81646" bIns="42456" anchor="ctr"/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992" b="1" dirty="0" err="1">
                <a:solidFill>
                  <a:srgbClr val="FFFFFF"/>
                </a:solidFill>
                <a:latin typeface="Tahoma" pitchFamily="34" charset="0"/>
              </a:rPr>
              <a:t>Diyabetin</a:t>
            </a:r>
            <a:r>
              <a:rPr lang="en-GB" sz="3992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3992" b="1" dirty="0" err="1">
                <a:solidFill>
                  <a:srgbClr val="FFFFFF"/>
                </a:solidFill>
                <a:latin typeface="Tahoma" pitchFamily="34" charset="0"/>
              </a:rPr>
              <a:t>Komplikasyonları</a:t>
            </a:r>
            <a:endParaRPr lang="en-GB" sz="3992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5405" y="1317585"/>
            <a:ext cx="2657079" cy="712311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 w="9360">
            <a:solidFill>
              <a:srgbClr val="FF4F25"/>
            </a:solidFill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lIns="0" tIns="0" rIns="0" bIns="0" anchor="b" anchorCtr="1">
            <a:sp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b="1" dirty="0" err="1">
                <a:solidFill>
                  <a:srgbClr val="3333CC"/>
                </a:solidFill>
                <a:latin typeface="Tahoma" pitchFamily="34" charset="0"/>
              </a:rPr>
              <a:t>Akut</a:t>
            </a:r>
            <a:r>
              <a:rPr lang="en-GB" sz="2449" b="1" dirty="0">
                <a:solidFill>
                  <a:srgbClr val="3333CC"/>
                </a:solidFill>
                <a:latin typeface="Tahoma" pitchFamily="34" charset="0"/>
              </a:rPr>
              <a:t> </a:t>
            </a:r>
          </a:p>
          <a:p>
            <a:pPr algn="ctr">
              <a:lnSpc>
                <a:spcPct val="89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b="1" dirty="0" err="1">
                <a:solidFill>
                  <a:srgbClr val="3333CC"/>
                </a:solidFill>
                <a:latin typeface="Tahoma" pitchFamily="34" charset="0"/>
              </a:rPr>
              <a:t>Komplikasyonlar</a:t>
            </a:r>
            <a:endParaRPr lang="en-GB" sz="2449" b="1" dirty="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777192" y="1317585"/>
            <a:ext cx="2719006" cy="753796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 w="9360">
            <a:solidFill>
              <a:srgbClr val="FF4F25"/>
            </a:solidFill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wrap="square" lIns="0" tIns="0" rIns="0" bIns="0" anchor="b" anchorCtr="1">
            <a:sp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tr-TR" sz="2449" b="1" dirty="0">
                <a:solidFill>
                  <a:srgbClr val="3333CC"/>
                </a:solidFill>
                <a:latin typeface="Tahoma" pitchFamily="34" charset="0"/>
              </a:rPr>
              <a:t>Kronik Komplikasyonlar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9472" y="3374126"/>
            <a:ext cx="2736287" cy="2592569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FF4F25"/>
            </a:solidFill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lIns="0" tIns="0" rIns="0" bIns="0">
            <a:spAutoFit/>
          </a:bodyPr>
          <a:lstStyle/>
          <a:p>
            <a:pPr marL="50407" indent="-50407">
              <a:spcBef>
                <a:spcPts val="1361"/>
              </a:spcBef>
              <a:buClr>
                <a:srgbClr val="FF3300"/>
              </a:buClr>
              <a:buFont typeface="Times New Roman" pitchFamily="18" charset="0"/>
              <a:buChar char="•"/>
              <a:tabLst>
                <a:tab pos="50407" algn="l"/>
                <a:tab pos="456538" algn="l"/>
                <a:tab pos="864108" algn="l"/>
                <a:tab pos="1271679" algn="l"/>
                <a:tab pos="1679250" algn="l"/>
                <a:tab pos="2086821" algn="l"/>
                <a:tab pos="2494392" algn="l"/>
                <a:tab pos="2901963" algn="l"/>
                <a:tab pos="3309534" algn="l"/>
                <a:tab pos="3717105" algn="l"/>
                <a:tab pos="4124676" algn="l"/>
                <a:tab pos="4532247" algn="l"/>
                <a:tab pos="4939817" algn="l"/>
                <a:tab pos="5347389" algn="l"/>
                <a:tab pos="5754959" algn="l"/>
                <a:tab pos="6162531" algn="l"/>
                <a:tab pos="6570101" algn="l"/>
                <a:tab pos="6977673" algn="l"/>
                <a:tab pos="7385243" algn="l"/>
                <a:tab pos="7792814" algn="l"/>
                <a:tab pos="8200385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Hipoglisemi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 marL="50407" indent="-50407">
              <a:lnSpc>
                <a:spcPct val="89000"/>
              </a:lnSpc>
              <a:spcBef>
                <a:spcPts val="1361"/>
              </a:spcBef>
              <a:buClr>
                <a:srgbClr val="FF3300"/>
              </a:buClr>
              <a:buFont typeface="Times New Roman" pitchFamily="18" charset="0"/>
              <a:buChar char="•"/>
              <a:tabLst>
                <a:tab pos="50407" algn="l"/>
                <a:tab pos="456538" algn="l"/>
                <a:tab pos="864108" algn="l"/>
                <a:tab pos="1271679" algn="l"/>
                <a:tab pos="1679250" algn="l"/>
                <a:tab pos="2086821" algn="l"/>
                <a:tab pos="2494392" algn="l"/>
                <a:tab pos="2901963" algn="l"/>
                <a:tab pos="3309534" algn="l"/>
                <a:tab pos="3717105" algn="l"/>
                <a:tab pos="4124676" algn="l"/>
                <a:tab pos="4532247" algn="l"/>
                <a:tab pos="4939817" algn="l"/>
                <a:tab pos="5347389" algn="l"/>
                <a:tab pos="5754959" algn="l"/>
                <a:tab pos="6162531" algn="l"/>
                <a:tab pos="6570101" algn="l"/>
                <a:tab pos="6977673" algn="l"/>
                <a:tab pos="7385243" algn="l"/>
                <a:tab pos="7792814" algn="l"/>
                <a:tab pos="8200385" algn="l"/>
              </a:tabLst>
            </a:pPr>
            <a:r>
              <a:rPr lang="tr-TR" sz="2449" dirty="0" err="1">
                <a:solidFill>
                  <a:srgbClr val="3333CC"/>
                </a:solidFill>
                <a:latin typeface="Tahoma" pitchFamily="34" charset="0"/>
              </a:rPr>
              <a:t>Hiperglisemi</a:t>
            </a:r>
            <a:endParaRPr lang="tr-TR" sz="2449" dirty="0">
              <a:solidFill>
                <a:srgbClr val="3333CC"/>
              </a:solidFill>
              <a:latin typeface="Tahoma" pitchFamily="34" charset="0"/>
            </a:endParaRPr>
          </a:p>
          <a:p>
            <a:pPr marL="50407" indent="-50407">
              <a:lnSpc>
                <a:spcPct val="89000"/>
              </a:lnSpc>
              <a:spcBef>
                <a:spcPts val="1361"/>
              </a:spcBef>
              <a:buClr>
                <a:srgbClr val="FF3300"/>
              </a:buClr>
              <a:buFont typeface="Times New Roman" pitchFamily="18" charset="0"/>
              <a:buChar char="•"/>
              <a:tabLst>
                <a:tab pos="50407" algn="l"/>
                <a:tab pos="456538" algn="l"/>
                <a:tab pos="864108" algn="l"/>
                <a:tab pos="1271679" algn="l"/>
                <a:tab pos="1679250" algn="l"/>
                <a:tab pos="2086821" algn="l"/>
                <a:tab pos="2494392" algn="l"/>
                <a:tab pos="2901963" algn="l"/>
                <a:tab pos="3309534" algn="l"/>
                <a:tab pos="3717105" algn="l"/>
                <a:tab pos="4124676" algn="l"/>
                <a:tab pos="4532247" algn="l"/>
                <a:tab pos="4939817" algn="l"/>
                <a:tab pos="5347389" algn="l"/>
                <a:tab pos="5754959" algn="l"/>
                <a:tab pos="6162531" algn="l"/>
                <a:tab pos="6570101" algn="l"/>
                <a:tab pos="6977673" algn="l"/>
                <a:tab pos="7385243" algn="l"/>
                <a:tab pos="7792814" algn="l"/>
                <a:tab pos="8200385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Diabetik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ketoasidoz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 marL="50407" indent="-50407">
              <a:lnSpc>
                <a:spcPct val="89000"/>
              </a:lnSpc>
              <a:spcBef>
                <a:spcPts val="1361"/>
              </a:spcBef>
              <a:buClr>
                <a:srgbClr val="FF3300"/>
              </a:buClr>
              <a:buFont typeface="Times New Roman" pitchFamily="18" charset="0"/>
              <a:buChar char="•"/>
              <a:tabLst>
                <a:tab pos="50407" algn="l"/>
                <a:tab pos="456538" algn="l"/>
                <a:tab pos="864108" algn="l"/>
                <a:tab pos="1271679" algn="l"/>
                <a:tab pos="1679250" algn="l"/>
                <a:tab pos="2086821" algn="l"/>
                <a:tab pos="2494392" algn="l"/>
                <a:tab pos="2901963" algn="l"/>
                <a:tab pos="3309534" algn="l"/>
                <a:tab pos="3717105" algn="l"/>
                <a:tab pos="4124676" algn="l"/>
                <a:tab pos="4532247" algn="l"/>
                <a:tab pos="4939817" algn="l"/>
                <a:tab pos="5347389" algn="l"/>
                <a:tab pos="5754959" algn="l"/>
                <a:tab pos="6162531" algn="l"/>
                <a:tab pos="6570101" algn="l"/>
                <a:tab pos="6977673" algn="l"/>
                <a:tab pos="7385243" algn="l"/>
                <a:tab pos="7792814" algn="l"/>
                <a:tab pos="8200385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Hiperozmolar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tr-TR" sz="2449" dirty="0">
                <a:solidFill>
                  <a:srgbClr val="3333CC"/>
                </a:solidFill>
                <a:latin typeface="Tahoma" pitchFamily="34" charset="0"/>
              </a:rPr>
              <a:t>N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onketotik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koma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920837" y="2833605"/>
            <a:ext cx="3102086" cy="844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903" b="1" dirty="0" err="1">
                <a:solidFill>
                  <a:srgbClr val="FF3300"/>
                </a:solidFill>
                <a:latin typeface="Tahoma" pitchFamily="34" charset="0"/>
              </a:rPr>
              <a:t>Makrovasküler</a:t>
            </a:r>
            <a:endParaRPr lang="en-GB" sz="2903" b="1" dirty="0">
              <a:solidFill>
                <a:srgbClr val="FF3300"/>
              </a:solidFill>
              <a:latin typeface="Tahoma" pitchFamily="34" charset="0"/>
            </a:endParaRPr>
          </a:p>
          <a:p>
            <a:pPr algn="ctr">
              <a:lnSpc>
                <a:spcPct val="89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903" b="1" dirty="0" err="1">
                <a:solidFill>
                  <a:srgbClr val="FF3300"/>
                </a:solidFill>
                <a:latin typeface="Tahoma" pitchFamily="34" charset="0"/>
              </a:rPr>
              <a:t>komplikasyonlar</a:t>
            </a:r>
            <a:endParaRPr lang="en-GB" sz="2903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146185" y="2891647"/>
            <a:ext cx="3102086" cy="89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903" b="1" dirty="0" err="1">
                <a:solidFill>
                  <a:srgbClr val="FF3300"/>
                </a:solidFill>
                <a:latin typeface="Tahoma" pitchFamily="34" charset="0"/>
              </a:rPr>
              <a:t>Mikrovasküler</a:t>
            </a:r>
            <a:r>
              <a:rPr lang="tr-TR" sz="2903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GB" sz="2903" b="1" dirty="0" err="1">
                <a:solidFill>
                  <a:srgbClr val="FF3300"/>
                </a:solidFill>
                <a:latin typeface="Tahoma" pitchFamily="34" charset="0"/>
              </a:rPr>
              <a:t>komplikasyonlar</a:t>
            </a:r>
            <a:endParaRPr lang="en-GB" sz="2903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095095" y="4225595"/>
            <a:ext cx="3240340" cy="171854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FF4F25"/>
            </a:solidFill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Kardiovasküler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sistem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Serebrovasküler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sistem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Periferik</a:t>
            </a:r>
            <a:r>
              <a:rPr lang="en-GB" sz="2449" dirty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dolaşım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sz="2449" dirty="0">
              <a:solidFill>
                <a:srgbClr val="3333CC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715667" y="4236821"/>
            <a:ext cx="2354115" cy="1383136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FF4F25"/>
            </a:solidFill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Retinopati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Nefropati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buClr>
                <a:srgbClr val="FF3300"/>
              </a:buClr>
              <a:buFont typeface="Times New Roman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49" dirty="0" err="1">
                <a:solidFill>
                  <a:srgbClr val="3333CC"/>
                </a:solidFill>
                <a:latin typeface="Tahoma" pitchFamily="34" charset="0"/>
              </a:rPr>
              <a:t>Nöröpati</a:t>
            </a:r>
            <a:endParaRPr lang="en-GB" sz="2449" dirty="0">
              <a:solidFill>
                <a:srgbClr val="3333CC"/>
              </a:solidFill>
              <a:latin typeface="Tahoma" pitchFamily="34" charset="0"/>
            </a:endParaRPr>
          </a:p>
          <a:p>
            <a:pPr>
              <a:lnSpc>
                <a:spcPct val="89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sz="2449" dirty="0">
              <a:solidFill>
                <a:srgbClr val="3333CC"/>
              </a:solidFill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1601288" y="2064229"/>
            <a:ext cx="152656" cy="1441592"/>
          </a:xfrm>
          <a:prstGeom prst="downArrow">
            <a:avLst>
              <a:gd name="adj1" fmla="val 50000"/>
              <a:gd name="adj2" fmla="val 236085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wrap="none" anchor="ctr"/>
          <a:lstStyle/>
          <a:p>
            <a:endParaRPr lang="tr-TR" sz="1633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6650182" y="3671149"/>
            <a:ext cx="127010" cy="497244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wrap="none" anchor="ctr"/>
          <a:lstStyle/>
          <a:p>
            <a:endParaRPr lang="tr-TR" sz="1633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9538567" y="3747170"/>
            <a:ext cx="162738" cy="489651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 wrap="none" anchor="ctr"/>
          <a:lstStyle/>
          <a:p>
            <a:endParaRPr lang="tr-TR" sz="1633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567535" y="2163494"/>
            <a:ext cx="2971032" cy="1440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>
            <a:outerShdw dist="40186" dir="1096358" algn="ctr" rotWithShape="0">
              <a:srgbClr val="C0C0C0"/>
            </a:outerShdw>
          </a:effectLst>
        </p:spPr>
        <p:txBody>
          <a:bodyPr/>
          <a:lstStyle/>
          <a:p>
            <a:endParaRPr lang="tr-TR" sz="1633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566094" y="2172431"/>
            <a:ext cx="1441" cy="761840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 type="triangle" w="med" len="med"/>
          </a:ln>
          <a:effectLst>
            <a:outerShdw dist="40186" dir="1096358" algn="ctr" rotWithShape="0">
              <a:srgbClr val="C0C0C0"/>
            </a:outerShdw>
          </a:effectLst>
        </p:spPr>
        <p:txBody>
          <a:bodyPr/>
          <a:lstStyle/>
          <a:p>
            <a:endParaRPr lang="tr-TR" sz="1633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9514101" y="2158809"/>
            <a:ext cx="1440" cy="761840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/>
            <a:tailEnd type="triangle" w="med" len="med"/>
          </a:ln>
          <a:effectLst>
            <a:outerShdw dist="40186" dir="1096358" algn="ctr" rotWithShape="0">
              <a:srgbClr val="C0C0C0"/>
            </a:outerShdw>
          </a:effectLst>
        </p:spPr>
        <p:txBody>
          <a:bodyPr/>
          <a:lstStyle/>
          <a:p>
            <a:endParaRPr lang="tr-TR" sz="1633"/>
          </a:p>
        </p:txBody>
      </p:sp>
    </p:spTree>
    <p:extLst>
      <p:ext uri="{BB962C8B-B14F-4D97-AF65-F5344CB8AC3E}">
        <p14:creationId xmlns:p14="http://schemas.microsoft.com/office/powerpoint/2010/main" val="134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35643" y="129523"/>
            <a:ext cx="4932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>
                <a:solidFill>
                  <a:schemeClr val="bg1"/>
                </a:solidFill>
                <a:latin typeface="Tahoma" pitchFamily="34" charset="0"/>
              </a:rPr>
              <a:t>DİYABETİK</a:t>
            </a:r>
            <a:r>
              <a:rPr lang="tr-TR" sz="36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sz="3600" dirty="0" smtClean="0">
                <a:solidFill>
                  <a:schemeClr val="bg1"/>
                </a:solidFill>
                <a:latin typeface="Tahoma" pitchFamily="34" charset="0"/>
              </a:rPr>
              <a:t>NEFROTAPİ</a:t>
            </a:r>
            <a:endParaRPr lang="tr-TR" sz="36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0109" y="1443840"/>
            <a:ext cx="64562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Diyabetli hastalarda </a:t>
            </a:r>
            <a:r>
              <a:rPr lang="tr-TR" sz="2000" dirty="0" err="1">
                <a:latin typeface="Comic Sans MS" panose="030F0702030302020204" pitchFamily="66" charset="0"/>
              </a:rPr>
              <a:t>nefropati</a:t>
            </a:r>
            <a:r>
              <a:rPr lang="tr-TR" sz="2000" dirty="0">
                <a:latin typeface="Comic Sans MS" panose="030F0702030302020204" pitchFamily="66" charset="0"/>
              </a:rPr>
              <a:t> yetişkin bireylerin en önemli </a:t>
            </a:r>
            <a:r>
              <a:rPr lang="tr-TR" sz="2000" dirty="0" err="1">
                <a:latin typeface="Comic Sans MS" panose="030F0702030302020204" pitchFamily="66" charset="0"/>
              </a:rPr>
              <a:t>morbidite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mortalite</a:t>
            </a:r>
            <a:r>
              <a:rPr lang="tr-TR" sz="2000" dirty="0">
                <a:latin typeface="Comic Sans MS" panose="030F0702030302020204" pitchFamily="66" charset="0"/>
              </a:rPr>
              <a:t> nedenleri arasında yer almaktadır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  </a:t>
            </a:r>
            <a:r>
              <a:rPr lang="tr-TR" sz="2000" dirty="0">
                <a:latin typeface="Comic Sans MS" panose="030F0702030302020204" pitchFamily="66" charset="0"/>
              </a:rPr>
              <a:t>Hipertansiyon, ödem, </a:t>
            </a:r>
            <a:r>
              <a:rPr lang="tr-TR" sz="2000" dirty="0" err="1">
                <a:latin typeface="Comic Sans MS" panose="030F0702030302020204" pitchFamily="66" charset="0"/>
              </a:rPr>
              <a:t>proteinüri</a:t>
            </a:r>
            <a:r>
              <a:rPr lang="tr-TR" sz="2000" dirty="0">
                <a:latin typeface="Comic Sans MS" panose="030F0702030302020204" pitchFamily="66" charset="0"/>
              </a:rPr>
              <a:t> ve böbrek yetersizliği ile karakterizedir.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Diyabetli </a:t>
            </a:r>
            <a:r>
              <a:rPr lang="tr-TR" sz="2000" dirty="0">
                <a:latin typeface="Comic Sans MS" panose="030F0702030302020204" pitchFamily="66" charset="0"/>
              </a:rPr>
              <a:t>hastalarda </a:t>
            </a:r>
            <a:r>
              <a:rPr lang="tr-TR" sz="2000" dirty="0" err="1">
                <a:latin typeface="Comic Sans MS" panose="030F0702030302020204" pitchFamily="66" charset="0"/>
              </a:rPr>
              <a:t>nefropatiyi</a:t>
            </a:r>
            <a:r>
              <a:rPr lang="tr-TR" sz="2000" dirty="0">
                <a:latin typeface="Comic Sans MS" panose="030F0702030302020204" pitchFamily="66" charset="0"/>
              </a:rPr>
              <a:t> önlemek ve ilerlemesini geciktirmek için </a:t>
            </a:r>
            <a:r>
              <a:rPr lang="tr-TR" sz="2000" dirty="0" err="1">
                <a:latin typeface="Comic Sans MS" panose="030F0702030302020204" pitchFamily="66" charset="0"/>
              </a:rPr>
              <a:t>glisemik</a:t>
            </a:r>
            <a:r>
              <a:rPr lang="tr-TR" sz="2000" dirty="0">
                <a:latin typeface="Comic Sans MS" panose="030F0702030302020204" pitchFamily="66" charset="0"/>
              </a:rPr>
              <a:t> kontrolün en iyi şekilde yapılması gerekir</a:t>
            </a:r>
            <a:r>
              <a:rPr lang="tr-TR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Bireylerin </a:t>
            </a:r>
            <a:r>
              <a:rPr lang="tr-TR" sz="2000" dirty="0" err="1">
                <a:latin typeface="Comic Sans MS" panose="030F0702030302020204" pitchFamily="66" charset="0"/>
              </a:rPr>
              <a:t>albumin</a:t>
            </a:r>
            <a:r>
              <a:rPr lang="tr-TR" sz="2000" dirty="0">
                <a:latin typeface="Comic Sans MS" panose="030F0702030302020204" pitchFamily="66" charset="0"/>
              </a:rPr>
              <a:t>/</a:t>
            </a:r>
            <a:r>
              <a:rPr lang="tr-TR" sz="2000" dirty="0" err="1">
                <a:latin typeface="Comic Sans MS" panose="030F0702030302020204" pitchFamily="66" charset="0"/>
              </a:rPr>
              <a:t>kreatinin</a:t>
            </a:r>
            <a:r>
              <a:rPr lang="tr-TR" sz="2000" dirty="0">
                <a:latin typeface="Comic Sans MS" panose="030F0702030302020204" pitchFamily="66" charset="0"/>
              </a:rPr>
              <a:t> oranı ve </a:t>
            </a:r>
            <a:r>
              <a:rPr lang="tr-TR" sz="2000" dirty="0" err="1">
                <a:latin typeface="Comic Sans MS" panose="030F0702030302020204" pitchFamily="66" charset="0"/>
              </a:rPr>
              <a:t>eGFR</a:t>
            </a:r>
            <a:r>
              <a:rPr lang="tr-TR" sz="2000" dirty="0">
                <a:latin typeface="Comic Sans MS" panose="030F0702030302020204" pitchFamily="66" charset="0"/>
              </a:rPr>
              <a:t> (</a:t>
            </a:r>
            <a:r>
              <a:rPr lang="tr-TR" sz="2000" dirty="0" err="1">
                <a:latin typeface="Comic Sans MS" panose="030F0702030302020204" pitchFamily="66" charset="0"/>
              </a:rPr>
              <a:t>glomerüler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filtrasyon</a:t>
            </a:r>
            <a:r>
              <a:rPr lang="tr-TR" sz="2000" dirty="0">
                <a:latin typeface="Comic Sans MS" panose="030F0702030302020204" pitchFamily="66" charset="0"/>
              </a:rPr>
              <a:t> hız) hesabı tanıdan başlayarak yılda bir kez yapılmalıdır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encrypted-tbn0.gstatic.com/images?q=tbn:ANd9GcRJpv4d89bqvom1-YswhwkThcHMUW3nrzEn1hQ2uJ-wpZKkVSfssLRqiKqq4xSu_0JxhRM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78" y="1094509"/>
            <a:ext cx="5209438" cy="46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89057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KRONİK KOMPLİKASYONLARDAN KORUNMA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97873" y="1468581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Hemoglobin A1c: Ölçümden önceki üç aylık </a:t>
            </a:r>
            <a:r>
              <a:rPr lang="tr-TR" sz="2400" dirty="0" err="1" smtClean="0"/>
              <a:t>glukoz</a:t>
            </a:r>
            <a:r>
              <a:rPr lang="tr-TR" sz="2400" dirty="0" smtClean="0"/>
              <a:t> kontrolünü yansıtır</a:t>
            </a:r>
          </a:p>
          <a:p>
            <a:r>
              <a:rPr lang="tr-TR" sz="2400" dirty="0" smtClean="0"/>
              <a:t>Bu ölçümü yaptırmak için hastanın aç olması gerekmez</a:t>
            </a:r>
          </a:p>
          <a:p>
            <a:r>
              <a:rPr lang="tr-TR" sz="2400" dirty="0" smtClean="0"/>
              <a:t>Normali %4-6 arasıdır</a:t>
            </a:r>
          </a:p>
          <a:p>
            <a:r>
              <a:rPr lang="tr-TR" sz="2400" dirty="0" err="1" smtClean="0"/>
              <a:t>Glisemik</a:t>
            </a:r>
            <a:r>
              <a:rPr lang="tr-TR" sz="2400" dirty="0" smtClean="0"/>
              <a:t> kontrol sağlanıncaya kadar 3 ayda bir, stabil hastalarda 6 ayda bir ölçülmelidir</a:t>
            </a:r>
          </a:p>
          <a:p>
            <a:r>
              <a:rPr lang="tr-TR" sz="2400" dirty="0" smtClean="0"/>
              <a:t>A1c normale ne kadar yakın ise komplikasyon riski o kadar düşüktür</a:t>
            </a:r>
          </a:p>
          <a:p>
            <a:r>
              <a:rPr lang="tr-TR" sz="2400" dirty="0" smtClean="0"/>
              <a:t>A1c tanı testi olarak da kullanılabilmektedir  ( ˃ %6.5 )</a:t>
            </a:r>
            <a:endParaRPr lang="tr-TR" sz="2000" dirty="0" smtClean="0"/>
          </a:p>
          <a:p>
            <a:pPr lvl="1"/>
            <a:endParaRPr lang="tr-TR" sz="800" dirty="0" smtClean="0"/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</p:txBody>
      </p:sp>
      <p:pic>
        <p:nvPicPr>
          <p:cNvPr id="13314" name="Picture 2" descr="https://www.shutterstock.com/shutterstock/photos/2258455769/display_1500/stock-vector-hemoglobin-a-c-hba-c-blood-glycated-hemoglobin-hba-c-test-diabetes-mellitus-vector-2258455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98" y="1468581"/>
            <a:ext cx="4402602" cy="3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2667000" y="4724400"/>
            <a:ext cx="1219200" cy="1371600"/>
          </a:xfrm>
          <a:prstGeom prst="rect">
            <a:avLst/>
          </a:prstGeom>
          <a:noFill/>
          <a:ln>
            <a:solidFill>
              <a:srgbClr val="FF993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114240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A1c’yi %1 düşürme</a:t>
            </a: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1907150" y="2387889"/>
            <a:ext cx="2590800" cy="19050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Aşağı Ok"/>
          <p:cNvSpPr/>
          <p:nvPr/>
        </p:nvSpPr>
        <p:spPr>
          <a:xfrm>
            <a:off x="4858404" y="2412716"/>
            <a:ext cx="2590800" cy="19050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rgbClr val="000099"/>
              </a:solidFill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8078391" y="2387889"/>
            <a:ext cx="2590800" cy="19050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188098" y="812513"/>
            <a:ext cx="271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FF9933"/>
                </a:solidFill>
              </a:rPr>
              <a:t>Tip 2 diyabette</a:t>
            </a:r>
          </a:p>
        </p:txBody>
      </p:sp>
      <p:pic>
        <p:nvPicPr>
          <p:cNvPr id="412674" name="Picture 2" descr="C:\Users\hp\Desktop\ka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036" y="4343401"/>
            <a:ext cx="2327564" cy="1637443"/>
          </a:xfrm>
          <a:prstGeom prst="rect">
            <a:avLst/>
          </a:prstGeom>
          <a:noFill/>
          <a:ln w="25400">
            <a:solidFill>
              <a:srgbClr val="FF9933">
                <a:alpha val="50000"/>
              </a:srgbClr>
            </a:solidFill>
          </a:ln>
        </p:spPr>
      </p:pic>
      <p:pic>
        <p:nvPicPr>
          <p:cNvPr id="412675" name="Picture 3" descr="C:\Users\hp\Desktop\ölü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705" y="4317716"/>
            <a:ext cx="2356350" cy="1663128"/>
          </a:xfrm>
          <a:prstGeom prst="rect">
            <a:avLst/>
          </a:prstGeom>
          <a:noFill/>
          <a:ln w="25400">
            <a:solidFill>
              <a:srgbClr val="FF9933">
                <a:alpha val="50000"/>
              </a:srgbClr>
            </a:solidFill>
          </a:ln>
        </p:spPr>
      </p:pic>
      <p:pic>
        <p:nvPicPr>
          <p:cNvPr id="412676" name="Picture 4" descr="C:\Users\hp\Desktop\gö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6088" y="4279034"/>
            <a:ext cx="746952" cy="840321"/>
          </a:xfrm>
          <a:prstGeom prst="rect">
            <a:avLst/>
          </a:prstGeom>
          <a:noFill/>
        </p:spPr>
      </p:pic>
      <p:pic>
        <p:nvPicPr>
          <p:cNvPr id="412677" name="Picture 5" descr="C:\Users\hp\Desktop\böbr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646" y="5112038"/>
            <a:ext cx="772271" cy="868805"/>
          </a:xfrm>
          <a:prstGeom prst="rect">
            <a:avLst/>
          </a:prstGeom>
          <a:noFill/>
        </p:spPr>
      </p:pic>
      <p:pic>
        <p:nvPicPr>
          <p:cNvPr id="412678" name="Picture 6" descr="C:\Users\hp\Desktop\sin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1929" y="5118678"/>
            <a:ext cx="728132" cy="819149"/>
          </a:xfrm>
          <a:prstGeom prst="rect">
            <a:avLst/>
          </a:prstGeom>
          <a:noFill/>
        </p:spPr>
      </p:pic>
      <p:pic>
        <p:nvPicPr>
          <p:cNvPr id="412679" name="Picture 7" descr="C:\Users\hp\Desktop\ay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1456" y="4315112"/>
            <a:ext cx="714280" cy="803565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1670004" y="1438564"/>
            <a:ext cx="25146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tr-TR" sz="3200" b="1" dirty="0" err="1">
                <a:solidFill>
                  <a:srgbClr val="FF9933"/>
                </a:solidFill>
              </a:rPr>
              <a:t>Mikrovasküler</a:t>
            </a:r>
            <a:endParaRPr lang="tr-TR" sz="3200" b="1" dirty="0">
              <a:solidFill>
                <a:srgbClr val="FF9933"/>
              </a:solidFill>
            </a:endParaRPr>
          </a:p>
          <a:p>
            <a:pPr algn="ctr"/>
            <a:r>
              <a:rPr lang="tr-TR" sz="3200" b="1" dirty="0">
                <a:solidFill>
                  <a:srgbClr val="FF9933"/>
                </a:solidFill>
              </a:rPr>
              <a:t> komplikasyon riski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4825499" y="1435388"/>
            <a:ext cx="2611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9933"/>
                </a:solidFill>
              </a:rPr>
              <a:t>Diyabete bağlı</a:t>
            </a:r>
          </a:p>
          <a:p>
            <a:pPr algn="ctr"/>
            <a:r>
              <a:rPr lang="tr-TR" sz="3200" b="1" dirty="0">
                <a:solidFill>
                  <a:srgbClr val="FF9933"/>
                </a:solidFill>
              </a:rPr>
              <a:t> ölüm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7437496" y="1426059"/>
            <a:ext cx="3633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9933"/>
                </a:solidFill>
              </a:rPr>
              <a:t>Miyokard</a:t>
            </a:r>
            <a:r>
              <a:rPr lang="tr-TR" sz="3200" b="1" dirty="0">
                <a:solidFill>
                  <a:srgbClr val="FF9933"/>
                </a:solidFill>
              </a:rPr>
              <a:t> </a:t>
            </a:r>
            <a:r>
              <a:rPr lang="tr-TR" sz="3200" b="1" dirty="0" err="1">
                <a:solidFill>
                  <a:srgbClr val="FF9933"/>
                </a:solidFill>
              </a:rPr>
              <a:t>infarktüsü</a:t>
            </a:r>
            <a:endParaRPr lang="tr-TR" sz="3200" b="1" dirty="0">
              <a:solidFill>
                <a:srgbClr val="FF9933"/>
              </a:solidFill>
            </a:endParaRPr>
          </a:p>
          <a:p>
            <a:pPr algn="ctr"/>
            <a:r>
              <a:rPr lang="tr-TR" sz="3200" b="1" dirty="0">
                <a:solidFill>
                  <a:srgbClr val="FF9933"/>
                </a:solidFill>
              </a:rPr>
              <a:t> riski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5547797" y="3298827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%25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2825995" y="3298827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%35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8832604" y="321137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%18</a:t>
            </a:r>
          </a:p>
        </p:txBody>
      </p:sp>
    </p:spTree>
    <p:extLst>
      <p:ext uri="{BB962C8B-B14F-4D97-AF65-F5344CB8AC3E}">
        <p14:creationId xmlns:p14="http://schemas.microsoft.com/office/powerpoint/2010/main" val="54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6418" y="-23929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A1c’yi %1 düşürme</a:t>
            </a: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392495" y="1845540"/>
            <a:ext cx="2590800" cy="22860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8 Aşağı Ok"/>
          <p:cNvSpPr/>
          <p:nvPr/>
        </p:nvSpPr>
        <p:spPr>
          <a:xfrm>
            <a:off x="7886700" y="1880176"/>
            <a:ext cx="2590800" cy="22860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şağı Ok"/>
          <p:cNvSpPr/>
          <p:nvPr/>
        </p:nvSpPr>
        <p:spPr>
          <a:xfrm>
            <a:off x="3896453" y="1793851"/>
            <a:ext cx="2590800" cy="2438400"/>
          </a:xfrm>
          <a:prstGeom prst="downArrow">
            <a:avLst/>
          </a:prstGeom>
          <a:gradFill flip="none" rotWithShape="1">
            <a:gsLst>
              <a:gs pos="0">
                <a:srgbClr val="00808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99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29048" y="1282076"/>
            <a:ext cx="218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err="1">
                <a:solidFill>
                  <a:srgbClr val="FF9933"/>
                </a:solidFill>
              </a:rPr>
              <a:t>Retinopati</a:t>
            </a:r>
            <a:endParaRPr lang="tr-TR" sz="3600" b="1" dirty="0">
              <a:solidFill>
                <a:srgbClr val="FF9933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301578" y="1312855"/>
            <a:ext cx="187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9933"/>
                </a:solidFill>
              </a:rPr>
              <a:t>Nefropati</a:t>
            </a:r>
            <a:endParaRPr lang="tr-TR" sz="3200" b="1" dirty="0">
              <a:solidFill>
                <a:srgbClr val="FF9933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8363312" y="1355125"/>
            <a:ext cx="1700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9933"/>
                </a:solidFill>
              </a:rPr>
              <a:t>Nöropati</a:t>
            </a:r>
            <a:endParaRPr lang="tr-TR" sz="3200" b="1" dirty="0">
              <a:solidFill>
                <a:srgbClr val="FF9933"/>
              </a:solidFill>
            </a:endParaRPr>
          </a:p>
        </p:txBody>
      </p:sp>
      <p:pic>
        <p:nvPicPr>
          <p:cNvPr id="411650" name="Picture 2" descr="C:\Users\hp\Desktop\si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637" y="4232251"/>
            <a:ext cx="2189018" cy="1669786"/>
          </a:xfrm>
          <a:prstGeom prst="rect">
            <a:avLst/>
          </a:prstGeom>
          <a:noFill/>
          <a:ln>
            <a:solidFill>
              <a:srgbClr val="FF9933">
                <a:alpha val="50000"/>
              </a:srgbClr>
            </a:solidFill>
          </a:ln>
        </p:spPr>
      </p:pic>
      <p:pic>
        <p:nvPicPr>
          <p:cNvPr id="411651" name="Picture 3" descr="C:\Users\hp\Desktop\böb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409" y="4232251"/>
            <a:ext cx="2590800" cy="1669786"/>
          </a:xfrm>
          <a:prstGeom prst="rect">
            <a:avLst/>
          </a:prstGeom>
          <a:noFill/>
          <a:ln w="19050">
            <a:solidFill>
              <a:srgbClr val="FF9933">
                <a:alpha val="50000"/>
              </a:srgbClr>
            </a:solidFill>
          </a:ln>
        </p:spPr>
      </p:pic>
      <p:pic>
        <p:nvPicPr>
          <p:cNvPr id="411652" name="Picture 4" descr="C:\Users\hp\Desktop\gö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82" y="4165481"/>
            <a:ext cx="2133600" cy="1736556"/>
          </a:xfrm>
          <a:prstGeom prst="rect">
            <a:avLst/>
          </a:prstGeom>
          <a:noFill/>
          <a:ln w="19050">
            <a:solidFill>
              <a:srgbClr val="FF9933">
                <a:alpha val="50000"/>
              </a:srgbClr>
            </a:solidFill>
          </a:ln>
        </p:spPr>
      </p:pic>
      <p:sp>
        <p:nvSpPr>
          <p:cNvPr id="17" name="16 Metin kutusu"/>
          <p:cNvSpPr txBox="1"/>
          <p:nvPr/>
        </p:nvSpPr>
        <p:spPr>
          <a:xfrm>
            <a:off x="1201606" y="297208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%35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4400955" y="297208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%24-44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8686800" y="296525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0099"/>
                </a:solidFill>
              </a:rPr>
              <a:t>%30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3924571" y="708794"/>
            <a:ext cx="303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FF9933"/>
                </a:solidFill>
              </a:rPr>
              <a:t>Tip 1 diyabette</a:t>
            </a:r>
          </a:p>
        </p:txBody>
      </p:sp>
    </p:spTree>
    <p:extLst>
      <p:ext uri="{BB962C8B-B14F-4D97-AF65-F5344CB8AC3E}">
        <p14:creationId xmlns:p14="http://schemas.microsoft.com/office/powerpoint/2010/main" val="198704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28609" y="272534"/>
            <a:ext cx="322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spc="65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TEŞEKKÜRLER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https://tektiklabilgielinde.saglik.gov.tr/depo/sagligimyeni/hastaliklar/diyabet/tip2/resi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113189"/>
            <a:ext cx="11194474" cy="48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9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64127" y="2199409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Akut Komplikasyonlar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Hipoglisemi</a:t>
            </a:r>
          </a:p>
          <a:p>
            <a:pPr lvl="1"/>
            <a:r>
              <a:rPr lang="tr-TR" dirty="0" err="1" smtClean="0">
                <a:latin typeface="Comic Sans MS" panose="030F0702030302020204" pitchFamily="66" charset="0"/>
              </a:rPr>
              <a:t>Hiperglisemi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</a:p>
          <a:p>
            <a:pPr lvl="2"/>
            <a:r>
              <a:rPr lang="tr-TR" dirty="0" smtClean="0">
                <a:latin typeface="Comic Sans MS" panose="030F0702030302020204" pitchFamily="66" charset="0"/>
              </a:rPr>
              <a:t>Diyabetik </a:t>
            </a:r>
            <a:r>
              <a:rPr lang="tr-TR" dirty="0" err="1" smtClean="0">
                <a:latin typeface="Comic Sans MS" panose="030F0702030302020204" pitchFamily="66" charset="0"/>
              </a:rPr>
              <a:t>ketoasidoz</a:t>
            </a:r>
            <a:r>
              <a:rPr lang="tr-TR" dirty="0" smtClean="0">
                <a:latin typeface="Comic Sans MS" panose="030F0702030302020204" pitchFamily="66" charset="0"/>
              </a:rPr>
              <a:t> (DKA)</a:t>
            </a:r>
          </a:p>
          <a:p>
            <a:pPr lvl="2"/>
            <a:r>
              <a:rPr lang="tr-TR" dirty="0" err="1" smtClean="0">
                <a:latin typeface="Comic Sans MS" panose="030F0702030302020204" pitchFamily="66" charset="0"/>
              </a:rPr>
              <a:t>Hiperozmolar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hiperglisemik</a:t>
            </a:r>
            <a:r>
              <a:rPr lang="tr-TR" dirty="0" smtClean="0">
                <a:latin typeface="Comic Sans MS" panose="030F0702030302020204" pitchFamily="66" charset="0"/>
              </a:rPr>
              <a:t> durum (HHD)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Laktik </a:t>
            </a:r>
            <a:r>
              <a:rPr lang="tr-TR" dirty="0" err="1" smtClean="0">
                <a:latin typeface="Comic Sans MS" panose="030F0702030302020204" pitchFamily="66" charset="0"/>
              </a:rPr>
              <a:t>asidoz</a:t>
            </a:r>
            <a:r>
              <a:rPr lang="tr-TR" dirty="0" smtClean="0">
                <a:latin typeface="Comic Sans MS" panose="030F0702030302020204" pitchFamily="66" charset="0"/>
              </a:rPr>
              <a:t> (LA)</a:t>
            </a:r>
          </a:p>
          <a:p>
            <a:pPr lvl="1"/>
            <a:endParaRPr lang="tr-TR" dirty="0" smtClean="0">
              <a:latin typeface="Comic Sans MS" panose="030F0702030302020204" pitchFamily="66" charset="0"/>
            </a:endParaRPr>
          </a:p>
        </p:txBody>
      </p:sp>
      <p:pic>
        <p:nvPicPr>
          <p:cNvPr id="11278" name="Picture 14" descr="https://media.istockphoto.com/id/508514167/tr/vekt%C3%B6r/diabetes.jpg?s=612x612&amp;w=0&amp;k=20&amp;c=cWPmklXJBTGz-CUFOURO2GeUkPkpW0_x9k6xhp0hCbA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1108363"/>
            <a:ext cx="5430982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73182" y="1325563"/>
            <a:ext cx="10515600" cy="4351338"/>
          </a:xfrm>
        </p:spPr>
        <p:txBody>
          <a:bodyPr/>
          <a:lstStyle/>
          <a:p>
            <a:pPr>
              <a:buNone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Diyabetli hastalar için</a:t>
            </a:r>
          </a:p>
          <a:p>
            <a:pPr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    PG &lt; 70 mg/</a:t>
            </a:r>
            <a:r>
              <a:rPr lang="tr-TR" sz="2800" dirty="0" err="1" smtClean="0">
                <a:latin typeface="Comic Sans MS" panose="030F0702030302020204" pitchFamily="66" charset="0"/>
              </a:rPr>
              <a:t>dl</a:t>
            </a:r>
            <a:r>
              <a:rPr lang="tr-TR" sz="2800" dirty="0" smtClean="0">
                <a:latin typeface="Comic Sans MS" panose="030F0702030302020204" pitchFamily="66" charset="0"/>
              </a:rPr>
              <a:t> kabul edilmektedir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lvl="1"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endParaRPr lang="tr-TR" sz="2800" dirty="0" smtClean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l"/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https://encrypted-tbn0.gstatic.com/images?q=tbn:ANd9GcRsWI4gV25bGzPNDMusn-uiHqdkxU0l61G8uqpDcfhuRswvo7gQf_QuB3Zhh5ToxQm5XAs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09" y="3007372"/>
            <a:ext cx="3290564" cy="27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edia.istockphoto.com/id/1199617974/tr/vekt%C3%B6r/sevimli-karikat%C3%BCr-glucometer-ile-kan-damlas%C4%B1-karakter-g%C3%BCl%C3%BCmseyen-normal-%C5%9Feker-seviyesine.jpg?s=612x612&amp;w=0&amp;k=20&amp;c=A6A2NQpkwIaAN_oV2Lg5CIYYuoHGEYjYyiVddeblF3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653653"/>
            <a:ext cx="5334000" cy="30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-105928"/>
            <a:ext cx="8284668" cy="853762"/>
          </a:xfrm>
        </p:spPr>
        <p:txBody>
          <a:bodyPr/>
          <a:lstStyle/>
          <a:p>
            <a:pPr algn="l"/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</a:t>
            </a:r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SEMPTOMLARI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264475" y="3154503"/>
            <a:ext cx="3340213" cy="435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6120" rIns="90000" bIns="46800">
            <a:normAutofit/>
          </a:bodyPr>
          <a:lstStyle/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Çarpıntı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 hangingPunct="1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 hangingPunct="1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4338" name="Picture 2" descr="https://iyibesleniyihisset.net/wp-content/uploads/2021/03/AdobeStock_263938461-1024x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60" y="3714923"/>
            <a:ext cx="223996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ng.pngtree.com/png-vector/20220521/ourmid/pngtree-a-girl-with-chills-and-a-fever-png-image_46714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26" y="931860"/>
            <a:ext cx="1606692" cy="16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www.shutterstock.com/image-vector/illustration-man-excessive-sweating-wiping-600w-112369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0" y="3284680"/>
            <a:ext cx="1894898" cy="21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www.emelgokmen.com/wp-content/uploads/2016/03/bas-donmesi-nedir-neden-olur-dr-emel-gok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4" y="917886"/>
            <a:ext cx="1839480" cy="18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media.istockphoto.com/id/1294051019/tr/vekt%C3%B6r/%C3%A7arp%C4%B1nt%C4%B1-iki-el-kalpli-ya%C5%9Fl%C4%B1-adam.jpg?s=170667a&amp;w=0&amp;k=20&amp;c=6pAiQjf_xgszrzbbBWzcZ_LiDVa0wa-URjeujeKLA6A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59" y="4033480"/>
            <a:ext cx="2268970" cy="18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media.istockphoto.com/id/835514484/tr/vekt%C3%B6r/dudaklar%C4%B1-di%C5%9F-ile-ba%C4%9F%C4%B1rarak-ve-dilini-karikat%C3%BCr-vekt%C3%B6r-simgesi-simgesi-tasar%C4%B1m-g%C3%BCzel.jpg?s=170667a&amp;w=0&amp;k=20&amp;c=E7Yru0ybaKCQP_7R3Cmwncet8UCoDq5L8ZfYLsdP0dE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42" y="3394448"/>
            <a:ext cx="1477499" cy="15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42360" y="3205430"/>
            <a:ext cx="2750727" cy="821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Açlık</a:t>
            </a:r>
            <a:r>
              <a:rPr lang="en-GB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hissi</a:t>
            </a:r>
            <a:endParaRPr lang="en-GB" sz="2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138635" y="158650"/>
            <a:ext cx="2510838" cy="121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5000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Titremeler</a:t>
            </a:r>
            <a:endParaRPr lang="en-GB" sz="2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147153" y="-42002"/>
            <a:ext cx="3454364" cy="1526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İrritabilite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ya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da </a:t>
            </a: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sinirlilik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144508" y="4593900"/>
            <a:ext cx="3340213" cy="1438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Solgunluk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soluk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cilt</a:t>
            </a:r>
            <a:r>
              <a:rPr lang="en-GB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n-GB" sz="3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‏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1082" y="2143748"/>
            <a:ext cx="2133811" cy="2123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Terleme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73078" y="411263"/>
            <a:ext cx="2558120" cy="153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Baş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dönmesi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284668" y="1988385"/>
            <a:ext cx="3510567" cy="172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Dudakta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ve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dilde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karıncalanma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cdn.karar.com/news/14763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08" y="1027910"/>
            <a:ext cx="2930018" cy="16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88656" y="2725827"/>
            <a:ext cx="3376376" cy="98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973454" y="2940165"/>
            <a:ext cx="3715846" cy="902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961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Hafif</a:t>
            </a:r>
            <a:r>
              <a:rPr lang="en-GB" b="1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hipoglisemi</a:t>
            </a:r>
            <a:r>
              <a:rPr lang="en-GB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75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9490364" cy="85942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 SEMPTOMLARI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6199" y="970597"/>
            <a:ext cx="2769232" cy="37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03320" rIns="90000" bIns="46800">
            <a:normAutofit/>
          </a:bodyPr>
          <a:lstStyle/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Konuşma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bozukluğu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Taşikardi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 hangingPunct="1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 hangingPunct="1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pic>
        <p:nvPicPr>
          <p:cNvPr id="10242" name="Picture 2" descr="https://media.istockphoto.com/id/1177188488/tr/vekt%C3%B6r/gen%C3%A7-kad%C4%B1n-ba%C5%9F-a%C4%9Fr%C4%B1s%C4%B1-karikat%C3%BCr-ill%C3%BCstrasyon-ya%C5%9F%C4%B1yor-stresli-k%C4%B1z-portresi.jpg?s=1024x1024&amp;w=is&amp;k=20&amp;c=Sfv8nTgYdE8-rlFqGLt9bTgjfsARvyokMYNKaTFjS8U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51" y="1068906"/>
            <a:ext cx="1227268" cy="12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SNEsqPR-YeKfMjtMccKtSw3uiYhd5lAnqjSn9j9IFI-sJZayxUlBXhBLGjA0afJQxODs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3" y="1363833"/>
            <a:ext cx="1800250" cy="18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edia.istockphoto.com/id/1395013707/tr/vekt%C3%B6r/yawning-smiley-face.jpg?s=612x612&amp;w=0&amp;k=20&amp;c=tpJQuojLqjeTI0qrbC1Or3qu6JcVR8tnkeyMPB_pk1Q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36" y="4245401"/>
            <a:ext cx="1737364" cy="17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media.istockphoto.com/id/1201648650/tr/foto%C4%9Fraf/g%C3%B6z-a%C4%9Fr%C4%B1s%C4%B1-ile-ilgili-sorun-olan-g%C3%B6zl%C3%BCk-tutan-asyal%C4%B1-kad%C4%B1n-el-bulan%C4%B1k-g%C3%B6rme.jpg?s=1024x1024&amp;w=is&amp;k=20&amp;c=c3DqsuUhv8_zlE_Oj9AZYfTwZTNnPIHLvkHTl1Ch3MM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49" y="4566620"/>
            <a:ext cx="2843213" cy="13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www.avansas.com/blog/wp-content/uploads/2022/06/konsantrasyon-bozuklugu-nedir-is-yerinde-verimliliginizi-nasil-etkiler-950x5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35" y="2390515"/>
            <a:ext cx="4008778" cy="19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istockphoto.com/id/1357465981/tr/vekt%C3%B6r/female-suffering-from-palpitations-cold-sweat-symptoms.jpg?s=612x612&amp;w=is&amp;k=20&amp;c=6KrjwjCjWPQnIKNLT5zfr_22SD4IpOuJUxtG8n5nZQM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7" y="4194382"/>
            <a:ext cx="2391689" cy="17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64999" y="501217"/>
            <a:ext cx="2265611" cy="824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b="1" u="sng" dirty="0" smtClean="0">
              <a:solidFill>
                <a:srgbClr val="FF4F25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Başağrısı</a:t>
            </a:r>
            <a:endParaRPr lang="en-GB" sz="2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39146" y="479779"/>
            <a:ext cx="2909809" cy="948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Yorgunluk</a:t>
            </a:r>
            <a:r>
              <a:rPr lang="en-GB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sz="3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sinirlilik</a:t>
            </a: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586864" y="3398140"/>
            <a:ext cx="2419640" cy="1168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Esneme</a:t>
            </a:r>
            <a:r>
              <a:rPr lang="en-GB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uyuşukluk</a:t>
            </a:r>
            <a:endParaRPr lang="en-GB" sz="4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11972" y="3578498"/>
            <a:ext cx="3124162" cy="859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Çift</a:t>
            </a:r>
            <a:r>
              <a:rPr lang="en-GB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ve/</a:t>
            </a: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veya</a:t>
            </a:r>
            <a:r>
              <a:rPr lang="en-GB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bulanık</a:t>
            </a:r>
            <a:r>
              <a:rPr lang="en-GB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görme</a:t>
            </a:r>
            <a:endParaRPr lang="en-GB" sz="4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613930" y="187583"/>
            <a:ext cx="3278255" cy="2290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Koordinasyon</a:t>
            </a:r>
            <a:r>
              <a:rPr lang="en-GB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zorluğu</a:t>
            </a:r>
            <a:endParaRPr lang="en-GB" sz="2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Konsantrasyon</a:t>
            </a:r>
            <a:r>
              <a:rPr lang="en-GB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güçlüğü</a:t>
            </a:r>
            <a:endParaRPr lang="en-GB" sz="2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cdn.yeniakit.com.tr/images/news/625/karin-agrisi-nedir-neden-olur-karin-agrisi-nasil-gecer-karin-agrisi-tedavisi-h1553544490-27818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8" y="1806393"/>
            <a:ext cx="2463237" cy="11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21869" y="-22874"/>
            <a:ext cx="2963298" cy="1810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Arial" panose="020B0604020202020204" pitchFamily="34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Karın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ağrısı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55824" y="2502061"/>
            <a:ext cx="3432754" cy="1076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260882" y="2525609"/>
            <a:ext cx="2920924" cy="1202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10332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3200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Orta</a:t>
            </a:r>
            <a:r>
              <a:rPr lang="en-GB" sz="3200" b="1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derece</a:t>
            </a:r>
            <a:r>
              <a:rPr lang="en-GB" sz="3200" b="1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hipoglisemi</a:t>
            </a:r>
            <a:endParaRPr lang="en-GB" sz="3200" b="1" u="sng" dirty="0" smtClean="0">
              <a:solidFill>
                <a:srgbClr val="FF4F25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96863" indent="-296863">
              <a:lnSpc>
                <a:spcPct val="8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983537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 SEMPTOMLARI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7857677" y="2089416"/>
            <a:ext cx="4334323" cy="126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>
            <a:normAutofit/>
          </a:bodyPr>
          <a:lstStyle/>
          <a:p>
            <a:pPr marL="296863" indent="-296863" hangingPunct="1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800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endParaRPr lang="en-GB" sz="2800" u="sng" dirty="0">
              <a:solidFill>
                <a:srgbClr val="FF4F25"/>
              </a:solidFill>
              <a:latin typeface="Comic Sans MS" panose="030F0702030302020204" pitchFamily="66" charset="0"/>
            </a:endParaRPr>
          </a:p>
          <a:p>
            <a:pPr marL="296863" indent="-296863" hangingPunct="1"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Oryantasyon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bozukluğu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 hangingPunct="1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56048"/>
            <a:ext cx="3441176" cy="1681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64440" rIns="90000" bIns="468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Bilinç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kaybı</a:t>
            </a: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58205" y="427337"/>
            <a:ext cx="3399472" cy="969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64440" rIns="90000" bIns="468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Cevap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yetersizliği</a:t>
            </a: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57429" y="3322436"/>
            <a:ext cx="3261487" cy="1135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64440" rIns="90000" bIns="4680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Clr>
                <a:srgbClr val="3333CC"/>
              </a:buClr>
              <a:buFont typeface="Wingdings" pitchFamily="2" charset="2"/>
              <a:buChar char="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Nöbetler</a:t>
            </a: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media.istockphoto.com/id/645005556/tr/vekt%C3%B6r/haf%C4%B1za-kayb%C4%B1-ile-karikat%C3%BCr-beyin.jpg?s=1024x1024&amp;w=is&amp;k=20&amp;c=2ZizHUEHKGKNWYHAW8x07VB7TCAzkvdMCm9HhHl1nrQ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4" y="2176266"/>
            <a:ext cx="2054701" cy="12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edikalakademi.com.tr/wp-content/uploads/2016/08/epilepsi-sara-ne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32" y="4419400"/>
            <a:ext cx="3110189" cy="15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mergency-live.com/wp-content/uploads/2022/05/disorientamento-spaziale-temporale-1-12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49" y="3201655"/>
            <a:ext cx="2741052" cy="20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edia.istockphoto.com/id/1090457700/tr/vekt%C3%B6r/karar-verme-s%C3%BCreci-meditasyon-hisse-senedi-vekt%C3%B6r.jpg?s=1024x1024&amp;w=is&amp;k=20&amp;c=bGPQtxmSLpBSAH5nQqky_2kQeeGTOaz6LIRKaE-SkDA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89" y="1347513"/>
            <a:ext cx="1667701" cy="13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98855" y="2752317"/>
            <a:ext cx="3515100" cy="1031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323353" y="2947100"/>
            <a:ext cx="2850668" cy="409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lIns="90000" tIns="64440" rIns="90000" bIns="4680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r>
              <a:rPr lang="en-GB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Ağır</a:t>
            </a:r>
            <a:r>
              <a:rPr lang="en-GB" b="1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 smtClean="0">
                <a:solidFill>
                  <a:srgbClr val="FF4F25"/>
                </a:solidFill>
                <a:latin typeface="Comic Sans MS" panose="030F0702030302020204" pitchFamily="66" charset="0"/>
              </a:rPr>
              <a:t>Hipoglisemi</a:t>
            </a:r>
            <a:r>
              <a:rPr lang="en-GB" u="sng" dirty="0" smtClean="0">
                <a:solidFill>
                  <a:srgbClr val="FF4F25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96863" indent="-296863">
              <a:spcBef>
                <a:spcPts val="700"/>
              </a:spcBef>
              <a:buFont typeface="Times New Roman" pitchFamily="18" charset="0"/>
              <a:buNone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6" descr="https://encrypted-tbn0.gstatic.com/images?q=tbn:ANd9GcQxN5PdUS3nawVFdGEKWBdqdHWddtKksWDqDQdqmiWP0Q9pfOZYduRHPzPscGIxN9T6dAI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4" y="372336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222" y="113432"/>
            <a:ext cx="10515600" cy="618548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HİPOGLİSEMİ NEDENLERİ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2265325" y="926733"/>
            <a:ext cx="5514109" cy="1877436"/>
          </a:xfrm>
        </p:spPr>
        <p:txBody>
          <a:bodyPr>
            <a:normAutofit/>
          </a:bodyPr>
          <a:lstStyle/>
          <a:p>
            <a:pPr lvl="1"/>
            <a:endParaRPr lang="tr-TR" sz="1800" dirty="0" smtClean="0"/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Yetersiz beslenme</a:t>
            </a:r>
          </a:p>
          <a:p>
            <a:pPr lvl="1"/>
            <a:r>
              <a:rPr lang="tr-TR" sz="1800" dirty="0" err="1" smtClean="0">
                <a:latin typeface="Comic Sans MS" panose="030F0702030302020204" pitchFamily="66" charset="0"/>
              </a:rPr>
              <a:t>İnsülin</a:t>
            </a:r>
            <a:r>
              <a:rPr lang="tr-TR" sz="1800" dirty="0" smtClean="0">
                <a:latin typeface="Comic Sans MS" panose="030F0702030302020204" pitchFamily="66" charset="0"/>
              </a:rPr>
              <a:t> emilimini arttıran durumlar</a:t>
            </a:r>
          </a:p>
          <a:p>
            <a:pPr lvl="1"/>
            <a:r>
              <a:rPr lang="tr-TR" sz="1800" dirty="0" smtClean="0">
                <a:latin typeface="Comic Sans MS" panose="030F0702030302020204" pitchFamily="66" charset="0"/>
              </a:rPr>
              <a:t>Alkol ve ilaç kullanımı</a:t>
            </a:r>
          </a:p>
          <a:p>
            <a:pPr lvl="1"/>
            <a:endParaRPr lang="tr-T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43706" y="2732658"/>
            <a:ext cx="8675687" cy="146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1800" dirty="0" smtClean="0">
                <a:latin typeface="Comic Sans MS" panose="030F0702030302020204" pitchFamily="66" charset="0"/>
              </a:rPr>
              <a:t>ilaçların ve insülinin yüksek dozda </a:t>
            </a:r>
            <a:r>
              <a:rPr lang="tr-TR" altLang="tr-TR" sz="1800" i="1" dirty="0" smtClean="0">
                <a:latin typeface="Comic Sans MS" panose="030F0702030302020204" pitchFamily="66" charset="0"/>
              </a:rPr>
              <a:t>alınması,</a:t>
            </a:r>
          </a:p>
          <a:p>
            <a:r>
              <a:rPr lang="tr-TR" altLang="tr-TR" sz="1800" dirty="0">
                <a:latin typeface="Comic Sans MS" panose="030F0702030302020204" pitchFamily="66" charset="0"/>
              </a:rPr>
              <a:t>İnsülin enjeksiyonunun derialtı yerine kas içine </a:t>
            </a:r>
            <a:r>
              <a:rPr lang="tr-TR" altLang="tr-TR" sz="1800" dirty="0" smtClean="0">
                <a:latin typeface="Comic Sans MS" panose="030F0702030302020204" pitchFamily="66" charset="0"/>
              </a:rPr>
              <a:t>yapılması,</a:t>
            </a:r>
            <a:endParaRPr lang="tr-TR" altLang="tr-TR" sz="1800" u="sng" dirty="0" smtClean="0">
              <a:latin typeface="Comic Sans MS" panose="030F0702030302020204" pitchFamily="66" charset="0"/>
            </a:endParaRPr>
          </a:p>
          <a:p>
            <a:r>
              <a:rPr lang="tr-TR" altLang="tr-TR" sz="1800" dirty="0" smtClean="0">
                <a:latin typeface="Comic Sans MS" panose="030F0702030302020204" pitchFamily="66" charset="0"/>
              </a:rPr>
              <a:t>İnsülin uygulaması ile öğün arasında uzun zaman geçmesi, yetersiz karbonhidrat alınması,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43706" y="4204276"/>
            <a:ext cx="7886700" cy="211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1800" dirty="0" smtClean="0">
                <a:latin typeface="Comic Sans MS" panose="030F0702030302020204" pitchFamily="66" charset="0"/>
              </a:rPr>
              <a:t>Karaciğerde </a:t>
            </a:r>
            <a:r>
              <a:rPr lang="tr-TR" altLang="tr-TR" sz="1800" dirty="0" err="1" smtClean="0">
                <a:latin typeface="Comic Sans MS" panose="030F0702030302020204" pitchFamily="66" charset="0"/>
              </a:rPr>
              <a:t>glukoz</a:t>
            </a:r>
            <a:r>
              <a:rPr lang="tr-TR" altLang="tr-TR" sz="1800" dirty="0" smtClean="0">
                <a:latin typeface="Comic Sans MS" panose="030F0702030302020204" pitchFamily="66" charset="0"/>
              </a:rPr>
              <a:t> üretiminin azalmış olması </a:t>
            </a:r>
          </a:p>
          <a:p>
            <a:r>
              <a:rPr lang="tr-TR" altLang="tr-TR" sz="1800" dirty="0" smtClean="0">
                <a:latin typeface="Comic Sans MS" panose="030F0702030302020204" pitchFamily="66" charset="0"/>
              </a:rPr>
              <a:t>Mide boşalmasının gecikmesi,</a:t>
            </a:r>
          </a:p>
          <a:p>
            <a:r>
              <a:rPr lang="tr-TR" altLang="tr-TR" sz="1800" dirty="0" smtClean="0">
                <a:latin typeface="Comic Sans MS" panose="030F0702030302020204" pitchFamily="66" charset="0"/>
              </a:rPr>
              <a:t>Böbrek yetmezliğine bağlı vücutta insülin birikmesi,</a:t>
            </a:r>
          </a:p>
          <a:p>
            <a:r>
              <a:rPr lang="tr-TR" altLang="tr-TR" sz="1800" dirty="0" smtClean="0">
                <a:latin typeface="Comic Sans MS" panose="030F0702030302020204" pitchFamily="66" charset="0"/>
              </a:rPr>
              <a:t>Diyabete bağlı sinir sistemi hasarı olması (hipoglisemiyi </a:t>
            </a:r>
            <a:r>
              <a:rPr lang="tr-TR" altLang="tr-TR" sz="1800" dirty="0" err="1" smtClean="0">
                <a:latin typeface="Comic Sans MS" panose="030F0702030302020204" pitchFamily="66" charset="0"/>
              </a:rPr>
              <a:t>farketmeme</a:t>
            </a:r>
            <a:r>
              <a:rPr lang="tr-TR" altLang="tr-TR" sz="1800" dirty="0" smtClean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4098" name="Picture 2" descr="https://encrypted-tbn0.gstatic.com/images?q=tbn:ANd9GcR73NRycZnfA84nj6R2EOfk9APVg6fC1_5-OfnVPrtkYvyE1Rw5OMUwqWMzdLj2GeWHZ24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5" y="1147678"/>
            <a:ext cx="1975562" cy="14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dnancoban.com.tr/2021/01/madde-bagimlil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82" y="818928"/>
            <a:ext cx="2394202" cy="15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R2pr4mLIZrtwANJaaoVNwmseLsNKJwDNVHzoKHuIBu9NJiO3eXkI0kSqaZ-1Bd-a7bF5Y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84" y="420427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SpX20N0ftvRP3nQtP4QgpX9qIZ3zj9-YNmOOhzthmgLC2xqAnOc5KycHjkR743DagJV_U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94" y="2466395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1460</Words>
  <Application>Microsoft Office PowerPoint</Application>
  <PresentationFormat>Geniş ekran</PresentationFormat>
  <Paragraphs>391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Lucida Sans Unicode</vt:lpstr>
      <vt:lpstr>Tahoma</vt:lpstr>
      <vt:lpstr>Times New Roman</vt:lpstr>
      <vt:lpstr>Wingdings</vt:lpstr>
      <vt:lpstr>Office Teması</vt:lpstr>
      <vt:lpstr>PowerPoint Sunusu</vt:lpstr>
      <vt:lpstr>HEDEF</vt:lpstr>
      <vt:lpstr>PowerPoint Sunusu</vt:lpstr>
      <vt:lpstr>PowerPoint Sunusu</vt:lpstr>
      <vt:lpstr>HİPOGLİSEMİ</vt:lpstr>
      <vt:lpstr>HİPOGLİSEMİ SEMPTOMLARI</vt:lpstr>
      <vt:lpstr>HİPOGLİSEMİ SEMPTOMLARI</vt:lpstr>
      <vt:lpstr>HİPOGLİSEMİ SEMPTOMLARI</vt:lpstr>
      <vt:lpstr>HİPOGLİSEMİ NEDENLERİ</vt:lpstr>
      <vt:lpstr>HİPOGLİSEMİYİ ÖNLEYİN</vt:lpstr>
      <vt:lpstr>HİPOGLİSEMİ TEDAVİSİ</vt:lpstr>
      <vt:lpstr>HİPERGLİSEMİ </vt:lpstr>
      <vt:lpstr>HİPERGLİSEMİ BELİRTİLERİ </vt:lpstr>
      <vt:lpstr>DİYABETİK KETOASİDOZ/ HİPEROZMALAR NONKETOTİK KOMA</vt:lpstr>
      <vt:lpstr>DİYABETİK KETOASİDOZ/ HİPEROZMALAR NONKETOTİK KOMA</vt:lpstr>
      <vt:lpstr>BELİRTİ VE BULGULAR </vt:lpstr>
      <vt:lpstr>DİYABETİK KETOASİDOZ/ HİPEROZMALAR NONKETOTİK KOMA</vt:lpstr>
      <vt:lpstr>DİYABETİK KETOASİDOZ/ HİPEROZMALAR NONKETOTİK KOMA</vt:lpstr>
      <vt:lpstr>DİYABETİK KETOASİDOZ/ HİPEROZMALAR NONKETOTİK KOMA</vt:lpstr>
      <vt:lpstr>PowerPoint Sunusu</vt:lpstr>
      <vt:lpstr>KRONİK KOMPLİKASYONLARDAN KORUNMA</vt:lpstr>
      <vt:lpstr> MAKROVASKULER KOMPLİKASYONLAR </vt:lpstr>
      <vt:lpstr>PowerPoint Sunusu</vt:lpstr>
      <vt:lpstr>PowerPoint Sunusu</vt:lpstr>
      <vt:lpstr>PowerPoint Sunusu</vt:lpstr>
      <vt:lpstr>PowerPoint Sunusu</vt:lpstr>
      <vt:lpstr>DİYABETİK AYAK ÜLSERLERİ</vt:lpstr>
      <vt:lpstr>DİYABETİK AYAK BAKIMI</vt:lpstr>
      <vt:lpstr>PowerPoint Sunusu</vt:lpstr>
      <vt:lpstr>PowerPoint Sunusu</vt:lpstr>
      <vt:lpstr>KRONİK KOMPLİKASYONLARDAN KORUNMA</vt:lpstr>
      <vt:lpstr>A1c’yi %1 düşürme</vt:lpstr>
      <vt:lpstr>A1c’yi %1 düşürme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Şengül Işık</dc:creator>
  <cp:lastModifiedBy>Ayşe Tekçam</cp:lastModifiedBy>
  <cp:revision>169</cp:revision>
  <dcterms:created xsi:type="dcterms:W3CDTF">2017-12-12T12:32:05Z</dcterms:created>
  <dcterms:modified xsi:type="dcterms:W3CDTF">2023-11-15T12:53:55Z</dcterms:modified>
</cp:coreProperties>
</file>