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329" r:id="rId3"/>
    <p:sldId id="330" r:id="rId4"/>
    <p:sldId id="331" r:id="rId5"/>
    <p:sldId id="333" r:id="rId6"/>
    <p:sldId id="328" r:id="rId7"/>
    <p:sldId id="336" r:id="rId8"/>
    <p:sldId id="309" r:id="rId9"/>
    <p:sldId id="311" r:id="rId10"/>
    <p:sldId id="305" r:id="rId11"/>
    <p:sldId id="296" r:id="rId12"/>
    <p:sldId id="297" r:id="rId13"/>
    <p:sldId id="306" r:id="rId14"/>
    <p:sldId id="307" r:id="rId15"/>
    <p:sldId id="308" r:id="rId16"/>
    <p:sldId id="312" r:id="rId17"/>
    <p:sldId id="298" r:id="rId18"/>
    <p:sldId id="316" r:id="rId19"/>
    <p:sldId id="314" r:id="rId20"/>
    <p:sldId id="319" r:id="rId21"/>
    <p:sldId id="317" r:id="rId22"/>
    <p:sldId id="320" r:id="rId23"/>
    <p:sldId id="318" r:id="rId24"/>
    <p:sldId id="334" r:id="rId25"/>
    <p:sldId id="335" r:id="rId26"/>
    <p:sldId id="338" r:id="rId27"/>
    <p:sldId id="300" r:id="rId28"/>
    <p:sldId id="326" r:id="rId29"/>
    <p:sldId id="327"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Varsayılan Bölüm" id="{1F88D14C-168A-480C-AA98-5E441D2CFE52}">
          <p14:sldIdLst>
            <p14:sldId id="256"/>
            <p14:sldId id="329"/>
            <p14:sldId id="330"/>
            <p14:sldId id="331"/>
            <p14:sldId id="333"/>
            <p14:sldId id="328"/>
            <p14:sldId id="336"/>
            <p14:sldId id="309"/>
            <p14:sldId id="311"/>
            <p14:sldId id="305"/>
            <p14:sldId id="296"/>
            <p14:sldId id="297"/>
            <p14:sldId id="306"/>
            <p14:sldId id="307"/>
            <p14:sldId id="308"/>
            <p14:sldId id="312"/>
            <p14:sldId id="298"/>
            <p14:sldId id="316"/>
            <p14:sldId id="314"/>
            <p14:sldId id="319"/>
            <p14:sldId id="317"/>
            <p14:sldId id="320"/>
            <p14:sldId id="318"/>
            <p14:sldId id="334"/>
            <p14:sldId id="335"/>
            <p14:sldId id="338"/>
            <p14:sldId id="300"/>
            <p14:sldId id="326"/>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074" autoAdjust="0"/>
    <p:restoredTop sz="94660"/>
  </p:normalViewPr>
  <p:slideViewPr>
    <p:cSldViewPr snapToGrid="0">
      <p:cViewPr varScale="1">
        <p:scale>
          <a:sx n="36" d="100"/>
          <a:sy n="36" d="100"/>
        </p:scale>
        <p:origin x="24"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Başlık">
    <p:spTree>
      <p:nvGrpSpPr>
        <p:cNvPr id="1" name=""/>
        <p:cNvGrpSpPr/>
        <p:nvPr/>
      </p:nvGrpSpPr>
      <p:grpSpPr>
        <a:xfrm>
          <a:off x="0" y="0"/>
          <a:ext cx="0" cy="0"/>
          <a:chOff x="0" y="0"/>
          <a:chExt cx="0" cy="0"/>
        </a:xfrm>
      </p:grpSpPr>
      <p:pic>
        <p:nvPicPr>
          <p:cNvPr id="12" name="Picture 4" descr="Picture 4"/>
          <p:cNvPicPr>
            <a:picLocks noChangeAspect="1"/>
          </p:cNvPicPr>
          <p:nvPr/>
        </p:nvPicPr>
        <p:blipFill>
          <a:blip r:embed="rId2">
            <a:extLst/>
          </a:blip>
          <a:stretch>
            <a:fillRect/>
          </a:stretch>
        </p:blipFill>
        <p:spPr>
          <a:xfrm>
            <a:off x="0" y="0"/>
            <a:ext cx="24384001" cy="13716000"/>
          </a:xfrm>
          <a:prstGeom prst="rect">
            <a:avLst/>
          </a:prstGeom>
          <a:ln w="12700">
            <a:miter lim="400000"/>
          </a:ln>
        </p:spPr>
      </p:pic>
      <p:sp>
        <p:nvSpPr>
          <p:cNvPr id="13" name="Yazar ve Tarih"/>
          <p:cNvSpPr txBox="1">
            <a:spLocks noGrp="1"/>
          </p:cNvSpPr>
          <p:nvPr>
            <p:ph type="body" sz="quarter" idx="21" hasCustomPrompt="1"/>
          </p:nvPr>
        </p:nvSpPr>
        <p:spPr>
          <a:xfrm>
            <a:off x="16203625" y="8639568"/>
            <a:ext cx="4581324" cy="1718185"/>
          </a:xfrm>
          <a:prstGeom prst="rect">
            <a:avLst/>
          </a:prstGeom>
        </p:spPr>
        <p:txBody>
          <a:bodyPr lIns="45719" tIns="45719" rIns="45719" bIns="45719"/>
          <a:lstStyle>
            <a:lvl1pPr marL="0" indent="0" defTabSz="825500">
              <a:lnSpc>
                <a:spcPct val="100000"/>
              </a:lnSpc>
              <a:spcBef>
                <a:spcPts val="0"/>
              </a:spcBef>
              <a:buSzTx/>
              <a:buNone/>
              <a:defRPr sz="1800" b="1">
                <a:latin typeface="Arial"/>
                <a:ea typeface="Arial"/>
                <a:cs typeface="Arial"/>
                <a:sym typeface="Arial"/>
              </a:defRPr>
            </a:lvl1pPr>
          </a:lstStyle>
          <a:p>
            <a:r>
              <a:t>Yazar ve Tarih</a:t>
            </a:r>
          </a:p>
        </p:txBody>
      </p:sp>
      <p:sp>
        <p:nvSpPr>
          <p:cNvPr id="14" name="Sunu Başlığı"/>
          <p:cNvSpPr txBox="1">
            <a:spLocks noGrp="1"/>
          </p:cNvSpPr>
          <p:nvPr>
            <p:ph type="title" hasCustomPrompt="1"/>
          </p:nvPr>
        </p:nvSpPr>
        <p:spPr>
          <a:xfrm>
            <a:off x="12468054" y="4176284"/>
            <a:ext cx="9579189" cy="1905001"/>
          </a:xfrm>
          <a:prstGeom prst="rect">
            <a:avLst/>
          </a:prstGeom>
        </p:spPr>
        <p:txBody>
          <a:bodyPr anchor="b"/>
          <a:lstStyle>
            <a:lvl1pPr>
              <a:defRPr sz="4000" spc="-79">
                <a:latin typeface="Arial"/>
                <a:ea typeface="Arial"/>
                <a:cs typeface="Arial"/>
                <a:sym typeface="Arial"/>
              </a:defRPr>
            </a:lvl1pPr>
          </a:lstStyle>
          <a:p>
            <a:r>
              <a:t>Sunu Başlığı</a:t>
            </a:r>
          </a:p>
        </p:txBody>
      </p:sp>
      <p:sp>
        <p:nvSpPr>
          <p:cNvPr id="15"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aşlık ve Madde İşaretleri">
    <p:spTree>
      <p:nvGrpSpPr>
        <p:cNvPr id="1" name=""/>
        <p:cNvGrpSpPr/>
        <p:nvPr/>
      </p:nvGrpSpPr>
      <p:grpSpPr>
        <a:xfrm>
          <a:off x="0" y="0"/>
          <a:ext cx="0" cy="0"/>
          <a:chOff x="0" y="0"/>
          <a:chExt cx="0" cy="0"/>
        </a:xfrm>
      </p:grpSpPr>
      <p:sp>
        <p:nvSpPr>
          <p:cNvPr id="33" name="Slayt Başlığı"/>
          <p:cNvSpPr txBox="1">
            <a:spLocks noGrp="1"/>
          </p:cNvSpPr>
          <p:nvPr>
            <p:ph type="title" hasCustomPrompt="1"/>
          </p:nvPr>
        </p:nvSpPr>
        <p:spPr>
          <a:prstGeom prst="rect">
            <a:avLst/>
          </a:prstGeom>
        </p:spPr>
        <p:txBody>
          <a:bodyPr/>
          <a:lstStyle/>
          <a:p>
            <a:r>
              <a:t>Slayt Başlığı</a:t>
            </a:r>
          </a:p>
        </p:txBody>
      </p:sp>
      <p:sp>
        <p:nvSpPr>
          <p:cNvPr id="34" name="Slayt Alt Başlığı"/>
          <p:cNvSpPr txBox="1">
            <a:spLocks noGrp="1"/>
          </p:cNvSpPr>
          <p:nvPr>
            <p:ph type="body" sz="quarter" idx="21" hasCustomPrompt="1"/>
          </p:nvPr>
        </p:nvSpPr>
        <p:spPr>
          <a:xfrm>
            <a:off x="1175418" y="2420525"/>
            <a:ext cx="21971001"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Slayt Alt Başlığı</a:t>
            </a:r>
          </a:p>
        </p:txBody>
      </p:sp>
      <p:sp>
        <p:nvSpPr>
          <p:cNvPr id="35" name="Gövde Düzeyi Bir…"/>
          <p:cNvSpPr txBox="1">
            <a:spLocks noGrp="1"/>
          </p:cNvSpPr>
          <p:nvPr>
            <p:ph type="body" idx="1" hasCustomPrompt="1"/>
          </p:nvPr>
        </p:nvSpPr>
        <p:spPr>
          <a:prstGeom prst="rect">
            <a:avLst/>
          </a:prstGeom>
        </p:spPr>
        <p:txBody>
          <a:bodyPr/>
          <a:lstStyle/>
          <a:p>
            <a:r>
              <a:t>Slayt madde işareti metni</a:t>
            </a:r>
          </a:p>
          <a:p>
            <a:pPr lvl="1"/>
            <a:endParaRPr/>
          </a:p>
          <a:p>
            <a:pPr lvl="2"/>
            <a:endParaRPr/>
          </a:p>
          <a:p>
            <a:pPr lvl="3"/>
            <a:endParaRPr/>
          </a:p>
          <a:p>
            <a:pPr lvl="4"/>
            <a:endParaRPr/>
          </a:p>
        </p:txBody>
      </p:sp>
      <p:sp>
        <p:nvSpPr>
          <p:cNvPr id="36"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aşlık ve Madde İşaretleri kopya">
    <p:spTree>
      <p:nvGrpSpPr>
        <p:cNvPr id="1" name=""/>
        <p:cNvGrpSpPr/>
        <p:nvPr/>
      </p:nvGrpSpPr>
      <p:grpSpPr>
        <a:xfrm>
          <a:off x="0" y="0"/>
          <a:ext cx="0" cy="0"/>
          <a:chOff x="0" y="0"/>
          <a:chExt cx="0" cy="0"/>
        </a:xfrm>
      </p:grpSpPr>
      <p:sp>
        <p:nvSpPr>
          <p:cNvPr id="43" name="Slayt Başlığı"/>
          <p:cNvSpPr txBox="1">
            <a:spLocks noGrp="1"/>
          </p:cNvSpPr>
          <p:nvPr>
            <p:ph type="title" hasCustomPrompt="1"/>
          </p:nvPr>
        </p:nvSpPr>
        <p:spPr>
          <a:xfrm>
            <a:off x="1175418" y="1144839"/>
            <a:ext cx="21971001" cy="1433164"/>
          </a:xfrm>
          <a:prstGeom prst="rect">
            <a:avLst/>
          </a:prstGeom>
        </p:spPr>
        <p:txBody>
          <a:bodyPr/>
          <a:lstStyle/>
          <a:p>
            <a:r>
              <a:t>Slayt Başlığı</a:t>
            </a:r>
          </a:p>
        </p:txBody>
      </p:sp>
      <p:sp>
        <p:nvSpPr>
          <p:cNvPr id="44" name="Slayt Alt Başlığı"/>
          <p:cNvSpPr txBox="1">
            <a:spLocks noGrp="1"/>
          </p:cNvSpPr>
          <p:nvPr>
            <p:ph type="body" sz="quarter" idx="21" hasCustomPrompt="1"/>
          </p:nvPr>
        </p:nvSpPr>
        <p:spPr>
          <a:xfrm>
            <a:off x="1175418" y="2420525"/>
            <a:ext cx="21971001"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Slayt Alt Başlığı</a:t>
            </a:r>
          </a:p>
        </p:txBody>
      </p:sp>
      <p:sp>
        <p:nvSpPr>
          <p:cNvPr id="45" name="Gövde Düzeyi Bir…"/>
          <p:cNvSpPr txBox="1">
            <a:spLocks noGrp="1"/>
          </p:cNvSpPr>
          <p:nvPr>
            <p:ph type="body" sz="half" idx="1" hasCustomPrompt="1"/>
          </p:nvPr>
        </p:nvSpPr>
        <p:spPr>
          <a:xfrm>
            <a:off x="1175418" y="4296910"/>
            <a:ext cx="10711854" cy="8256012"/>
          </a:xfrm>
          <a:prstGeom prst="rect">
            <a:avLst/>
          </a:prstGeom>
        </p:spPr>
        <p:txBody>
          <a:bodyPr/>
          <a:lstStyle/>
          <a:p>
            <a:r>
              <a:t>Slayt madde işareti metni</a:t>
            </a:r>
          </a:p>
          <a:p>
            <a:pPr lvl="1"/>
            <a:endParaRPr/>
          </a:p>
          <a:p>
            <a:pPr lvl="2"/>
            <a:endParaRPr/>
          </a:p>
          <a:p>
            <a:pPr lvl="3"/>
            <a:endParaRPr/>
          </a:p>
          <a:p>
            <a:pPr lvl="4"/>
            <a:endParaRPr/>
          </a:p>
        </p:txBody>
      </p:sp>
      <p:sp>
        <p:nvSpPr>
          <p:cNvPr id="46" name="Gövde Düzeyi Bir…"/>
          <p:cNvSpPr txBox="1"/>
          <p:nvPr/>
        </p:nvSpPr>
        <p:spPr>
          <a:xfrm>
            <a:off x="12453018" y="4296910"/>
            <a:ext cx="10711854"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609600" indent="-609600" algn="l">
              <a:lnSpc>
                <a:spcPct val="90000"/>
              </a:lnSpc>
              <a:spcBef>
                <a:spcPts val="4500"/>
              </a:spcBef>
              <a:buSzPct val="123000"/>
              <a:buChar char="•"/>
              <a:defRPr sz="2800">
                <a:solidFill>
                  <a:srgbClr val="000000"/>
                </a:solidFill>
              </a:defRPr>
            </a:lvl1pPr>
            <a:lvl2pPr marL="1219200" indent="-609600" algn="l">
              <a:lnSpc>
                <a:spcPct val="90000"/>
              </a:lnSpc>
              <a:spcBef>
                <a:spcPts val="4500"/>
              </a:spcBef>
              <a:buSzPct val="123000"/>
              <a:buChar char="•"/>
              <a:defRPr sz="2800">
                <a:solidFill>
                  <a:srgbClr val="000000"/>
                </a:solidFill>
              </a:defRPr>
            </a:lvl2pPr>
            <a:lvl3pPr marL="1828800" indent="-609600" algn="l">
              <a:lnSpc>
                <a:spcPct val="90000"/>
              </a:lnSpc>
              <a:spcBef>
                <a:spcPts val="4500"/>
              </a:spcBef>
              <a:buSzPct val="123000"/>
              <a:buChar char="•"/>
              <a:defRPr sz="2800">
                <a:solidFill>
                  <a:srgbClr val="000000"/>
                </a:solidFill>
              </a:defRPr>
            </a:lvl3pPr>
            <a:lvl4pPr marL="2438400" indent="-609600" algn="l">
              <a:lnSpc>
                <a:spcPct val="90000"/>
              </a:lnSpc>
              <a:spcBef>
                <a:spcPts val="4500"/>
              </a:spcBef>
              <a:buSzPct val="123000"/>
              <a:buChar char="•"/>
              <a:defRPr sz="2800">
                <a:solidFill>
                  <a:srgbClr val="000000"/>
                </a:solidFill>
              </a:defRPr>
            </a:lvl4pPr>
            <a:lvl5pPr marL="3048000" indent="-609600" algn="l">
              <a:lnSpc>
                <a:spcPct val="90000"/>
              </a:lnSpc>
              <a:spcBef>
                <a:spcPts val="4500"/>
              </a:spcBef>
              <a:buSzPct val="123000"/>
              <a:buChar char="•"/>
              <a:defRPr sz="2800">
                <a:solidFill>
                  <a:srgbClr val="000000"/>
                </a:solidFill>
              </a:defRPr>
            </a:lvl5pPr>
          </a:lstStyle>
          <a:p>
            <a:r>
              <a:t>Gövde Düzeyi Bir</a:t>
            </a:r>
          </a:p>
          <a:p>
            <a:pPr lvl="1"/>
            <a:r>
              <a:t>Gövde Düzeyi İki</a:t>
            </a:r>
          </a:p>
          <a:p>
            <a:pPr lvl="2"/>
            <a:r>
              <a:t>Gövde Düzeyi Üç</a:t>
            </a:r>
          </a:p>
          <a:p>
            <a:pPr lvl="3"/>
            <a:r>
              <a:t>Gövde Düzeyi Dört</a:t>
            </a:r>
          </a:p>
          <a:p>
            <a:pPr lvl="4"/>
            <a:r>
              <a:t>Gövde Düzeyi Beş</a:t>
            </a:r>
          </a:p>
        </p:txBody>
      </p:sp>
      <p:sp>
        <p:nvSpPr>
          <p:cNvPr id="47"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ölüm">
    <p:bg>
      <p:bgPr>
        <a:gradFill flip="none" rotWithShape="1">
          <a:gsLst>
            <a:gs pos="742">
              <a:srgbClr val="132D69"/>
            </a:gs>
            <a:gs pos="100000">
              <a:schemeClr val="accent1">
                <a:lumOff val="16847"/>
              </a:schemeClr>
            </a:gs>
          </a:gsLst>
          <a:lin ang="5400000" scaled="0"/>
        </a:gradFill>
        <a:effectLst/>
      </p:bgPr>
    </p:bg>
    <p:spTree>
      <p:nvGrpSpPr>
        <p:cNvPr id="1" name=""/>
        <p:cNvGrpSpPr/>
        <p:nvPr/>
      </p:nvGrpSpPr>
      <p:grpSpPr>
        <a:xfrm>
          <a:off x="0" y="0"/>
          <a:ext cx="0" cy="0"/>
          <a:chOff x="0" y="0"/>
          <a:chExt cx="0" cy="0"/>
        </a:xfrm>
      </p:grpSpPr>
      <p:sp>
        <p:nvSpPr>
          <p:cNvPr id="54" name="Bölüm Başlığı"/>
          <p:cNvSpPr txBox="1">
            <a:spLocks noGrp="1"/>
          </p:cNvSpPr>
          <p:nvPr>
            <p:ph type="title" hasCustomPrompt="1"/>
          </p:nvPr>
        </p:nvSpPr>
        <p:spPr>
          <a:xfrm>
            <a:off x="1206496" y="4533900"/>
            <a:ext cx="21971004" cy="4648200"/>
          </a:xfrm>
          <a:prstGeom prst="rect">
            <a:avLst/>
          </a:prstGeom>
        </p:spPr>
        <p:txBody>
          <a:bodyPr anchor="ctr"/>
          <a:lstStyle>
            <a:lvl1pPr algn="ctr">
              <a:defRPr sz="11600" b="0" spc="-232">
                <a:solidFill>
                  <a:srgbClr val="FFFFFF"/>
                </a:solidFill>
                <a:latin typeface="Arial"/>
                <a:ea typeface="Arial"/>
                <a:cs typeface="Arial"/>
                <a:sym typeface="Arial"/>
              </a:defRPr>
            </a:lvl1pPr>
          </a:lstStyle>
          <a:p>
            <a:r>
              <a:t>Bölüm Başlığı</a:t>
            </a:r>
          </a:p>
        </p:txBody>
      </p:sp>
      <p:sp>
        <p:nvSpPr>
          <p:cNvPr id="55" name="Slayt Numarası"/>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Yalnızca Başlık">
    <p:spTree>
      <p:nvGrpSpPr>
        <p:cNvPr id="1" name=""/>
        <p:cNvGrpSpPr/>
        <p:nvPr/>
      </p:nvGrpSpPr>
      <p:grpSpPr>
        <a:xfrm>
          <a:off x="0" y="0"/>
          <a:ext cx="0" cy="0"/>
          <a:chOff x="0" y="0"/>
          <a:chExt cx="0" cy="0"/>
        </a:xfrm>
      </p:grpSpPr>
      <p:sp>
        <p:nvSpPr>
          <p:cNvPr id="62" name="Slayt Başlığı"/>
          <p:cNvSpPr txBox="1">
            <a:spLocks noGrp="1"/>
          </p:cNvSpPr>
          <p:nvPr>
            <p:ph type="title" hasCustomPrompt="1"/>
          </p:nvPr>
        </p:nvSpPr>
        <p:spPr>
          <a:xfrm>
            <a:off x="1206500" y="1079500"/>
            <a:ext cx="21971000" cy="1434949"/>
          </a:xfrm>
          <a:prstGeom prst="rect">
            <a:avLst/>
          </a:prstGeom>
        </p:spPr>
        <p:txBody>
          <a:bodyPr/>
          <a:lstStyle>
            <a:lvl1pPr>
              <a:defRPr>
                <a:latin typeface="Arial"/>
                <a:ea typeface="Arial"/>
                <a:cs typeface="Arial"/>
                <a:sym typeface="Arial"/>
              </a:defRPr>
            </a:lvl1pPr>
          </a:lstStyle>
          <a:p>
            <a:r>
              <a:t>Slayt Başlığı</a:t>
            </a:r>
          </a:p>
        </p:txBody>
      </p:sp>
      <p:sp>
        <p:nvSpPr>
          <p:cNvPr id="63" name="Slayt Alt Başlığı"/>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Arial"/>
                <a:ea typeface="Arial"/>
                <a:cs typeface="Arial"/>
                <a:sym typeface="Arial"/>
              </a:defRPr>
            </a:lvl1pPr>
          </a:lstStyle>
          <a:p>
            <a:r>
              <a:t>Slayt Alt Başlığı</a:t>
            </a:r>
          </a:p>
        </p:txBody>
      </p:sp>
      <p:sp>
        <p:nvSpPr>
          <p:cNvPr id="64" name="Picture Placeholder 2"/>
          <p:cNvSpPr>
            <a:spLocks noGrp="1"/>
          </p:cNvSpPr>
          <p:nvPr>
            <p:ph type="pic" sz="half" idx="22"/>
          </p:nvPr>
        </p:nvSpPr>
        <p:spPr>
          <a:xfrm>
            <a:off x="1230872" y="4030522"/>
            <a:ext cx="10720429" cy="8464948"/>
          </a:xfrm>
          <a:prstGeom prst="rect">
            <a:avLst/>
          </a:prstGeom>
          <a:ln>
            <a:solidFill>
              <a:srgbClr val="DDDDDD"/>
            </a:solidFill>
          </a:ln>
        </p:spPr>
        <p:txBody>
          <a:bodyPr lIns="91439" tIns="45719" rIns="91439" bIns="45719">
            <a:noAutofit/>
          </a:bodyPr>
          <a:lstStyle/>
          <a:p>
            <a:endParaRPr/>
          </a:p>
        </p:txBody>
      </p:sp>
      <p:sp>
        <p:nvSpPr>
          <p:cNvPr id="65" name="Picture Placeholder 2"/>
          <p:cNvSpPr>
            <a:spLocks noGrp="1"/>
          </p:cNvSpPr>
          <p:nvPr>
            <p:ph type="pic" sz="half" idx="23"/>
          </p:nvPr>
        </p:nvSpPr>
        <p:spPr>
          <a:xfrm>
            <a:off x="12322205" y="4030522"/>
            <a:ext cx="10720429" cy="8464948"/>
          </a:xfrm>
          <a:prstGeom prst="rect">
            <a:avLst/>
          </a:prstGeom>
          <a:ln>
            <a:solidFill>
              <a:srgbClr val="DDDDDD"/>
            </a:solidFill>
          </a:ln>
        </p:spPr>
        <p:txBody>
          <a:bodyPr lIns="91439" tIns="45719" rIns="91439" bIns="45719">
            <a:noAutofit/>
          </a:bodyPr>
          <a:lstStyle/>
          <a:p>
            <a:endParaRPr/>
          </a:p>
        </p:txBody>
      </p:sp>
      <p:sp>
        <p:nvSpPr>
          <p:cNvPr id="66"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Yalnızca Başlık kopya">
    <p:spTree>
      <p:nvGrpSpPr>
        <p:cNvPr id="1" name=""/>
        <p:cNvGrpSpPr/>
        <p:nvPr/>
      </p:nvGrpSpPr>
      <p:grpSpPr>
        <a:xfrm>
          <a:off x="0" y="0"/>
          <a:ext cx="0" cy="0"/>
          <a:chOff x="0" y="0"/>
          <a:chExt cx="0" cy="0"/>
        </a:xfrm>
      </p:grpSpPr>
      <p:sp>
        <p:nvSpPr>
          <p:cNvPr id="73" name="Slayt Başlığı"/>
          <p:cNvSpPr txBox="1">
            <a:spLocks noGrp="1"/>
          </p:cNvSpPr>
          <p:nvPr>
            <p:ph type="title" hasCustomPrompt="1"/>
          </p:nvPr>
        </p:nvSpPr>
        <p:spPr>
          <a:xfrm>
            <a:off x="1206500" y="1079500"/>
            <a:ext cx="21971000" cy="1434949"/>
          </a:xfrm>
          <a:prstGeom prst="rect">
            <a:avLst/>
          </a:prstGeom>
        </p:spPr>
        <p:txBody>
          <a:bodyPr/>
          <a:lstStyle>
            <a:lvl1pPr>
              <a:defRPr>
                <a:latin typeface="Arial"/>
                <a:ea typeface="Arial"/>
                <a:cs typeface="Arial"/>
                <a:sym typeface="Arial"/>
              </a:defRPr>
            </a:lvl1pPr>
          </a:lstStyle>
          <a:p>
            <a:r>
              <a:t>Slayt Başlığı</a:t>
            </a:r>
          </a:p>
        </p:txBody>
      </p:sp>
      <p:sp>
        <p:nvSpPr>
          <p:cNvPr id="74" name="Slayt Alt Başlığı"/>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Arial"/>
                <a:ea typeface="Arial"/>
                <a:cs typeface="Arial"/>
                <a:sym typeface="Arial"/>
              </a:defRPr>
            </a:lvl1pPr>
          </a:lstStyle>
          <a:p>
            <a:r>
              <a:t>Slayt Alt Başlığı</a:t>
            </a:r>
          </a:p>
        </p:txBody>
      </p:sp>
      <p:sp>
        <p:nvSpPr>
          <p:cNvPr id="75" name="Picture Placeholder 2"/>
          <p:cNvSpPr>
            <a:spLocks noGrp="1"/>
          </p:cNvSpPr>
          <p:nvPr>
            <p:ph type="pic" sz="quarter" idx="22"/>
          </p:nvPr>
        </p:nvSpPr>
        <p:spPr>
          <a:xfrm>
            <a:off x="2062095" y="4030522"/>
            <a:ext cx="4724934" cy="3730850"/>
          </a:xfrm>
          <a:prstGeom prst="rect">
            <a:avLst/>
          </a:prstGeom>
          <a:ln>
            <a:solidFill>
              <a:srgbClr val="DDDDDD"/>
            </a:solidFill>
          </a:ln>
        </p:spPr>
        <p:txBody>
          <a:bodyPr lIns="91439" tIns="45719" rIns="91439" bIns="45719">
            <a:noAutofit/>
          </a:bodyPr>
          <a:lstStyle/>
          <a:p>
            <a:endParaRPr/>
          </a:p>
        </p:txBody>
      </p:sp>
      <p:sp>
        <p:nvSpPr>
          <p:cNvPr id="76" name="Picture Placeholder 2"/>
          <p:cNvSpPr>
            <a:spLocks noGrp="1"/>
          </p:cNvSpPr>
          <p:nvPr>
            <p:ph type="pic" sz="quarter" idx="23"/>
          </p:nvPr>
        </p:nvSpPr>
        <p:spPr>
          <a:xfrm>
            <a:off x="2062095" y="7908255"/>
            <a:ext cx="4724934" cy="3730851"/>
          </a:xfrm>
          <a:prstGeom prst="rect">
            <a:avLst/>
          </a:prstGeom>
          <a:ln>
            <a:solidFill>
              <a:srgbClr val="DDDDDD"/>
            </a:solidFill>
          </a:ln>
        </p:spPr>
        <p:txBody>
          <a:bodyPr lIns="91439" tIns="45719" rIns="91439" bIns="45719">
            <a:noAutofit/>
          </a:bodyPr>
          <a:lstStyle/>
          <a:p>
            <a:endParaRPr/>
          </a:p>
        </p:txBody>
      </p:sp>
      <p:sp>
        <p:nvSpPr>
          <p:cNvPr id="77" name="Picture Placeholder 2"/>
          <p:cNvSpPr>
            <a:spLocks noGrp="1"/>
          </p:cNvSpPr>
          <p:nvPr>
            <p:ph type="pic" sz="half" idx="24"/>
          </p:nvPr>
        </p:nvSpPr>
        <p:spPr>
          <a:xfrm>
            <a:off x="7108229" y="4030522"/>
            <a:ext cx="9595767" cy="7576906"/>
          </a:xfrm>
          <a:prstGeom prst="rect">
            <a:avLst/>
          </a:prstGeom>
          <a:ln>
            <a:solidFill>
              <a:srgbClr val="DDDDDD"/>
            </a:solidFill>
          </a:ln>
        </p:spPr>
        <p:txBody>
          <a:bodyPr lIns="91439" tIns="45719" rIns="91439" bIns="45719">
            <a:noAutofit/>
          </a:bodyPr>
          <a:lstStyle/>
          <a:p>
            <a:endParaRPr/>
          </a:p>
        </p:txBody>
      </p:sp>
      <p:sp>
        <p:nvSpPr>
          <p:cNvPr id="78" name="Picture Placeholder 2"/>
          <p:cNvSpPr>
            <a:spLocks noGrp="1"/>
          </p:cNvSpPr>
          <p:nvPr>
            <p:ph type="pic" sz="quarter" idx="25"/>
          </p:nvPr>
        </p:nvSpPr>
        <p:spPr>
          <a:xfrm>
            <a:off x="17025196" y="4030522"/>
            <a:ext cx="4724933" cy="3730850"/>
          </a:xfrm>
          <a:prstGeom prst="rect">
            <a:avLst/>
          </a:prstGeom>
          <a:ln>
            <a:solidFill>
              <a:srgbClr val="DDDDDD"/>
            </a:solidFill>
          </a:ln>
        </p:spPr>
        <p:txBody>
          <a:bodyPr lIns="91439" tIns="45719" rIns="91439" bIns="45719">
            <a:noAutofit/>
          </a:bodyPr>
          <a:lstStyle/>
          <a:p>
            <a:endParaRPr/>
          </a:p>
        </p:txBody>
      </p:sp>
      <p:sp>
        <p:nvSpPr>
          <p:cNvPr id="79" name="Picture Placeholder 2"/>
          <p:cNvSpPr>
            <a:spLocks noGrp="1"/>
          </p:cNvSpPr>
          <p:nvPr>
            <p:ph type="pic" sz="quarter" idx="26"/>
          </p:nvPr>
        </p:nvSpPr>
        <p:spPr>
          <a:xfrm>
            <a:off x="17025196" y="7908255"/>
            <a:ext cx="4724933" cy="3730851"/>
          </a:xfrm>
          <a:prstGeom prst="rect">
            <a:avLst/>
          </a:prstGeom>
          <a:ln>
            <a:solidFill>
              <a:srgbClr val="DDDDDD"/>
            </a:solidFill>
          </a:ln>
        </p:spPr>
        <p:txBody>
          <a:bodyPr lIns="91439" tIns="45719" rIns="91439" bIns="45719">
            <a:noAutofit/>
          </a:bodyPr>
          <a:lstStyle/>
          <a:p>
            <a:endParaRPr/>
          </a:p>
        </p:txBody>
      </p:sp>
      <p:sp>
        <p:nvSpPr>
          <p:cNvPr id="8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janda">
    <p:spTree>
      <p:nvGrpSpPr>
        <p:cNvPr id="1" name=""/>
        <p:cNvGrpSpPr/>
        <p:nvPr/>
      </p:nvGrpSpPr>
      <p:grpSpPr>
        <a:xfrm>
          <a:off x="0" y="0"/>
          <a:ext cx="0" cy="0"/>
          <a:chOff x="0" y="0"/>
          <a:chExt cx="0" cy="0"/>
        </a:xfrm>
      </p:grpSpPr>
      <p:sp>
        <p:nvSpPr>
          <p:cNvPr id="87" name="Ajanda Başlığı"/>
          <p:cNvSpPr txBox="1">
            <a:spLocks noGrp="1"/>
          </p:cNvSpPr>
          <p:nvPr>
            <p:ph type="title" hasCustomPrompt="1"/>
          </p:nvPr>
        </p:nvSpPr>
        <p:spPr>
          <a:xfrm>
            <a:off x="1206500" y="1079500"/>
            <a:ext cx="21971000" cy="1435100"/>
          </a:xfrm>
          <a:prstGeom prst="rect">
            <a:avLst/>
          </a:prstGeom>
        </p:spPr>
        <p:txBody>
          <a:bodyPr/>
          <a:lstStyle>
            <a:lvl1pPr>
              <a:defRPr>
                <a:latin typeface="Arial"/>
                <a:ea typeface="Arial"/>
                <a:cs typeface="Arial"/>
                <a:sym typeface="Arial"/>
              </a:defRPr>
            </a:lvl1pPr>
          </a:lstStyle>
          <a:p>
            <a:r>
              <a:t>Ajanda Başlığı</a:t>
            </a:r>
          </a:p>
        </p:txBody>
      </p:sp>
      <p:sp>
        <p:nvSpPr>
          <p:cNvPr id="88" name="Ajanda Alt Başlığı"/>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Arial"/>
                <a:ea typeface="Arial"/>
                <a:cs typeface="Arial"/>
                <a:sym typeface="Arial"/>
              </a:defRPr>
            </a:lvl1pPr>
          </a:lstStyle>
          <a:p>
            <a:r>
              <a:t>Ajanda Alt Başlığı</a:t>
            </a:r>
          </a:p>
        </p:txBody>
      </p:sp>
      <p:sp>
        <p:nvSpPr>
          <p:cNvPr id="89" name="Gövde Düzeyi Bir…"/>
          <p:cNvSpPr txBox="1">
            <a:spLocks noGrp="1"/>
          </p:cNvSpPr>
          <p:nvPr>
            <p:ph type="body" idx="1" hasCustomPrompt="1"/>
          </p:nvPr>
        </p:nvSpPr>
        <p:spPr>
          <a:xfrm>
            <a:off x="1206500" y="4248504"/>
            <a:ext cx="21971000" cy="8256012"/>
          </a:xfrm>
          <a:prstGeom prst="rect">
            <a:avLst/>
          </a:prstGeom>
        </p:spPr>
        <p:txBody>
          <a:bodyPr/>
          <a:lstStyle>
            <a:lvl1pPr marL="0" indent="0" defTabSz="825500">
              <a:lnSpc>
                <a:spcPct val="100000"/>
              </a:lnSpc>
              <a:spcBef>
                <a:spcPts val="1800"/>
              </a:spcBef>
              <a:buSzTx/>
              <a:buNone/>
              <a:defRPr spc="-28">
                <a:latin typeface="Arial"/>
                <a:ea typeface="Arial"/>
                <a:cs typeface="Arial"/>
                <a:sym typeface="Arial"/>
              </a:defRPr>
            </a:lvl1pPr>
            <a:lvl2pPr marL="0" indent="457200" defTabSz="825500">
              <a:lnSpc>
                <a:spcPct val="100000"/>
              </a:lnSpc>
              <a:spcBef>
                <a:spcPts val="1800"/>
              </a:spcBef>
              <a:buSzTx/>
              <a:buNone/>
              <a:defRPr spc="-28">
                <a:latin typeface="Arial"/>
                <a:ea typeface="Arial"/>
                <a:cs typeface="Arial"/>
                <a:sym typeface="Arial"/>
              </a:defRPr>
            </a:lvl2pPr>
            <a:lvl3pPr marL="0" indent="914400" defTabSz="825500">
              <a:lnSpc>
                <a:spcPct val="100000"/>
              </a:lnSpc>
              <a:spcBef>
                <a:spcPts val="1800"/>
              </a:spcBef>
              <a:buSzTx/>
              <a:buNone/>
              <a:defRPr spc="-28">
                <a:latin typeface="Arial"/>
                <a:ea typeface="Arial"/>
                <a:cs typeface="Arial"/>
                <a:sym typeface="Arial"/>
              </a:defRPr>
            </a:lvl3pPr>
            <a:lvl4pPr marL="0" indent="1371600" defTabSz="825500">
              <a:lnSpc>
                <a:spcPct val="100000"/>
              </a:lnSpc>
              <a:spcBef>
                <a:spcPts val="1800"/>
              </a:spcBef>
              <a:buSzTx/>
              <a:buNone/>
              <a:defRPr spc="-28">
                <a:latin typeface="Arial"/>
                <a:ea typeface="Arial"/>
                <a:cs typeface="Arial"/>
                <a:sym typeface="Arial"/>
              </a:defRPr>
            </a:lvl4pPr>
            <a:lvl5pPr marL="0" indent="1828800" defTabSz="825500">
              <a:lnSpc>
                <a:spcPct val="100000"/>
              </a:lnSpc>
              <a:spcBef>
                <a:spcPts val="1800"/>
              </a:spcBef>
              <a:buSzTx/>
              <a:buNone/>
              <a:defRPr spc="-28">
                <a:latin typeface="Arial"/>
                <a:ea typeface="Arial"/>
                <a:cs typeface="Arial"/>
                <a:sym typeface="Arial"/>
              </a:defRPr>
            </a:lvl5pPr>
          </a:lstStyle>
          <a:p>
            <a:r>
              <a:t>Ajanda Konuları</a:t>
            </a:r>
          </a:p>
          <a:p>
            <a:pPr lvl="1"/>
            <a:endParaRPr/>
          </a:p>
          <a:p>
            <a:pPr lvl="2"/>
            <a:endParaRPr/>
          </a:p>
          <a:p>
            <a:pPr lvl="3"/>
            <a:endParaRPr/>
          </a:p>
          <a:p>
            <a:pPr lvl="4"/>
            <a:endParaRPr/>
          </a:p>
        </p:txBody>
      </p:sp>
      <p:sp>
        <p:nvSpPr>
          <p:cNvPr id="9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kapanış sayfası">
    <p:spTree>
      <p:nvGrpSpPr>
        <p:cNvPr id="1" name=""/>
        <p:cNvGrpSpPr/>
        <p:nvPr/>
      </p:nvGrpSpPr>
      <p:grpSpPr>
        <a:xfrm>
          <a:off x="0" y="0"/>
          <a:ext cx="0" cy="0"/>
          <a:chOff x="0" y="0"/>
          <a:chExt cx="0" cy="0"/>
        </a:xfrm>
      </p:grpSpPr>
      <p:pic>
        <p:nvPicPr>
          <p:cNvPr id="97" name="Picture 1" descr="Picture 1"/>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8" name="Ajanda Alt Başlığı"/>
          <p:cNvSpPr txBox="1">
            <a:spLocks noGrp="1"/>
          </p:cNvSpPr>
          <p:nvPr>
            <p:ph type="body" sz="quarter" idx="21" hasCustomPrompt="1"/>
          </p:nvPr>
        </p:nvSpPr>
        <p:spPr>
          <a:xfrm>
            <a:off x="11620500" y="3829229"/>
            <a:ext cx="9867836" cy="1742369"/>
          </a:xfrm>
          <a:prstGeom prst="rect">
            <a:avLst/>
          </a:prstGeom>
        </p:spPr>
        <p:txBody>
          <a:bodyPr lIns="45719" tIns="45719" rIns="45719" bIns="45719"/>
          <a:lstStyle>
            <a:lvl1pPr marL="0" indent="0" algn="ctr" defTabSz="825500">
              <a:lnSpc>
                <a:spcPct val="100000"/>
              </a:lnSpc>
              <a:spcBef>
                <a:spcPts val="0"/>
              </a:spcBef>
              <a:buSzTx/>
              <a:buNone/>
              <a:defRPr sz="5500" b="1">
                <a:solidFill>
                  <a:srgbClr val="FFFFFF"/>
                </a:solidFill>
                <a:latin typeface="Arial"/>
                <a:ea typeface="Arial"/>
                <a:cs typeface="Arial"/>
                <a:sym typeface="Arial"/>
              </a:defRPr>
            </a:lvl1pPr>
          </a:lstStyle>
          <a:p>
            <a:r>
              <a:t>Ajanda Alt Başlığı</a:t>
            </a:r>
          </a:p>
        </p:txBody>
      </p:sp>
      <p:sp>
        <p:nvSpPr>
          <p:cNvPr id="99"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a:xfrm>
            <a:off x="11993391" y="13076008"/>
            <a:ext cx="384721" cy="379591"/>
          </a:xfrm>
        </p:spPr>
        <p:txBody>
          <a:bodyPr/>
          <a:lstStyle>
            <a:lvl1pPr>
              <a:defRPr/>
            </a:lvl1pPr>
          </a:lstStyle>
          <a:p>
            <a:fld id="{1FD082C6-3F57-4C07-8A2E-AD62DB54D932}" type="slidenum">
              <a:rPr lang="tr-TR" altLang="tr-TR"/>
              <a:pPr/>
              <a:t>‹#›</a:t>
            </a:fld>
            <a:endParaRPr lang="tr-TR" altLang="tr-TR"/>
          </a:p>
        </p:txBody>
      </p:sp>
    </p:spTree>
    <p:extLst>
      <p:ext uri="{BB962C8B-B14F-4D97-AF65-F5344CB8AC3E}">
        <p14:creationId xmlns:p14="http://schemas.microsoft.com/office/powerpoint/2010/main" val="18027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1">
            <a:extLst/>
          </a:blip>
          <a:stretch>
            <a:fillRect/>
          </a:stretch>
        </p:blipFill>
        <p:spPr>
          <a:xfrm>
            <a:off x="1354" y="-1"/>
            <a:ext cx="24376777" cy="13716001"/>
          </a:xfrm>
          <a:prstGeom prst="rect">
            <a:avLst/>
          </a:prstGeom>
          <a:ln w="12700">
            <a:miter lim="400000"/>
          </a:ln>
        </p:spPr>
      </p:pic>
      <p:sp>
        <p:nvSpPr>
          <p:cNvPr id="3" name="Slayt Başlığı"/>
          <p:cNvSpPr txBox="1">
            <a:spLocks noGrp="1"/>
          </p:cNvSpPr>
          <p:nvPr>
            <p:ph type="title" hasCustomPrompt="1"/>
          </p:nvPr>
        </p:nvSpPr>
        <p:spPr>
          <a:xfrm>
            <a:off x="1175418" y="1144839"/>
            <a:ext cx="21971001" cy="143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Slayt Başlığı</a:t>
            </a:r>
          </a:p>
        </p:txBody>
      </p:sp>
      <p:sp>
        <p:nvSpPr>
          <p:cNvPr id="4" name="Gövde Düzeyi Bir…"/>
          <p:cNvSpPr txBox="1">
            <a:spLocks noGrp="1"/>
          </p:cNvSpPr>
          <p:nvPr>
            <p:ph type="body" idx="1" hasCustomPrompt="1"/>
          </p:nvPr>
        </p:nvSpPr>
        <p:spPr>
          <a:xfrm>
            <a:off x="1175418" y="4296910"/>
            <a:ext cx="21971001"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219200" indent="-609600"/>
            <a:lvl3pPr marL="1828800" indent="-609600"/>
            <a:lvl4pPr marL="2438400" indent="-609600"/>
            <a:lvl5pPr marL="3048000" indent="-609600"/>
          </a:lstStyle>
          <a:p>
            <a:r>
              <a:t>Slayt madde işareti metni</a:t>
            </a:r>
          </a:p>
          <a:p>
            <a:pPr lvl="1"/>
            <a:endParaRPr/>
          </a:p>
          <a:p>
            <a:pPr lvl="2"/>
            <a:endParaRPr/>
          </a:p>
          <a:p>
            <a:pPr lvl="3"/>
            <a:endParaRPr/>
          </a:p>
          <a:p>
            <a:pPr lvl="4"/>
            <a:endParaRPr/>
          </a:p>
        </p:txBody>
      </p:sp>
      <p:sp>
        <p:nvSpPr>
          <p:cNvPr id="5" name="Slayt Numarası"/>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1pPr>
      <a:lvl2pPr marL="9652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2pPr>
      <a:lvl3pPr marL="15748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3pPr>
      <a:lvl4pPr marL="21844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4pPr>
      <a:lvl5pPr marL="27940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5pPr>
      <a:lvl6pPr marL="34036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6pPr>
      <a:lvl7pPr marL="40132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7pPr>
      <a:lvl8pPr marL="46228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8pPr>
      <a:lvl9pPr marL="5232400" marR="0" indent="-355600" algn="l" defTabSz="2438338" latinLnBrk="0">
        <a:lnSpc>
          <a:spcPct val="90000"/>
        </a:lnSpc>
        <a:spcBef>
          <a:spcPts val="4500"/>
        </a:spcBef>
        <a:spcAft>
          <a:spcPts val="0"/>
        </a:spcAft>
        <a:buClrTx/>
        <a:buSzPct val="123000"/>
        <a:buFontTx/>
        <a:buChar char="•"/>
        <a:tabLst/>
        <a:defRPr sz="2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cid:6E83AE28-0F06-422A-9CAA-B90105C2A92E"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cid:B3BB8E29-35CB-436E-9A6F-27A33653CBA7"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cid:3C7CF7F5-4B87-4F4E-A1B9-BFB0D09732F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Yazar ve Tarih"/>
          <p:cNvSpPr txBox="1">
            <a:spLocks noGrp="1"/>
          </p:cNvSpPr>
          <p:nvPr>
            <p:ph type="body" idx="21"/>
          </p:nvPr>
        </p:nvSpPr>
        <p:spPr>
          <a:xfrm>
            <a:off x="12690088" y="7515922"/>
            <a:ext cx="8094861" cy="3456878"/>
          </a:xfrm>
          <a:prstGeom prst="rect">
            <a:avLst/>
          </a:prstGeom>
        </p:spPr>
        <p:txBody>
          <a:bodyPr>
            <a:noAutofit/>
          </a:bodyPr>
          <a:lstStyle/>
          <a:p>
            <a:pPr>
              <a:lnSpc>
                <a:spcPct val="150000"/>
              </a:lnSpc>
            </a:pPr>
            <a:r>
              <a:rPr lang="tr-TR" altLang="tr-TR" sz="2800" dirty="0" smtClean="0">
                <a:latin typeface="Times New Roman" panose="02020603050405020304" pitchFamily="18" charset="0"/>
                <a:cs typeface="Times New Roman" panose="02020603050405020304" pitchFamily="18" charset="0"/>
              </a:rPr>
              <a:t>HAZIRLAYAN</a:t>
            </a:r>
            <a:endParaRPr lang="tr-TR" altLang="tr-TR" sz="2800" dirty="0">
              <a:latin typeface="Times New Roman" panose="02020603050405020304" pitchFamily="18" charset="0"/>
              <a:cs typeface="Times New Roman" panose="02020603050405020304" pitchFamily="18" charset="0"/>
            </a:endParaRPr>
          </a:p>
          <a:p>
            <a:pPr>
              <a:lnSpc>
                <a:spcPct val="150000"/>
              </a:lnSpc>
            </a:pPr>
            <a:r>
              <a:rPr lang="tr-TR" altLang="tr-TR" sz="2800" dirty="0" smtClean="0">
                <a:latin typeface="Times New Roman" panose="02020603050405020304" pitchFamily="18" charset="0"/>
                <a:cs typeface="Times New Roman" panose="02020603050405020304" pitchFamily="18" charset="0"/>
              </a:rPr>
              <a:t>Uzm</a:t>
            </a:r>
            <a:r>
              <a:rPr lang="tr-TR" altLang="tr-TR" sz="2800" dirty="0">
                <a:latin typeface="Times New Roman" panose="02020603050405020304" pitchFamily="18" charset="0"/>
                <a:cs typeface="Times New Roman" panose="02020603050405020304" pitchFamily="18" charset="0"/>
              </a:rPr>
              <a:t>. </a:t>
            </a:r>
            <a:r>
              <a:rPr lang="tr-TR" altLang="tr-TR" sz="2800" dirty="0" err="1">
                <a:latin typeface="Times New Roman" panose="02020603050405020304" pitchFamily="18" charset="0"/>
                <a:cs typeface="Times New Roman" panose="02020603050405020304" pitchFamily="18" charset="0"/>
              </a:rPr>
              <a:t>Hemş</a:t>
            </a:r>
            <a:r>
              <a:rPr lang="tr-TR" altLang="tr-TR" sz="2800" dirty="0">
                <a:latin typeface="Times New Roman" panose="02020603050405020304" pitchFamily="18" charset="0"/>
                <a:cs typeface="Times New Roman" panose="02020603050405020304" pitchFamily="18" charset="0"/>
              </a:rPr>
              <a:t>. </a:t>
            </a:r>
            <a:r>
              <a:rPr lang="tr-TR" altLang="tr-TR" sz="2800" dirty="0" smtClean="0">
                <a:latin typeface="Times New Roman" panose="02020603050405020304" pitchFamily="18" charset="0"/>
                <a:cs typeface="Times New Roman" panose="02020603050405020304" pitchFamily="18" charset="0"/>
              </a:rPr>
              <a:t>Şengül IŞIK</a:t>
            </a:r>
          </a:p>
          <a:p>
            <a:pPr>
              <a:lnSpc>
                <a:spcPct val="150000"/>
              </a:lnSpc>
            </a:pPr>
            <a:r>
              <a:rPr lang="tr-TR" altLang="tr-TR" sz="2800" dirty="0" smtClean="0">
                <a:latin typeface="Times New Roman" panose="02020603050405020304" pitchFamily="18" charset="0"/>
                <a:cs typeface="Times New Roman" panose="02020603050405020304" pitchFamily="18" charset="0"/>
              </a:rPr>
              <a:t>Diyabet Eğitim Hemşiresi</a:t>
            </a:r>
            <a:endParaRPr lang="tr-TR" altLang="tr-TR" sz="2800" dirty="0">
              <a:latin typeface="Times New Roman" panose="02020603050405020304" pitchFamily="18" charset="0"/>
              <a:cs typeface="Times New Roman" panose="02020603050405020304" pitchFamily="18" charset="0"/>
            </a:endParaRPr>
          </a:p>
          <a:p>
            <a:pPr algn="ctr"/>
            <a:endParaRPr sz="2800" dirty="0"/>
          </a:p>
        </p:txBody>
      </p:sp>
      <p:pic>
        <p:nvPicPr>
          <p:cNvPr id="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290612" y="510989"/>
            <a:ext cx="7261412" cy="718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flipH="1">
            <a:off x="13214555" y="3055434"/>
            <a:ext cx="5341074" cy="1938992"/>
          </a:xfrm>
          <a:prstGeom prst="rect">
            <a:avLst/>
          </a:prstGeom>
        </p:spPr>
        <p:txBody>
          <a:bodyPr wrap="square">
            <a:spAutoFit/>
          </a:bodyPr>
          <a:lstStyle/>
          <a:p>
            <a:endParaRPr lang="tr-TR" altLang="tr-TR" b="1" spc="-79" dirty="0" smtClean="0">
              <a:solidFill>
                <a:srgbClr val="000000"/>
              </a:solidFill>
              <a:latin typeface="Arial" panose="020B0604020202020204" pitchFamily="34" charset="0"/>
              <a:cs typeface="Arial" panose="020B0604020202020204" pitchFamily="34" charset="0"/>
              <a:sym typeface="Arial"/>
            </a:endParaRPr>
          </a:p>
          <a:p>
            <a:endParaRPr lang="tr-TR" altLang="tr-TR" b="1" spc="-79" dirty="0">
              <a:solidFill>
                <a:srgbClr val="000000"/>
              </a:solidFill>
              <a:latin typeface="Arial" panose="020B0604020202020204" pitchFamily="34" charset="0"/>
              <a:cs typeface="Arial" panose="020B0604020202020204" pitchFamily="34" charset="0"/>
              <a:sym typeface="Arial"/>
            </a:endParaRPr>
          </a:p>
          <a:p>
            <a:endParaRPr lang="tr-TR" altLang="tr-TR" b="1" spc="-79" dirty="0" smtClean="0">
              <a:solidFill>
                <a:srgbClr val="000000"/>
              </a:solidFill>
              <a:latin typeface="Arial" panose="020B0604020202020204" pitchFamily="34" charset="0"/>
              <a:cs typeface="Arial" panose="020B0604020202020204" pitchFamily="34" charset="0"/>
              <a:sym typeface="Arial"/>
            </a:endParaRPr>
          </a:p>
          <a:p>
            <a:r>
              <a:rPr lang="tr-TR" altLang="tr-TR" b="1" spc="-79" dirty="0" smtClean="0">
                <a:solidFill>
                  <a:srgbClr val="000000"/>
                </a:solidFill>
                <a:latin typeface="Arial" panose="020B0604020202020204" pitchFamily="34" charset="0"/>
                <a:cs typeface="Arial" panose="020B0604020202020204" pitchFamily="34" charset="0"/>
                <a:sym typeface="Arial"/>
              </a:rPr>
              <a:t>TİP1/TİP2 </a:t>
            </a:r>
            <a:r>
              <a:rPr lang="tr-TR" altLang="tr-TR" b="1" spc="-79" dirty="0">
                <a:solidFill>
                  <a:srgbClr val="000000"/>
                </a:solidFill>
                <a:latin typeface="Arial" panose="020B0604020202020204" pitchFamily="34" charset="0"/>
                <a:cs typeface="Arial" panose="020B0604020202020204" pitchFamily="34" charset="0"/>
                <a:sym typeface="Arial"/>
              </a:rPr>
              <a:t>VE GESTASYONEL DİYABET YÖNETİMİ </a:t>
            </a:r>
            <a:endParaRPr lang="tr-T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1"/>
                </a:solidFill>
              </a:rPr>
              <a:t>Gestasyonel</a:t>
            </a:r>
            <a:r>
              <a:rPr lang="tr-TR" dirty="0">
                <a:solidFill>
                  <a:schemeClr val="accent1"/>
                </a:solidFill>
              </a:rPr>
              <a:t> Diyabette Risk Faktörleri </a:t>
            </a:r>
          </a:p>
        </p:txBody>
      </p:sp>
      <p:sp>
        <p:nvSpPr>
          <p:cNvPr id="3" name="İçerik Yer Tutucusu 2"/>
          <p:cNvSpPr>
            <a:spLocks noGrp="1"/>
          </p:cNvSpPr>
          <p:nvPr>
            <p:ph idx="1"/>
          </p:nvPr>
        </p:nvSpPr>
        <p:spPr>
          <a:xfrm>
            <a:off x="1" y="3211551"/>
            <a:ext cx="23146418" cy="9229857"/>
          </a:xfrm>
        </p:spPr>
        <p:txBody>
          <a:bodyPr>
            <a:noAutofit/>
          </a:bodyPr>
          <a:lstStyle/>
          <a:p>
            <a:r>
              <a:rPr lang="tr-TR" sz="4000" dirty="0" smtClean="0"/>
              <a:t>             </a:t>
            </a:r>
            <a:r>
              <a:rPr lang="tr-TR" sz="4000" b="1" dirty="0" smtClean="0"/>
              <a:t>Önceki </a:t>
            </a:r>
            <a:r>
              <a:rPr lang="tr-TR" sz="4000" b="1" dirty="0"/>
              <a:t>gebelikte GDM varlığı,</a:t>
            </a:r>
          </a:p>
          <a:p>
            <a:r>
              <a:rPr lang="tr-TR" sz="4000" b="1" i="1" dirty="0"/>
              <a:t>	Gebelik öncesi </a:t>
            </a:r>
            <a:r>
              <a:rPr lang="tr-TR" sz="4000" b="1" i="1" dirty="0" err="1"/>
              <a:t>glukoz</a:t>
            </a:r>
            <a:r>
              <a:rPr lang="tr-TR" sz="4000" b="1" i="1" dirty="0"/>
              <a:t> </a:t>
            </a:r>
            <a:r>
              <a:rPr lang="tr-TR" sz="4000" b="1" i="1" dirty="0" err="1"/>
              <a:t>intolerans</a:t>
            </a:r>
            <a:r>
              <a:rPr lang="tr-TR" sz="4000" b="1" i="1" dirty="0"/>
              <a:t> tanısı,</a:t>
            </a:r>
          </a:p>
          <a:p>
            <a:r>
              <a:rPr lang="tr-TR" sz="4000" b="1" dirty="0"/>
              <a:t>	Ailede </a:t>
            </a:r>
            <a:r>
              <a:rPr lang="tr-TR" sz="4000" b="1" dirty="0" smtClean="0"/>
              <a:t> </a:t>
            </a:r>
            <a:r>
              <a:rPr lang="tr-TR" sz="4000" b="1" dirty="0"/>
              <a:t>T2 DM öyküsü,</a:t>
            </a:r>
          </a:p>
          <a:p>
            <a:r>
              <a:rPr lang="tr-TR" sz="4000" b="1" dirty="0"/>
              <a:t>	Önceki gebelikte </a:t>
            </a:r>
            <a:r>
              <a:rPr lang="tr-TR" sz="4000" b="1" dirty="0" err="1"/>
              <a:t>makrozomi</a:t>
            </a:r>
            <a:r>
              <a:rPr lang="tr-TR" sz="4000" b="1" dirty="0"/>
              <a:t>( 4500 g ve üstü) ve </a:t>
            </a:r>
            <a:r>
              <a:rPr lang="tr-TR" sz="4000" b="1" dirty="0" err="1" smtClean="0"/>
              <a:t>polihidramnios</a:t>
            </a:r>
            <a:r>
              <a:rPr lang="tr-TR" sz="4000" b="1" dirty="0" smtClean="0"/>
              <a:t> öyküsü</a:t>
            </a:r>
            <a:r>
              <a:rPr lang="tr-TR" sz="4000" b="1" dirty="0"/>
              <a:t>,</a:t>
            </a:r>
          </a:p>
          <a:p>
            <a:r>
              <a:rPr lang="tr-TR" sz="4000" b="1" dirty="0"/>
              <a:t>	Önceki gebelikte annenin fazla kilo almış olması (&gt; 20 kg),</a:t>
            </a:r>
          </a:p>
          <a:p>
            <a:r>
              <a:rPr lang="tr-TR" sz="4000" b="1" dirty="0"/>
              <a:t>	Açıklanamayan </a:t>
            </a:r>
            <a:r>
              <a:rPr lang="tr-TR" sz="4000" b="1" dirty="0" err="1"/>
              <a:t>fetal</a:t>
            </a:r>
            <a:r>
              <a:rPr lang="tr-TR" sz="4000" b="1" dirty="0"/>
              <a:t> kayıp öyküsü</a:t>
            </a:r>
          </a:p>
          <a:p>
            <a:r>
              <a:rPr lang="tr-TR" sz="4000" b="1" dirty="0"/>
              <a:t>	Kilo fazlalığı (BKİ ≥25 kg/m2</a:t>
            </a:r>
            <a:r>
              <a:rPr lang="tr-TR" sz="4000" b="1" dirty="0" smtClean="0"/>
              <a:t>), </a:t>
            </a:r>
            <a:r>
              <a:rPr lang="tr-TR" sz="4000" b="1" dirty="0"/>
              <a:t>İleri yaş( ≥25 yaş),</a:t>
            </a:r>
          </a:p>
          <a:p>
            <a:r>
              <a:rPr lang="tr-TR" sz="4000" b="1" dirty="0"/>
              <a:t>	</a:t>
            </a:r>
            <a:r>
              <a:rPr lang="tr-TR" sz="4000" b="1" dirty="0" err="1"/>
              <a:t>Polikistik</a:t>
            </a:r>
            <a:r>
              <a:rPr lang="tr-TR" sz="4000" b="1" dirty="0"/>
              <a:t> </a:t>
            </a:r>
            <a:r>
              <a:rPr lang="tr-TR" sz="4000" b="1" dirty="0" err="1"/>
              <a:t>over</a:t>
            </a:r>
            <a:r>
              <a:rPr lang="tr-TR" sz="4000" b="1" dirty="0"/>
              <a:t> sendromu.</a:t>
            </a:r>
          </a:p>
        </p:txBody>
      </p:sp>
      <p:pic>
        <p:nvPicPr>
          <p:cNvPr id="4" name="Resim 3"/>
          <p:cNvPicPr>
            <a:picLocks noChangeAspect="1"/>
          </p:cNvPicPr>
          <p:nvPr/>
        </p:nvPicPr>
        <p:blipFill>
          <a:blip r:embed="rId2"/>
          <a:stretch>
            <a:fillRect/>
          </a:stretch>
        </p:blipFill>
        <p:spPr>
          <a:xfrm>
            <a:off x="17036092" y="8564137"/>
            <a:ext cx="7217310" cy="4510819"/>
          </a:xfrm>
          <a:prstGeom prst="rect">
            <a:avLst/>
          </a:prstGeom>
        </p:spPr>
      </p:pic>
    </p:spTree>
    <p:extLst>
      <p:ext uri="{BB962C8B-B14F-4D97-AF65-F5344CB8AC3E}">
        <p14:creationId xmlns:p14="http://schemas.microsoft.com/office/powerpoint/2010/main" val="1162663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err="1">
                <a:solidFill>
                  <a:schemeClr val="accent1"/>
                </a:solidFill>
              </a:rPr>
              <a:t>Gestasyonel</a:t>
            </a:r>
            <a:r>
              <a:rPr lang="tr-TR" sz="6600" dirty="0">
                <a:solidFill>
                  <a:schemeClr val="accent1"/>
                </a:solidFill>
              </a:rPr>
              <a:t> Diyabette Tanı Önerileri</a:t>
            </a:r>
          </a:p>
        </p:txBody>
      </p:sp>
      <p:sp>
        <p:nvSpPr>
          <p:cNvPr id="4" name="Metin Yer Tutucusu 3"/>
          <p:cNvSpPr>
            <a:spLocks noGrp="1"/>
          </p:cNvSpPr>
          <p:nvPr>
            <p:ph type="body" idx="1"/>
          </p:nvPr>
        </p:nvSpPr>
        <p:spPr>
          <a:xfrm>
            <a:off x="758283" y="2319454"/>
            <a:ext cx="22388136" cy="10233468"/>
          </a:xfrm>
        </p:spPr>
        <p:txBody>
          <a:bodyPr>
            <a:noAutofit/>
          </a:bodyPr>
          <a:lstStyle/>
          <a:p>
            <a:pPr marL="0" indent="0">
              <a:buNone/>
            </a:pPr>
            <a:r>
              <a:rPr lang="tr-TR" sz="3600" dirty="0" smtClean="0"/>
              <a:t>Bilinen </a:t>
            </a:r>
            <a:r>
              <a:rPr lang="tr-TR" sz="3600" dirty="0"/>
              <a:t>diyabeti veya risk faktörleri yoksa </a:t>
            </a:r>
            <a:r>
              <a:rPr lang="tr-TR" sz="3600" dirty="0" smtClean="0"/>
              <a:t> gebeliğin 24-28</a:t>
            </a:r>
            <a:r>
              <a:rPr lang="tr-TR" sz="3600" dirty="0"/>
              <a:t>. haftasında </a:t>
            </a:r>
            <a:r>
              <a:rPr lang="tr-TR" sz="3600" dirty="0">
                <a:solidFill>
                  <a:srgbClr val="FF0000"/>
                </a:solidFill>
              </a:rPr>
              <a:t>75 g glikozla OGTT </a:t>
            </a:r>
            <a:r>
              <a:rPr lang="tr-TR" sz="3600" dirty="0"/>
              <a:t>ya da çift </a:t>
            </a:r>
            <a:r>
              <a:rPr lang="tr-TR" sz="3600" dirty="0" smtClean="0"/>
              <a:t>basamaklı OGTT </a:t>
            </a:r>
            <a:r>
              <a:rPr lang="tr-TR" sz="3600" dirty="0"/>
              <a:t>planlanmalıdır. </a:t>
            </a:r>
            <a:endParaRPr lang="tr-TR" sz="3600" dirty="0" smtClean="0"/>
          </a:p>
          <a:p>
            <a:pPr marL="0" indent="0">
              <a:buNone/>
            </a:pPr>
            <a:r>
              <a:rPr lang="tr-TR" sz="3600" dirty="0" smtClean="0"/>
              <a:t>Açlık </a:t>
            </a:r>
            <a:r>
              <a:rPr lang="tr-TR" sz="3600" dirty="0"/>
              <a:t>≥92 </a:t>
            </a:r>
            <a:r>
              <a:rPr lang="tr-TR" sz="3600" dirty="0" smtClean="0"/>
              <a:t>mg/</a:t>
            </a:r>
            <a:r>
              <a:rPr lang="tr-TR" sz="3600" dirty="0" err="1" smtClean="0"/>
              <a:t>dL</a:t>
            </a:r>
            <a:r>
              <a:rPr lang="tr-TR" sz="3600" dirty="0" smtClean="0"/>
              <a:t>                        1. </a:t>
            </a:r>
            <a:r>
              <a:rPr lang="tr-TR" sz="3600" dirty="0"/>
              <a:t>saat ≥180 </a:t>
            </a:r>
            <a:r>
              <a:rPr lang="tr-TR" sz="3600" dirty="0" smtClean="0"/>
              <a:t>mg/</a:t>
            </a:r>
            <a:r>
              <a:rPr lang="tr-TR" sz="3600" dirty="0" err="1" smtClean="0"/>
              <a:t>dL</a:t>
            </a:r>
            <a:r>
              <a:rPr lang="tr-TR" sz="3600" dirty="0" smtClean="0"/>
              <a:t>                     2</a:t>
            </a:r>
            <a:r>
              <a:rPr lang="tr-TR" sz="3600" dirty="0"/>
              <a:t>. saat ≥153 mg/</a:t>
            </a:r>
            <a:r>
              <a:rPr lang="tr-TR" sz="3600" dirty="0" err="1"/>
              <a:t>dL</a:t>
            </a:r>
            <a:endParaRPr lang="tr-TR" sz="3600" dirty="0"/>
          </a:p>
          <a:p>
            <a:r>
              <a:rPr lang="tr-TR" sz="3600" dirty="0">
                <a:solidFill>
                  <a:srgbClr val="FF0000"/>
                </a:solidFill>
              </a:rPr>
              <a:t>50 gr </a:t>
            </a:r>
            <a:r>
              <a:rPr lang="tr-TR" sz="3600" dirty="0" err="1">
                <a:solidFill>
                  <a:srgbClr val="FF0000"/>
                </a:solidFill>
              </a:rPr>
              <a:t>glukoz</a:t>
            </a:r>
            <a:r>
              <a:rPr lang="tr-TR" sz="3600" dirty="0">
                <a:solidFill>
                  <a:srgbClr val="FF0000"/>
                </a:solidFill>
              </a:rPr>
              <a:t> </a:t>
            </a:r>
            <a:r>
              <a:rPr lang="tr-TR" sz="3600" dirty="0"/>
              <a:t>ile tarama testi (herhangi bir zamanda aç ya </a:t>
            </a:r>
            <a:r>
              <a:rPr lang="tr-TR" sz="3600" dirty="0" smtClean="0"/>
              <a:t>da tok)1 </a:t>
            </a:r>
            <a:r>
              <a:rPr lang="tr-TR" sz="3600" dirty="0"/>
              <a:t>saat sonraki </a:t>
            </a:r>
            <a:r>
              <a:rPr lang="tr-TR" sz="3600" dirty="0" err="1"/>
              <a:t>glukoz</a:t>
            </a:r>
            <a:r>
              <a:rPr lang="tr-TR" sz="3600" dirty="0"/>
              <a:t> değer </a:t>
            </a:r>
            <a:endParaRPr lang="tr-TR" sz="3600" dirty="0" smtClean="0"/>
          </a:p>
          <a:p>
            <a:pPr marL="0" indent="0">
              <a:buNone/>
            </a:pPr>
            <a:r>
              <a:rPr lang="tr-TR" sz="3600" dirty="0" smtClean="0"/>
              <a:t>≤ </a:t>
            </a:r>
            <a:r>
              <a:rPr lang="tr-TR" sz="3600" dirty="0"/>
              <a:t>140mg/dl </a:t>
            </a:r>
            <a:r>
              <a:rPr lang="tr-TR" sz="3600" b="1" dirty="0"/>
              <a:t>normal</a:t>
            </a:r>
            <a:r>
              <a:rPr lang="tr-TR" sz="3600" dirty="0"/>
              <a:t>, ≥180 </a:t>
            </a:r>
            <a:r>
              <a:rPr lang="tr-TR" sz="3600" dirty="0" smtClean="0"/>
              <a:t>mg/dl ise </a:t>
            </a:r>
            <a:r>
              <a:rPr lang="tr-TR" sz="3600" b="1" dirty="0"/>
              <a:t>GDM</a:t>
            </a:r>
            <a:r>
              <a:rPr lang="tr-TR" sz="3600" dirty="0"/>
              <a:t> ,140 mg/dl-180 mg/dl arasında ise </a:t>
            </a:r>
            <a:endParaRPr lang="tr-TR" sz="3600" dirty="0" smtClean="0"/>
          </a:p>
          <a:p>
            <a:pPr marL="0" indent="0">
              <a:buNone/>
            </a:pPr>
            <a:r>
              <a:rPr lang="tr-TR" sz="3600" dirty="0"/>
              <a:t> </a:t>
            </a:r>
            <a:r>
              <a:rPr lang="tr-TR" sz="3600" dirty="0" smtClean="0"/>
              <a:t>           </a:t>
            </a:r>
            <a:r>
              <a:rPr lang="tr-TR" sz="3600" dirty="0"/>
              <a:t>ikinci </a:t>
            </a:r>
            <a:r>
              <a:rPr lang="tr-TR" sz="3600" dirty="0" smtClean="0"/>
              <a:t>basamak olarak </a:t>
            </a:r>
            <a:r>
              <a:rPr lang="tr-TR" sz="3600" dirty="0"/>
              <a:t>100 g OGTT yapılır.</a:t>
            </a:r>
          </a:p>
          <a:p>
            <a:pPr marL="0" indent="0">
              <a:buNone/>
            </a:pPr>
            <a:r>
              <a:rPr lang="tr-TR" sz="3600" dirty="0">
                <a:solidFill>
                  <a:srgbClr val="FF0000"/>
                </a:solidFill>
              </a:rPr>
              <a:t>100 gr </a:t>
            </a:r>
            <a:r>
              <a:rPr lang="tr-TR" sz="3600" dirty="0" err="1">
                <a:solidFill>
                  <a:srgbClr val="FF0000"/>
                </a:solidFill>
              </a:rPr>
              <a:t>glukoz</a:t>
            </a:r>
            <a:r>
              <a:rPr lang="tr-TR" sz="3600" dirty="0">
                <a:solidFill>
                  <a:srgbClr val="FF0000"/>
                </a:solidFill>
              </a:rPr>
              <a:t> </a:t>
            </a:r>
            <a:r>
              <a:rPr lang="tr-TR" sz="3600" dirty="0"/>
              <a:t>ile OGTT (en az 2 değer müspetse tanı konur) </a:t>
            </a:r>
            <a:endParaRPr lang="tr-TR" sz="3600" dirty="0" smtClean="0"/>
          </a:p>
          <a:p>
            <a:pPr marL="0" indent="0">
              <a:buNone/>
            </a:pPr>
            <a:r>
              <a:rPr lang="tr-TR" sz="3600" dirty="0" smtClean="0"/>
              <a:t>Açlık </a:t>
            </a:r>
            <a:r>
              <a:rPr lang="tr-TR" sz="3600" dirty="0"/>
              <a:t>≥95 mg/dl </a:t>
            </a:r>
            <a:r>
              <a:rPr lang="tr-TR" sz="3600" dirty="0" smtClean="0"/>
              <a:t>          1</a:t>
            </a:r>
            <a:r>
              <a:rPr lang="tr-TR" sz="3600" dirty="0"/>
              <a:t>. saat ≥180 </a:t>
            </a:r>
            <a:r>
              <a:rPr lang="tr-TR" sz="3600" dirty="0" smtClean="0"/>
              <a:t>mg/dl           2</a:t>
            </a:r>
            <a:r>
              <a:rPr lang="tr-TR" sz="3600" dirty="0"/>
              <a:t>. saat ≥155 </a:t>
            </a:r>
            <a:r>
              <a:rPr lang="tr-TR" sz="3600" dirty="0" smtClean="0"/>
              <a:t>mg/dl             3</a:t>
            </a:r>
            <a:r>
              <a:rPr lang="tr-TR" sz="3600" dirty="0"/>
              <a:t>. saat ≥140 mg/dl</a:t>
            </a:r>
          </a:p>
          <a:p>
            <a:endParaRPr lang="tr-TR" sz="3600" dirty="0"/>
          </a:p>
          <a:p>
            <a:pPr marL="0" indent="0">
              <a:buNone/>
            </a:pPr>
            <a:r>
              <a:rPr lang="tr-TR" sz="3600" dirty="0" smtClean="0"/>
              <a:t> </a:t>
            </a:r>
          </a:p>
          <a:p>
            <a:pPr marL="0" indent="0">
              <a:buNone/>
            </a:pPr>
            <a:r>
              <a:rPr lang="tr-TR" sz="3600" dirty="0" smtClean="0"/>
              <a:t>                                   </a:t>
            </a:r>
            <a:endParaRPr lang="tr-TR" sz="3600" dirty="0"/>
          </a:p>
        </p:txBody>
      </p:sp>
      <p:pic>
        <p:nvPicPr>
          <p:cNvPr id="6" name="Resim 5"/>
          <p:cNvPicPr>
            <a:picLocks noChangeAspect="1"/>
          </p:cNvPicPr>
          <p:nvPr/>
        </p:nvPicPr>
        <p:blipFill>
          <a:blip r:embed="rId2"/>
          <a:stretch>
            <a:fillRect/>
          </a:stretch>
        </p:blipFill>
        <p:spPr>
          <a:xfrm>
            <a:off x="18566817" y="10440892"/>
            <a:ext cx="5817183" cy="3275108"/>
          </a:xfrm>
          <a:prstGeom prst="rect">
            <a:avLst/>
          </a:prstGeom>
        </p:spPr>
      </p:pic>
    </p:spTree>
    <p:extLst>
      <p:ext uri="{BB962C8B-B14F-4D97-AF65-F5344CB8AC3E}">
        <p14:creationId xmlns:p14="http://schemas.microsoft.com/office/powerpoint/2010/main" val="349810590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chemeClr val="accent1"/>
                </a:solidFill>
              </a:rPr>
              <a:t>Gebelik Sürecinde İzlem</a:t>
            </a:r>
          </a:p>
        </p:txBody>
      </p:sp>
      <p:sp>
        <p:nvSpPr>
          <p:cNvPr id="3" name="Metin Yer Tutucusu 2"/>
          <p:cNvSpPr>
            <a:spLocks noGrp="1"/>
          </p:cNvSpPr>
          <p:nvPr>
            <p:ph type="body" sz="quarter" idx="21"/>
          </p:nvPr>
        </p:nvSpPr>
        <p:spPr/>
        <p:txBody>
          <a:bodyPr/>
          <a:lstStyle/>
          <a:p>
            <a:endParaRPr lang="tr-TR"/>
          </a:p>
        </p:txBody>
      </p:sp>
      <p:sp>
        <p:nvSpPr>
          <p:cNvPr id="4" name="Metin Yer Tutucusu 3"/>
          <p:cNvSpPr>
            <a:spLocks noGrp="1"/>
          </p:cNvSpPr>
          <p:nvPr>
            <p:ph type="body" idx="1"/>
          </p:nvPr>
        </p:nvSpPr>
        <p:spPr>
          <a:xfrm>
            <a:off x="735980" y="3853689"/>
            <a:ext cx="22410439" cy="9059423"/>
          </a:xfrm>
        </p:spPr>
        <p:txBody>
          <a:bodyPr>
            <a:noAutofit/>
          </a:bodyPr>
          <a:lstStyle/>
          <a:p>
            <a:r>
              <a:rPr lang="tr-TR" sz="3600" dirty="0" err="1" smtClean="0"/>
              <a:t>Maternal</a:t>
            </a:r>
            <a:r>
              <a:rPr lang="tr-TR" sz="3600" dirty="0" smtClean="0"/>
              <a:t> </a:t>
            </a:r>
            <a:r>
              <a:rPr lang="tr-TR" sz="3600" dirty="0" err="1"/>
              <a:t>hiperglisemi</a:t>
            </a:r>
            <a:r>
              <a:rPr lang="tr-TR" sz="3600" dirty="0"/>
              <a:t> </a:t>
            </a:r>
            <a:r>
              <a:rPr lang="tr-TR" sz="3600" dirty="0" smtClean="0"/>
              <a:t>, özellikle </a:t>
            </a:r>
            <a:r>
              <a:rPr lang="tr-TR" sz="3600" dirty="0"/>
              <a:t>gebeliğin ikinci yarısında </a:t>
            </a:r>
            <a:r>
              <a:rPr lang="tr-TR" sz="3600" dirty="0" smtClean="0"/>
              <a:t>somatik büyümenin </a:t>
            </a:r>
            <a:r>
              <a:rPr lang="tr-TR" sz="3600" dirty="0"/>
              <a:t>uyarılmasına yol açan </a:t>
            </a:r>
            <a:r>
              <a:rPr lang="tr-TR" sz="3600" dirty="0" err="1"/>
              <a:t>fetal</a:t>
            </a:r>
            <a:r>
              <a:rPr lang="tr-TR" sz="3600" dirty="0"/>
              <a:t> </a:t>
            </a:r>
            <a:endParaRPr lang="tr-TR" sz="3600" dirty="0" smtClean="0"/>
          </a:p>
          <a:p>
            <a:pPr marL="0" indent="0">
              <a:buNone/>
            </a:pPr>
            <a:r>
              <a:rPr lang="tr-TR" sz="3600" dirty="0" smtClean="0"/>
              <a:t>     </a:t>
            </a:r>
            <a:r>
              <a:rPr lang="tr-TR" sz="3600" dirty="0" err="1" smtClean="0"/>
              <a:t>makrozomiye</a:t>
            </a:r>
            <a:r>
              <a:rPr lang="tr-TR" sz="3600" dirty="0" smtClean="0"/>
              <a:t> </a:t>
            </a:r>
            <a:r>
              <a:rPr lang="tr-TR" sz="3600" dirty="0"/>
              <a:t>(doğum </a:t>
            </a:r>
            <a:r>
              <a:rPr lang="tr-TR" sz="3600" dirty="0" smtClean="0"/>
              <a:t>kilosu 4500 </a:t>
            </a:r>
            <a:r>
              <a:rPr lang="tr-TR" sz="3600" dirty="0"/>
              <a:t>g üstü) neden </a:t>
            </a:r>
            <a:r>
              <a:rPr lang="tr-TR" sz="3600" dirty="0" smtClean="0"/>
              <a:t>olur.(Müdahaleli doğum ve </a:t>
            </a:r>
            <a:r>
              <a:rPr lang="tr-TR" sz="3600" dirty="0" err="1" smtClean="0"/>
              <a:t>sezaryan</a:t>
            </a:r>
            <a:r>
              <a:rPr lang="tr-TR" sz="3600" dirty="0" smtClean="0"/>
              <a:t>)</a:t>
            </a:r>
          </a:p>
          <a:p>
            <a:r>
              <a:rPr lang="tr-TR" sz="3600" dirty="0" smtClean="0"/>
              <a:t>Diyet ve egzersiz ; kan şekeri  takibi ile(günde 4 kez AKG ve TKG olarak ) %80 hastada diyet ve egzersizle kan şekeri regülasyonu sağlanır.</a:t>
            </a:r>
          </a:p>
          <a:p>
            <a:r>
              <a:rPr lang="tr-TR" sz="3600" dirty="0" smtClean="0"/>
              <a:t>Optimal </a:t>
            </a:r>
            <a:r>
              <a:rPr lang="tr-TR" sz="3600" dirty="0" err="1"/>
              <a:t>glisemik</a:t>
            </a:r>
            <a:r>
              <a:rPr lang="tr-TR" sz="3600" dirty="0"/>
              <a:t> hedefler :AKG &lt; 95 mg/dl, 1. Saat TKG1 &lt; </a:t>
            </a:r>
            <a:r>
              <a:rPr lang="tr-TR" sz="3600" dirty="0" smtClean="0"/>
              <a:t>140 mg/dl </a:t>
            </a:r>
            <a:r>
              <a:rPr lang="tr-TR" sz="3600" dirty="0"/>
              <a:t>ve 2. Saat TKG1 &lt; 120 mg/dl</a:t>
            </a:r>
          </a:p>
          <a:p>
            <a:r>
              <a:rPr lang="tr-TR" sz="3600" dirty="0" smtClean="0"/>
              <a:t>Diyet </a:t>
            </a:r>
            <a:r>
              <a:rPr lang="tr-TR" sz="3600" dirty="0"/>
              <a:t>ve egzersize rağmen kan şekeri düzeyleri </a:t>
            </a:r>
            <a:r>
              <a:rPr lang="tr-TR" sz="3600" dirty="0" smtClean="0"/>
              <a:t> </a:t>
            </a:r>
            <a:r>
              <a:rPr lang="tr-TR" sz="3600" dirty="0"/>
              <a:t>yüksekse farmakolojik tedaviye </a:t>
            </a:r>
            <a:r>
              <a:rPr lang="tr-TR" sz="3600" dirty="0" smtClean="0"/>
              <a:t>geçilir.</a:t>
            </a:r>
            <a:endParaRPr lang="tr-TR" sz="3600" dirty="0"/>
          </a:p>
        </p:txBody>
      </p:sp>
      <p:pic>
        <p:nvPicPr>
          <p:cNvPr id="5" name="Resim 4"/>
          <p:cNvPicPr>
            <a:picLocks noChangeAspect="1"/>
          </p:cNvPicPr>
          <p:nvPr/>
        </p:nvPicPr>
        <p:blipFill>
          <a:blip r:embed="rId2"/>
          <a:stretch>
            <a:fillRect/>
          </a:stretch>
        </p:blipFill>
        <p:spPr>
          <a:xfrm>
            <a:off x="0" y="10111503"/>
            <a:ext cx="6407995" cy="3604497"/>
          </a:xfrm>
          <a:prstGeom prst="rect">
            <a:avLst/>
          </a:prstGeom>
        </p:spPr>
      </p:pic>
      <p:pic>
        <p:nvPicPr>
          <p:cNvPr id="6" name="Resim 5"/>
          <p:cNvPicPr>
            <a:picLocks noChangeAspect="1"/>
          </p:cNvPicPr>
          <p:nvPr/>
        </p:nvPicPr>
        <p:blipFill>
          <a:blip r:embed="rId3"/>
          <a:stretch>
            <a:fillRect/>
          </a:stretch>
        </p:blipFill>
        <p:spPr>
          <a:xfrm>
            <a:off x="18421816" y="9810750"/>
            <a:ext cx="5962184" cy="3905250"/>
          </a:xfrm>
          <a:prstGeom prst="rect">
            <a:avLst/>
          </a:prstGeom>
        </p:spPr>
      </p:pic>
    </p:spTree>
    <p:extLst>
      <p:ext uri="{BB962C8B-B14F-4D97-AF65-F5344CB8AC3E}">
        <p14:creationId xmlns:p14="http://schemas.microsoft.com/office/powerpoint/2010/main" val="74473701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chemeClr val="accent1"/>
                </a:solidFill>
              </a:rPr>
              <a:t>Gebelik Sürecinde İzlem</a:t>
            </a:r>
            <a:endParaRPr lang="tr-TR" sz="6600" dirty="0"/>
          </a:p>
        </p:txBody>
      </p:sp>
      <p:sp>
        <p:nvSpPr>
          <p:cNvPr id="4" name="Metin Yer Tutucusu 3"/>
          <p:cNvSpPr>
            <a:spLocks noGrp="1"/>
          </p:cNvSpPr>
          <p:nvPr>
            <p:ph type="body" idx="1"/>
          </p:nvPr>
        </p:nvSpPr>
        <p:spPr>
          <a:xfrm>
            <a:off x="914400" y="3568390"/>
            <a:ext cx="22232020" cy="8984532"/>
          </a:xfrm>
        </p:spPr>
        <p:txBody>
          <a:bodyPr>
            <a:normAutofit/>
          </a:bodyPr>
          <a:lstStyle/>
          <a:p>
            <a:r>
              <a:rPr lang="tr-TR" sz="4000" dirty="0" smtClean="0"/>
              <a:t>İnsülin </a:t>
            </a:r>
            <a:r>
              <a:rPr lang="tr-TR" sz="4000" dirty="0"/>
              <a:t>tedavisi </a:t>
            </a:r>
            <a:r>
              <a:rPr lang="tr-TR" sz="4000" dirty="0" smtClean="0"/>
              <a:t>GDM </a:t>
            </a:r>
            <a:r>
              <a:rPr lang="tr-TR" sz="4000" dirty="0"/>
              <a:t>olan gebelerde </a:t>
            </a:r>
            <a:r>
              <a:rPr lang="tr-TR" sz="4000" dirty="0" smtClean="0"/>
              <a:t>insülin ihtiyacı </a:t>
            </a:r>
            <a:r>
              <a:rPr lang="tr-TR" sz="4000" dirty="0" err="1"/>
              <a:t>pregestasyonel</a:t>
            </a:r>
            <a:r>
              <a:rPr lang="tr-TR" sz="4000" dirty="0"/>
              <a:t> gebelere </a:t>
            </a:r>
            <a:r>
              <a:rPr lang="tr-TR" sz="4000" dirty="0" smtClean="0"/>
              <a:t>göre </a:t>
            </a:r>
            <a:r>
              <a:rPr lang="tr-TR" sz="4000" dirty="0"/>
              <a:t>daha az olmaktadır. </a:t>
            </a:r>
            <a:r>
              <a:rPr lang="tr-TR" sz="4000" dirty="0" smtClean="0"/>
              <a:t>Total doz </a:t>
            </a:r>
            <a:r>
              <a:rPr lang="tr-TR" sz="4000" dirty="0"/>
              <a:t>0.1-0.5 IU/kg/gün aralığında değişebilir. </a:t>
            </a:r>
            <a:endParaRPr lang="tr-TR" sz="4000" dirty="0" smtClean="0"/>
          </a:p>
          <a:p>
            <a:r>
              <a:rPr lang="tr-TR" sz="4000" dirty="0" smtClean="0"/>
              <a:t>Çoğunlukla tek </a:t>
            </a:r>
            <a:r>
              <a:rPr lang="tr-TR" sz="4000" dirty="0"/>
              <a:t>gece dozu insülinle </a:t>
            </a:r>
            <a:r>
              <a:rPr lang="tr-TR" sz="4000" dirty="0" smtClean="0"/>
              <a:t>başlanıp, gerektiğinde öğün öncesine </a:t>
            </a:r>
            <a:r>
              <a:rPr lang="tr-TR" sz="4000" dirty="0" err="1"/>
              <a:t>bolüs</a:t>
            </a:r>
            <a:r>
              <a:rPr lang="tr-TR" sz="4000" dirty="0"/>
              <a:t> insülin eklenerek çoklu doza geçiş yapılır.</a:t>
            </a:r>
          </a:p>
          <a:p>
            <a:r>
              <a:rPr lang="tr-TR" sz="4000" dirty="0" smtClean="0"/>
              <a:t>İnsülin kullanan, GDM 32</a:t>
            </a:r>
            <a:r>
              <a:rPr lang="tr-TR" sz="4000" dirty="0"/>
              <a:t>. haftadan </a:t>
            </a:r>
            <a:r>
              <a:rPr lang="tr-TR" sz="4000" dirty="0" smtClean="0"/>
              <a:t>itibaren 2 </a:t>
            </a:r>
            <a:r>
              <a:rPr lang="tr-TR" sz="4000" dirty="0"/>
              <a:t>haftada bir </a:t>
            </a:r>
            <a:r>
              <a:rPr lang="tr-TR" sz="4000" dirty="0" err="1"/>
              <a:t>fetal</a:t>
            </a:r>
            <a:r>
              <a:rPr lang="tr-TR" sz="4000" dirty="0"/>
              <a:t> büyüme </a:t>
            </a:r>
            <a:r>
              <a:rPr lang="tr-TR" sz="4000" dirty="0" smtClean="0"/>
              <a:t>ve iyilik </a:t>
            </a:r>
            <a:r>
              <a:rPr lang="tr-TR" sz="4000" dirty="0"/>
              <a:t>hali </a:t>
            </a:r>
            <a:r>
              <a:rPr lang="tr-TR" sz="4000" dirty="0" smtClean="0"/>
              <a:t>takibi</a:t>
            </a:r>
            <a:endParaRPr lang="tr-TR" sz="4000" dirty="0"/>
          </a:p>
          <a:p>
            <a:r>
              <a:rPr lang="tr-TR" sz="4000" dirty="0" smtClean="0"/>
              <a:t>Anneye </a:t>
            </a:r>
            <a:r>
              <a:rPr lang="tr-TR" sz="4000" dirty="0" err="1"/>
              <a:t>fetal</a:t>
            </a:r>
            <a:r>
              <a:rPr lang="tr-TR" sz="4000" dirty="0"/>
              <a:t> hareket takibi </a:t>
            </a:r>
            <a:r>
              <a:rPr lang="tr-TR" sz="4000" dirty="0" smtClean="0"/>
              <a:t>anlatılmalı. </a:t>
            </a:r>
            <a:r>
              <a:rPr lang="tr-TR" sz="4000" dirty="0"/>
              <a:t>K</a:t>
            </a:r>
            <a:r>
              <a:rPr lang="tr-TR" sz="4000" dirty="0" smtClean="0"/>
              <a:t>an </a:t>
            </a:r>
            <a:r>
              <a:rPr lang="tr-TR" sz="4000" dirty="0"/>
              <a:t>basıncı ve idrar albümin takibi (her </a:t>
            </a:r>
            <a:r>
              <a:rPr lang="tr-TR" sz="4000" dirty="0" err="1"/>
              <a:t>vizitte</a:t>
            </a:r>
            <a:r>
              <a:rPr lang="tr-TR" sz="4000" dirty="0" smtClean="0"/>
              <a:t>).</a:t>
            </a:r>
          </a:p>
          <a:p>
            <a:r>
              <a:rPr lang="tr-TR" sz="4000" dirty="0" err="1"/>
              <a:t>H</a:t>
            </a:r>
            <a:r>
              <a:rPr lang="tr-TR" sz="4000" dirty="0" err="1" smtClean="0"/>
              <a:t>emogram</a:t>
            </a:r>
            <a:r>
              <a:rPr lang="tr-TR" sz="4000" dirty="0" smtClean="0"/>
              <a:t>, </a:t>
            </a:r>
            <a:r>
              <a:rPr lang="tr-TR" sz="4000" dirty="0" err="1" smtClean="0"/>
              <a:t>tiroid</a:t>
            </a:r>
            <a:r>
              <a:rPr lang="tr-TR" sz="4000" dirty="0" smtClean="0"/>
              <a:t> ve  </a:t>
            </a:r>
            <a:r>
              <a:rPr lang="tr-TR" sz="4000" dirty="0" err="1"/>
              <a:t>renal</a:t>
            </a:r>
            <a:r>
              <a:rPr lang="tr-TR" sz="4000" dirty="0"/>
              <a:t> </a:t>
            </a:r>
            <a:r>
              <a:rPr lang="tr-TR" sz="4000" dirty="0" smtClean="0"/>
              <a:t>fonksiyonlar, idrar tahlili</a:t>
            </a:r>
            <a:r>
              <a:rPr lang="tr-TR" sz="4000" dirty="0"/>
              <a:t>, </a:t>
            </a:r>
            <a:r>
              <a:rPr lang="tr-TR" sz="4000" dirty="0" err="1"/>
              <a:t>lipid</a:t>
            </a:r>
            <a:r>
              <a:rPr lang="tr-TR" sz="4000" dirty="0"/>
              <a:t> düzeyleri, karaciğer </a:t>
            </a:r>
            <a:r>
              <a:rPr lang="tr-TR" sz="4000" dirty="0" smtClean="0"/>
              <a:t>fonksiyonları</a:t>
            </a:r>
            <a:endParaRPr lang="tr-TR" sz="4000" dirty="0"/>
          </a:p>
        </p:txBody>
      </p:sp>
      <p:pic>
        <p:nvPicPr>
          <p:cNvPr id="6" name="Resim 5"/>
          <p:cNvPicPr>
            <a:picLocks noChangeAspect="1"/>
          </p:cNvPicPr>
          <p:nvPr/>
        </p:nvPicPr>
        <p:blipFill>
          <a:blip r:embed="rId2"/>
          <a:stretch>
            <a:fillRect/>
          </a:stretch>
        </p:blipFill>
        <p:spPr>
          <a:xfrm>
            <a:off x="19159139" y="10058400"/>
            <a:ext cx="5224861" cy="3484909"/>
          </a:xfrm>
          <a:prstGeom prst="rect">
            <a:avLst/>
          </a:prstGeom>
        </p:spPr>
      </p:pic>
      <p:pic>
        <p:nvPicPr>
          <p:cNvPr id="7" name="Resim 6"/>
          <p:cNvPicPr>
            <a:picLocks noChangeAspect="1"/>
          </p:cNvPicPr>
          <p:nvPr/>
        </p:nvPicPr>
        <p:blipFill>
          <a:blip r:embed="rId3"/>
          <a:stretch>
            <a:fillRect/>
          </a:stretch>
        </p:blipFill>
        <p:spPr>
          <a:xfrm>
            <a:off x="18288000" y="0"/>
            <a:ext cx="6096000" cy="3429000"/>
          </a:xfrm>
          <a:prstGeom prst="rect">
            <a:avLst/>
          </a:prstGeom>
        </p:spPr>
      </p:pic>
      <p:sp>
        <p:nvSpPr>
          <p:cNvPr id="8" name="object 11"/>
          <p:cNvSpPr>
            <a:spLocks noChangeArrowheads="1"/>
          </p:cNvSpPr>
          <p:nvPr/>
        </p:nvSpPr>
        <p:spPr bwMode="auto">
          <a:xfrm rot="20380871">
            <a:off x="11476411" y="1828800"/>
            <a:ext cx="4767635" cy="78406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r-TR" altLang="tr-TR"/>
          </a:p>
        </p:txBody>
      </p:sp>
    </p:spTree>
    <p:extLst>
      <p:ext uri="{BB962C8B-B14F-4D97-AF65-F5344CB8AC3E}">
        <p14:creationId xmlns:p14="http://schemas.microsoft.com/office/powerpoint/2010/main" val="94929259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accent1"/>
                </a:solidFill>
              </a:rPr>
              <a:t>Postpartum</a:t>
            </a:r>
            <a:r>
              <a:rPr lang="tr-TR" dirty="0">
                <a:solidFill>
                  <a:schemeClr val="accent1"/>
                </a:solidFill>
              </a:rPr>
              <a:t> İzlem</a:t>
            </a:r>
          </a:p>
        </p:txBody>
      </p:sp>
      <p:sp>
        <p:nvSpPr>
          <p:cNvPr id="4" name="Metin Yer Tutucusu 3"/>
          <p:cNvSpPr>
            <a:spLocks noGrp="1"/>
          </p:cNvSpPr>
          <p:nvPr>
            <p:ph type="body" idx="1"/>
          </p:nvPr>
        </p:nvSpPr>
        <p:spPr/>
        <p:txBody>
          <a:bodyPr>
            <a:normAutofit/>
          </a:bodyPr>
          <a:lstStyle/>
          <a:p>
            <a:r>
              <a:rPr lang="tr-TR" sz="4000" dirty="0" err="1" smtClean="0"/>
              <a:t>GDM’li</a:t>
            </a:r>
            <a:r>
              <a:rPr lang="tr-TR" sz="4000" dirty="0" smtClean="0"/>
              <a:t> </a:t>
            </a:r>
            <a:r>
              <a:rPr lang="tr-TR" sz="4000" dirty="0"/>
              <a:t>gebede </a:t>
            </a:r>
            <a:r>
              <a:rPr lang="tr-TR" sz="4000" dirty="0" err="1"/>
              <a:t>postpartum</a:t>
            </a:r>
            <a:r>
              <a:rPr lang="tr-TR" sz="4000" dirty="0"/>
              <a:t> 1 . ve 3. günde </a:t>
            </a:r>
            <a:r>
              <a:rPr lang="tr-TR" sz="4000" dirty="0" smtClean="0"/>
              <a:t>açlık kan </a:t>
            </a:r>
            <a:r>
              <a:rPr lang="tr-TR" sz="4000" dirty="0"/>
              <a:t>şekeri veya anlık plazma glikozu ölçülmelidir. </a:t>
            </a:r>
            <a:endParaRPr lang="tr-TR" sz="4000" dirty="0" smtClean="0"/>
          </a:p>
          <a:p>
            <a:r>
              <a:rPr lang="tr-TR" sz="4000" dirty="0" err="1" smtClean="0"/>
              <a:t>Postpartum</a:t>
            </a:r>
            <a:r>
              <a:rPr lang="tr-TR" sz="4000" dirty="0"/>
              <a:t> </a:t>
            </a:r>
            <a:r>
              <a:rPr lang="tr-TR" sz="4000" dirty="0" smtClean="0"/>
              <a:t>6-12 </a:t>
            </a:r>
            <a:r>
              <a:rPr lang="tr-TR" sz="4000" dirty="0"/>
              <a:t>.haftalar arasında </a:t>
            </a:r>
            <a:r>
              <a:rPr lang="tr-TR" sz="4000" dirty="0" smtClean="0"/>
              <a:t>,</a:t>
            </a:r>
            <a:r>
              <a:rPr lang="tr-TR" sz="4000" dirty="0" err="1" smtClean="0"/>
              <a:t>postpartum</a:t>
            </a:r>
            <a:r>
              <a:rPr lang="tr-TR" sz="4000" dirty="0" smtClean="0"/>
              <a:t> </a:t>
            </a:r>
            <a:r>
              <a:rPr lang="tr-TR" sz="4000" dirty="0"/>
              <a:t>1. </a:t>
            </a:r>
            <a:r>
              <a:rPr lang="tr-TR" sz="4000" dirty="0" smtClean="0"/>
              <a:t>yılda</a:t>
            </a:r>
            <a:r>
              <a:rPr lang="tr-TR" sz="4000" dirty="0"/>
              <a:t>, </a:t>
            </a:r>
            <a:r>
              <a:rPr lang="tr-TR" sz="4000" dirty="0" smtClean="0"/>
              <a:t>3 </a:t>
            </a:r>
            <a:r>
              <a:rPr lang="tr-TR" sz="4000" dirty="0"/>
              <a:t>yılda bir </a:t>
            </a:r>
            <a:r>
              <a:rPr lang="tr-TR" sz="4000" dirty="0" smtClean="0"/>
              <a:t>ve bir </a:t>
            </a:r>
            <a:r>
              <a:rPr lang="tr-TR" sz="4000" dirty="0"/>
              <a:t>sonraki gebelikten önce 75 g OGTT </a:t>
            </a:r>
            <a:r>
              <a:rPr lang="tr-TR" sz="4000" dirty="0" smtClean="0"/>
              <a:t> önerilmelidir </a:t>
            </a:r>
            <a:r>
              <a:rPr lang="tr-TR" sz="4000" dirty="0"/>
              <a:t>ve </a:t>
            </a:r>
            <a:r>
              <a:rPr lang="tr-TR" sz="4000" dirty="0" smtClean="0"/>
              <a:t>yıllık açlık </a:t>
            </a:r>
            <a:r>
              <a:rPr lang="tr-TR" sz="4000" dirty="0" err="1"/>
              <a:t>glukoz</a:t>
            </a:r>
            <a:r>
              <a:rPr lang="tr-TR" sz="4000" dirty="0"/>
              <a:t> değeri ölçümü yapılmalıdır.</a:t>
            </a:r>
          </a:p>
          <a:p>
            <a:r>
              <a:rPr lang="tr-TR" sz="4000" dirty="0" smtClean="0"/>
              <a:t>Ayrıca GDM öyküsü </a:t>
            </a:r>
            <a:r>
              <a:rPr lang="tr-TR" sz="4000" dirty="0"/>
              <a:t>olan hastalar </a:t>
            </a:r>
            <a:r>
              <a:rPr lang="tr-TR" sz="4000" dirty="0" err="1" smtClean="0"/>
              <a:t>metabolik</a:t>
            </a:r>
            <a:r>
              <a:rPr lang="tr-TR" sz="4000" dirty="0"/>
              <a:t> </a:t>
            </a:r>
            <a:r>
              <a:rPr lang="tr-TR" sz="4000" dirty="0" smtClean="0"/>
              <a:t>sendrom </a:t>
            </a:r>
            <a:r>
              <a:rPr lang="tr-TR" sz="4000" dirty="0"/>
              <a:t>ve </a:t>
            </a:r>
            <a:r>
              <a:rPr lang="tr-TR" sz="4000" dirty="0" err="1"/>
              <a:t>kardiyovasküler</a:t>
            </a:r>
            <a:r>
              <a:rPr lang="tr-TR" sz="4000" dirty="0"/>
              <a:t> hastalıklar açısından risk </a:t>
            </a:r>
            <a:r>
              <a:rPr lang="tr-TR" sz="4000" dirty="0" smtClean="0"/>
              <a:t>taşırlar.</a:t>
            </a:r>
            <a:endParaRPr lang="tr-TR" sz="4000" dirty="0"/>
          </a:p>
        </p:txBody>
      </p:sp>
      <p:pic>
        <p:nvPicPr>
          <p:cNvPr id="7" name="Resim 6"/>
          <p:cNvPicPr>
            <a:picLocks noChangeAspect="1"/>
          </p:cNvPicPr>
          <p:nvPr/>
        </p:nvPicPr>
        <p:blipFill>
          <a:blip r:embed="rId2"/>
          <a:stretch>
            <a:fillRect/>
          </a:stretch>
        </p:blipFill>
        <p:spPr>
          <a:xfrm>
            <a:off x="7775563" y="8424916"/>
            <a:ext cx="7195496" cy="4346497"/>
          </a:xfrm>
          <a:prstGeom prst="rect">
            <a:avLst/>
          </a:prstGeom>
        </p:spPr>
      </p:pic>
    </p:spTree>
    <p:extLst>
      <p:ext uri="{BB962C8B-B14F-4D97-AF65-F5344CB8AC3E}">
        <p14:creationId xmlns:p14="http://schemas.microsoft.com/office/powerpoint/2010/main" val="330850693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err="1">
                <a:solidFill>
                  <a:schemeClr val="accent1"/>
                </a:solidFill>
              </a:rPr>
              <a:t>Gestasyonel</a:t>
            </a:r>
            <a:r>
              <a:rPr lang="tr-TR" sz="6600" dirty="0">
                <a:solidFill>
                  <a:schemeClr val="accent1"/>
                </a:solidFill>
              </a:rPr>
              <a:t> Diyabet Tedavi Planı </a:t>
            </a:r>
          </a:p>
        </p:txBody>
      </p:sp>
      <p:sp>
        <p:nvSpPr>
          <p:cNvPr id="4" name="Metin Yer Tutucusu 3"/>
          <p:cNvSpPr>
            <a:spLocks noGrp="1"/>
          </p:cNvSpPr>
          <p:nvPr>
            <p:ph type="body" idx="1"/>
          </p:nvPr>
        </p:nvSpPr>
        <p:spPr/>
        <p:txBody>
          <a:bodyPr/>
          <a:lstStyle/>
          <a:p>
            <a:r>
              <a:rPr lang="tr-TR" sz="4000" dirty="0"/>
              <a:t>Açlıklar normal, tokluklar yüksekse kısa etkili </a:t>
            </a:r>
            <a:r>
              <a:rPr lang="tr-TR" sz="4000" dirty="0" err="1"/>
              <a:t>regüler</a:t>
            </a:r>
            <a:r>
              <a:rPr lang="tr-TR" sz="4000" dirty="0"/>
              <a:t> insülin </a:t>
            </a:r>
            <a:r>
              <a:rPr lang="tr-TR" sz="4000" dirty="0" smtClean="0"/>
              <a:t>yada </a:t>
            </a:r>
            <a:r>
              <a:rPr lang="tr-TR" sz="4000" dirty="0"/>
              <a:t>hızlı etkili analog insülin </a:t>
            </a:r>
            <a:r>
              <a:rPr lang="tr-TR" sz="4000" dirty="0" smtClean="0"/>
              <a:t> başlanır</a:t>
            </a:r>
            <a:r>
              <a:rPr lang="tr-TR" sz="4000" dirty="0"/>
              <a:t>.</a:t>
            </a:r>
          </a:p>
          <a:p>
            <a:r>
              <a:rPr lang="tr-TR" sz="4000" dirty="0" smtClean="0"/>
              <a:t>Yalnız </a:t>
            </a:r>
            <a:r>
              <a:rPr lang="tr-TR" sz="4000" dirty="0"/>
              <a:t>sabah açlık </a:t>
            </a:r>
            <a:r>
              <a:rPr lang="tr-TR" sz="4000" dirty="0" err="1"/>
              <a:t>glukozu</a:t>
            </a:r>
            <a:r>
              <a:rPr lang="tr-TR" sz="4000" dirty="0"/>
              <a:t> yüksekse, NPH ya da </a:t>
            </a:r>
            <a:r>
              <a:rPr lang="tr-TR" sz="4000" dirty="0" err="1"/>
              <a:t>detemir</a:t>
            </a:r>
            <a:r>
              <a:rPr lang="tr-TR" sz="4000" dirty="0"/>
              <a:t> </a:t>
            </a:r>
            <a:r>
              <a:rPr lang="tr-TR" sz="4000" dirty="0" smtClean="0"/>
              <a:t>insülin bazal </a:t>
            </a:r>
            <a:r>
              <a:rPr lang="tr-TR" sz="4000" dirty="0"/>
              <a:t>insülin olarak başlanır.</a:t>
            </a:r>
          </a:p>
          <a:p>
            <a:r>
              <a:rPr lang="tr-TR" sz="4000" dirty="0" smtClean="0"/>
              <a:t>Açlık </a:t>
            </a:r>
            <a:r>
              <a:rPr lang="tr-TR" sz="4000" dirty="0"/>
              <a:t>ve tokluk </a:t>
            </a:r>
            <a:r>
              <a:rPr lang="tr-TR" sz="4000" dirty="0" err="1"/>
              <a:t>glukoz</a:t>
            </a:r>
            <a:r>
              <a:rPr lang="tr-TR" sz="4000" dirty="0"/>
              <a:t> değerleri yüksekse bazal-</a:t>
            </a:r>
            <a:r>
              <a:rPr lang="tr-TR" sz="4000" dirty="0" err="1"/>
              <a:t>bolus</a:t>
            </a:r>
            <a:r>
              <a:rPr lang="tr-TR" sz="4000" dirty="0"/>
              <a:t> </a:t>
            </a:r>
            <a:r>
              <a:rPr lang="tr-TR" sz="4000" dirty="0" smtClean="0"/>
              <a:t>insülin rejimine </a:t>
            </a:r>
            <a:r>
              <a:rPr lang="tr-TR" sz="4000" dirty="0"/>
              <a:t>geçilir.</a:t>
            </a:r>
          </a:p>
          <a:p>
            <a:pPr marL="0" indent="0">
              <a:buNone/>
            </a:pPr>
            <a:endParaRPr lang="tr-TR" dirty="0"/>
          </a:p>
        </p:txBody>
      </p:sp>
      <p:pic>
        <p:nvPicPr>
          <p:cNvPr id="7" name="Resim 6"/>
          <p:cNvPicPr>
            <a:picLocks noChangeAspect="1"/>
          </p:cNvPicPr>
          <p:nvPr/>
        </p:nvPicPr>
        <p:blipFill>
          <a:blip r:embed="rId2"/>
          <a:stretch>
            <a:fillRect/>
          </a:stretch>
        </p:blipFill>
        <p:spPr>
          <a:xfrm>
            <a:off x="18368682" y="137685"/>
            <a:ext cx="5987678" cy="3735067"/>
          </a:xfrm>
          <a:prstGeom prst="rect">
            <a:avLst/>
          </a:prstGeom>
        </p:spPr>
      </p:pic>
      <p:sp>
        <p:nvSpPr>
          <p:cNvPr id="8" name="object 12"/>
          <p:cNvSpPr>
            <a:spLocks noChangeArrowheads="1"/>
          </p:cNvSpPr>
          <p:nvPr/>
        </p:nvSpPr>
        <p:spPr bwMode="auto">
          <a:xfrm>
            <a:off x="20713214" y="8087493"/>
            <a:ext cx="2519362" cy="52562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r-TR" altLang="tr-TR"/>
          </a:p>
        </p:txBody>
      </p:sp>
      <p:sp>
        <p:nvSpPr>
          <p:cNvPr id="9" name="object 13"/>
          <p:cNvSpPr>
            <a:spLocks noChangeArrowheads="1"/>
          </p:cNvSpPr>
          <p:nvPr/>
        </p:nvSpPr>
        <p:spPr bwMode="auto">
          <a:xfrm>
            <a:off x="18675296" y="7992244"/>
            <a:ext cx="2124075" cy="535146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tr-TR" altLang="tr-TR"/>
          </a:p>
        </p:txBody>
      </p:sp>
      <p:pic>
        <p:nvPicPr>
          <p:cNvPr id="10" name="Picture 2" descr="İlgili 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15325"/>
            <a:ext cx="6264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28993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000" dirty="0">
                <a:solidFill>
                  <a:schemeClr val="accent1"/>
                </a:solidFill>
              </a:rPr>
              <a:t>Doğum sonrası izlem</a:t>
            </a:r>
          </a:p>
        </p:txBody>
      </p:sp>
      <p:sp>
        <p:nvSpPr>
          <p:cNvPr id="4" name="Metin Yer Tutucusu 3"/>
          <p:cNvSpPr>
            <a:spLocks noGrp="1"/>
          </p:cNvSpPr>
          <p:nvPr>
            <p:ph type="body" idx="1"/>
          </p:nvPr>
        </p:nvSpPr>
        <p:spPr>
          <a:xfrm>
            <a:off x="446050" y="3355304"/>
            <a:ext cx="22700370" cy="9197618"/>
          </a:xfrm>
          <a:ln>
            <a:solidFill>
              <a:schemeClr val="accent1"/>
            </a:solidFill>
          </a:ln>
        </p:spPr>
        <p:txBody>
          <a:bodyPr/>
          <a:lstStyle/>
          <a:p>
            <a:r>
              <a:rPr lang="tr-TR" b="1" dirty="0" smtClean="0"/>
              <a:t>Hastanede</a:t>
            </a:r>
          </a:p>
          <a:p>
            <a:r>
              <a:rPr lang="tr-TR" dirty="0" err="1"/>
              <a:t>Postpartum</a:t>
            </a:r>
            <a:r>
              <a:rPr lang="tr-TR" dirty="0"/>
              <a:t> ilk 24 saatte insülin ihtiyacı hiç olmaz. Sonraki günlerde değişkenlik gösterir</a:t>
            </a:r>
            <a:r>
              <a:rPr lang="tr-TR" dirty="0" smtClean="0"/>
              <a:t>.</a:t>
            </a:r>
          </a:p>
          <a:p>
            <a:r>
              <a:rPr lang="tr-TR" dirty="0" smtClean="0"/>
              <a:t>Doğumdan </a:t>
            </a:r>
            <a:r>
              <a:rPr lang="tr-TR" dirty="0"/>
              <a:t>itibaren kan </a:t>
            </a:r>
            <a:r>
              <a:rPr lang="tr-TR" dirty="0" err="1"/>
              <a:t>glukozu</a:t>
            </a:r>
            <a:r>
              <a:rPr lang="tr-TR" dirty="0"/>
              <a:t> ve ilk 4 saat sıkı takip (yeni doğan hipoglisemisi açısından dikkat) </a:t>
            </a:r>
            <a:endParaRPr lang="tr-TR" dirty="0" smtClean="0"/>
          </a:p>
          <a:p>
            <a:pPr marL="0" indent="0">
              <a:buNone/>
            </a:pPr>
            <a:endParaRPr lang="tr-TR" b="1" dirty="0" smtClean="0"/>
          </a:p>
          <a:p>
            <a:r>
              <a:rPr lang="tr-TR" dirty="0" err="1" smtClean="0"/>
              <a:t>Laktasyon</a:t>
            </a:r>
            <a:r>
              <a:rPr lang="tr-TR" dirty="0" smtClean="0"/>
              <a:t> </a:t>
            </a:r>
            <a:r>
              <a:rPr lang="tr-TR" dirty="0"/>
              <a:t>bebek için hem beslenme kaynağı hem de immünolojik faydaları olduğu için </a:t>
            </a:r>
            <a:r>
              <a:rPr lang="tr-TR" dirty="0" smtClean="0"/>
              <a:t> desteklenmeli.</a:t>
            </a:r>
          </a:p>
          <a:p>
            <a:r>
              <a:rPr lang="tr-TR" dirty="0" smtClean="0"/>
              <a:t>Enerji </a:t>
            </a:r>
            <a:r>
              <a:rPr lang="tr-TR" dirty="0"/>
              <a:t>ve kalori ihtiyacı arttığı için diyet, egzersiz ve yeni insülin tedavisi buna göre planlanır ve diyabet izlem protokollerine geçilir. </a:t>
            </a:r>
            <a:endParaRPr lang="tr-TR" b="1" dirty="0"/>
          </a:p>
        </p:txBody>
      </p:sp>
      <p:sp>
        <p:nvSpPr>
          <p:cNvPr id="5" name="Oval 4"/>
          <p:cNvSpPr/>
          <p:nvPr/>
        </p:nvSpPr>
        <p:spPr>
          <a:xfrm>
            <a:off x="446049" y="3192354"/>
            <a:ext cx="3925229" cy="836732"/>
          </a:xfrm>
          <a:prstGeom prst="ellipse">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tr-TR" sz="3200" dirty="0">
                <a:ln w="0"/>
                <a:solidFill>
                  <a:schemeClr val="tx1"/>
                </a:solidFill>
                <a:effectLst>
                  <a:outerShdw blurRad="38100" dist="19050" dir="2700000" algn="tl" rotWithShape="0">
                    <a:schemeClr val="dk1">
                      <a:alpha val="40000"/>
                    </a:schemeClr>
                  </a:outerShdw>
                </a:effectLst>
                <a:latin typeface="Helvetica Neue Medium"/>
                <a:ea typeface="Helvetica Neue Medium"/>
                <a:cs typeface="Helvetica Neue Medium"/>
                <a:sym typeface="Helvetica Neue Medium"/>
              </a:rPr>
              <a:t>H</a:t>
            </a:r>
            <a:r>
              <a:rPr lang="tr-TR" sz="3200" dirty="0" smtClean="0">
                <a:ln w="0"/>
                <a:solidFill>
                  <a:schemeClr val="tx1"/>
                </a:solidFill>
                <a:effectLst>
                  <a:outerShdw blurRad="38100" dist="19050" dir="2700000" algn="tl" rotWithShape="0">
                    <a:schemeClr val="dk1">
                      <a:alpha val="40000"/>
                    </a:schemeClr>
                  </a:outerShdw>
                </a:effectLst>
                <a:latin typeface="Helvetica Neue Medium"/>
                <a:ea typeface="Helvetica Neue Medium"/>
                <a:cs typeface="Helvetica Neue Medium"/>
                <a:sym typeface="Helvetica Neue Medium"/>
              </a:rPr>
              <a:t>astanede</a:t>
            </a:r>
            <a:endParaRPr kumimoji="0" lang="tr-TR"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Oval 6"/>
          <p:cNvSpPr/>
          <p:nvPr/>
        </p:nvSpPr>
        <p:spPr>
          <a:xfrm>
            <a:off x="446050" y="6189330"/>
            <a:ext cx="3925228" cy="836732"/>
          </a:xfrm>
          <a:prstGeom prst="ellipse">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tr-TR" sz="3200" dirty="0" smtClean="0">
                <a:solidFill>
                  <a:schemeClr val="tx1"/>
                </a:solidFill>
                <a:latin typeface="Helvetica Neue Medium"/>
                <a:ea typeface="Helvetica Neue Medium"/>
                <a:cs typeface="Helvetica Neue Medium"/>
                <a:sym typeface="Helvetica Neue Medium"/>
              </a:rPr>
              <a:t>Evde</a:t>
            </a:r>
            <a:endParaRPr kumimoji="0" lang="tr-TR"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pic>
        <p:nvPicPr>
          <p:cNvPr id="6" name="Resim 5"/>
          <p:cNvPicPr>
            <a:picLocks noChangeAspect="1"/>
          </p:cNvPicPr>
          <p:nvPr/>
        </p:nvPicPr>
        <p:blipFill>
          <a:blip r:embed="rId2"/>
          <a:stretch>
            <a:fillRect/>
          </a:stretch>
        </p:blipFill>
        <p:spPr>
          <a:xfrm>
            <a:off x="8654032" y="8794377"/>
            <a:ext cx="6284405" cy="3355304"/>
          </a:xfrm>
          <a:prstGeom prst="rect">
            <a:avLst/>
          </a:prstGeom>
        </p:spPr>
      </p:pic>
    </p:spTree>
    <p:extLst>
      <p:ext uri="{BB962C8B-B14F-4D97-AF65-F5344CB8AC3E}">
        <p14:creationId xmlns:p14="http://schemas.microsoft.com/office/powerpoint/2010/main" val="231218909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6117" y="892098"/>
            <a:ext cx="21454945" cy="1685905"/>
          </a:xfrm>
        </p:spPr>
        <p:txBody>
          <a:bodyPr>
            <a:noAutofit/>
          </a:bodyPr>
          <a:lstStyle/>
          <a:p>
            <a:r>
              <a:rPr lang="tr-TR" sz="6600" dirty="0" smtClean="0">
                <a:solidFill>
                  <a:schemeClr val="accent1"/>
                </a:solidFill>
              </a:rPr>
              <a:t/>
            </a:r>
            <a:br>
              <a:rPr lang="tr-TR" sz="6600" dirty="0" smtClean="0">
                <a:solidFill>
                  <a:schemeClr val="accent1"/>
                </a:solidFill>
              </a:rPr>
            </a:br>
            <a:r>
              <a:rPr lang="tr-TR" sz="6600" dirty="0" smtClean="0">
                <a:solidFill>
                  <a:schemeClr val="accent1"/>
                </a:solidFill>
              </a:rPr>
              <a:t>DM </a:t>
            </a:r>
            <a:r>
              <a:rPr lang="tr-TR" sz="6600" dirty="0">
                <a:solidFill>
                  <a:schemeClr val="accent1"/>
                </a:solidFill>
              </a:rPr>
              <a:t>tanı anında ve izlemde gerekli </a:t>
            </a:r>
            <a:r>
              <a:rPr lang="tr-TR" sz="6600" dirty="0" smtClean="0">
                <a:solidFill>
                  <a:schemeClr val="accent1"/>
                </a:solidFill>
              </a:rPr>
              <a:t> laboratuvar  testleri </a:t>
            </a:r>
            <a:endParaRPr lang="tr-TR" sz="6600" dirty="0">
              <a:solidFill>
                <a:schemeClr val="accent1"/>
              </a:solidFill>
            </a:endParaRPr>
          </a:p>
        </p:txBody>
      </p:sp>
      <p:sp>
        <p:nvSpPr>
          <p:cNvPr id="4" name="Metin Yer Tutucusu 3"/>
          <p:cNvSpPr>
            <a:spLocks noGrp="1"/>
          </p:cNvSpPr>
          <p:nvPr>
            <p:ph type="body" idx="1"/>
          </p:nvPr>
        </p:nvSpPr>
        <p:spPr>
          <a:xfrm>
            <a:off x="914400" y="3679902"/>
            <a:ext cx="22232020" cy="8873020"/>
          </a:xfrm>
        </p:spPr>
        <p:txBody>
          <a:bodyPr>
            <a:normAutofit fontScale="25000" lnSpcReduction="20000"/>
          </a:bodyPr>
          <a:lstStyle/>
          <a:p>
            <a:r>
              <a:rPr lang="tr-TR" dirty="0" smtClean="0"/>
              <a:t>A</a:t>
            </a:r>
            <a:endParaRPr lang="tr-TR" dirty="0"/>
          </a:p>
          <a:p>
            <a:r>
              <a:rPr lang="tr-TR" sz="16000" dirty="0" smtClean="0"/>
              <a:t> A1c ve </a:t>
            </a:r>
            <a:r>
              <a:rPr lang="tr-TR" sz="16000" dirty="0" err="1" smtClean="0"/>
              <a:t>Lipid</a:t>
            </a:r>
            <a:r>
              <a:rPr lang="tr-TR" sz="16000" dirty="0" smtClean="0"/>
              <a:t> profili  </a:t>
            </a:r>
            <a:endParaRPr lang="tr-TR" sz="16000" dirty="0"/>
          </a:p>
          <a:p>
            <a:r>
              <a:rPr lang="tr-TR" sz="16000" dirty="0"/>
              <a:t>AST, ALT</a:t>
            </a:r>
          </a:p>
          <a:p>
            <a:r>
              <a:rPr lang="tr-TR" sz="16000" dirty="0"/>
              <a:t>Spot idrarda albümin/</a:t>
            </a:r>
            <a:r>
              <a:rPr lang="tr-TR" sz="16000" dirty="0" err="1"/>
              <a:t>kreatinin</a:t>
            </a:r>
            <a:r>
              <a:rPr lang="tr-TR" sz="16000" dirty="0"/>
              <a:t> oranı</a:t>
            </a:r>
          </a:p>
          <a:p>
            <a:r>
              <a:rPr lang="tr-TR" sz="16000" dirty="0"/>
              <a:t>Serum </a:t>
            </a:r>
            <a:r>
              <a:rPr lang="tr-TR" sz="16000" dirty="0" err="1"/>
              <a:t>kreatinin</a:t>
            </a:r>
            <a:r>
              <a:rPr lang="tr-TR" sz="16000" dirty="0"/>
              <a:t> düzeyi ölçülmesi ve </a:t>
            </a:r>
            <a:r>
              <a:rPr lang="tr-TR" sz="16000" dirty="0" err="1" smtClean="0"/>
              <a:t>eGFR</a:t>
            </a:r>
            <a:r>
              <a:rPr lang="tr-TR" sz="16000" dirty="0" smtClean="0"/>
              <a:t> hesaplanması </a:t>
            </a:r>
            <a:endParaRPr lang="tr-TR" sz="16000" dirty="0"/>
          </a:p>
          <a:p>
            <a:r>
              <a:rPr lang="tr-TR" sz="16000" dirty="0"/>
              <a:t>TSH (Tip 1 Diyabet, </a:t>
            </a:r>
            <a:r>
              <a:rPr lang="tr-TR" sz="16000" dirty="0" err="1"/>
              <a:t>dislipidemi</a:t>
            </a:r>
            <a:r>
              <a:rPr lang="tr-TR" sz="16000" dirty="0"/>
              <a:t> veya </a:t>
            </a:r>
            <a:r>
              <a:rPr lang="tr-TR" sz="16000" dirty="0" smtClean="0"/>
              <a:t>50 yaş </a:t>
            </a:r>
            <a:r>
              <a:rPr lang="tr-TR" sz="16000" dirty="0"/>
              <a:t>üzeri kadınlarda)</a:t>
            </a:r>
          </a:p>
          <a:p>
            <a:r>
              <a:rPr lang="tr-TR" sz="16000" dirty="0"/>
              <a:t>Vitamin B12 (</a:t>
            </a:r>
            <a:r>
              <a:rPr lang="tr-TR" sz="16000" dirty="0" err="1"/>
              <a:t>metformin</a:t>
            </a:r>
            <a:r>
              <a:rPr lang="tr-TR" sz="16000" dirty="0"/>
              <a:t> kullanıyorsa)</a:t>
            </a:r>
          </a:p>
          <a:p>
            <a:pPr marL="0" indent="0">
              <a:buNone/>
            </a:pPr>
            <a:endParaRPr lang="tr-TR" sz="16000" dirty="0"/>
          </a:p>
          <a:p>
            <a:r>
              <a:rPr lang="tr-TR" dirty="0"/>
              <a:t>√</a:t>
            </a:r>
          </a:p>
          <a:p>
            <a:r>
              <a:rPr lang="tr-TR" dirty="0"/>
              <a:t>√</a:t>
            </a:r>
          </a:p>
          <a:p>
            <a:r>
              <a:rPr lang="tr-TR" dirty="0"/>
              <a:t>√</a:t>
            </a:r>
          </a:p>
          <a:p>
            <a:r>
              <a:rPr lang="tr-TR" dirty="0"/>
              <a:t>√</a:t>
            </a:r>
          </a:p>
          <a:p>
            <a:r>
              <a:rPr lang="tr-TR" dirty="0"/>
              <a:t>√</a:t>
            </a:r>
          </a:p>
          <a:p>
            <a:r>
              <a:rPr lang="tr-TR" dirty="0"/>
              <a:t>√</a:t>
            </a:r>
          </a:p>
          <a:p>
            <a:r>
              <a:rPr lang="tr-TR" dirty="0"/>
              <a:t>√</a:t>
            </a:r>
          </a:p>
          <a:p>
            <a:r>
              <a:rPr lang="tr-TR" dirty="0"/>
              <a:t>√</a:t>
            </a:r>
          </a:p>
          <a:p>
            <a:r>
              <a:rPr lang="tr-TR" dirty="0"/>
              <a:t>√</a:t>
            </a:r>
          </a:p>
          <a:p>
            <a:r>
              <a:rPr lang="tr-TR" dirty="0"/>
              <a:t>√</a:t>
            </a:r>
          </a:p>
          <a:p>
            <a:r>
              <a:rPr lang="tr-TR" dirty="0"/>
              <a:t>√</a:t>
            </a:r>
          </a:p>
          <a:p>
            <a:r>
              <a:rPr lang="tr-TR" dirty="0"/>
              <a:t>√</a:t>
            </a:r>
          </a:p>
        </p:txBody>
      </p:sp>
      <p:sp>
        <p:nvSpPr>
          <p:cNvPr id="6" name="5-Nokta Yıldız 5"/>
          <p:cNvSpPr/>
          <p:nvPr/>
        </p:nvSpPr>
        <p:spPr>
          <a:xfrm>
            <a:off x="14920332" y="7203688"/>
            <a:ext cx="468352" cy="579864"/>
          </a:xfrm>
          <a:prstGeom prst="star5">
            <a:avLst/>
          </a:prstGeom>
          <a:solidFill>
            <a:schemeClr val="accent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5-Nokta Yıldız 8"/>
          <p:cNvSpPr/>
          <p:nvPr/>
        </p:nvSpPr>
        <p:spPr>
          <a:xfrm>
            <a:off x="6116137" y="4148253"/>
            <a:ext cx="509444" cy="579863"/>
          </a:xfrm>
          <a:prstGeom prst="star5">
            <a:avLst/>
          </a:prstGeom>
          <a:solidFill>
            <a:schemeClr val="accent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chemeClr val="accent1">
                  <a:lumMod val="60000"/>
                  <a:lumOff val="40000"/>
                </a:schemeClr>
              </a:solidFill>
              <a:effectLst/>
              <a:uFillTx/>
              <a:latin typeface="Helvetica Neue Medium"/>
              <a:ea typeface="Helvetica Neue Medium"/>
              <a:cs typeface="Helvetica Neue Medium"/>
              <a:sym typeface="Helvetica Neue Medium"/>
            </a:endParaRPr>
          </a:p>
        </p:txBody>
      </p:sp>
      <p:sp>
        <p:nvSpPr>
          <p:cNvPr id="10" name="Sola Bükülü Ok 9"/>
          <p:cNvSpPr/>
          <p:nvPr/>
        </p:nvSpPr>
        <p:spPr>
          <a:xfrm>
            <a:off x="13604488" y="2377003"/>
            <a:ext cx="2074127" cy="2864024"/>
          </a:xfrm>
          <a:prstGeom prst="curvedLeftArrow">
            <a:avLst>
              <a:gd name="adj1" fmla="val 25000"/>
              <a:gd name="adj2" fmla="val 50000"/>
              <a:gd name="adj3" fmla="val 13756"/>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a:ln>
                <a:noFill/>
              </a:ln>
              <a:solidFill>
                <a:schemeClr val="accent1"/>
              </a:solidFill>
              <a:effectLst/>
              <a:uFillTx/>
              <a:latin typeface="Helvetica Neue Medium"/>
              <a:ea typeface="Helvetica Neue Medium"/>
              <a:cs typeface="Helvetica Neue Medium"/>
              <a:sym typeface="Helvetica Neue Medium"/>
            </a:endParaRPr>
          </a:p>
        </p:txBody>
      </p:sp>
      <p:pic>
        <p:nvPicPr>
          <p:cNvPr id="5" name="Resim 4"/>
          <p:cNvPicPr>
            <a:picLocks noChangeAspect="1"/>
          </p:cNvPicPr>
          <p:nvPr/>
        </p:nvPicPr>
        <p:blipFill>
          <a:blip r:embed="rId2"/>
          <a:stretch>
            <a:fillRect/>
          </a:stretch>
        </p:blipFill>
        <p:spPr>
          <a:xfrm>
            <a:off x="16894940" y="9628093"/>
            <a:ext cx="7489060" cy="4160589"/>
          </a:xfrm>
          <a:prstGeom prst="rect">
            <a:avLst/>
          </a:prstGeom>
        </p:spPr>
      </p:pic>
    </p:spTree>
    <p:extLst>
      <p:ext uri="{BB962C8B-B14F-4D97-AF65-F5344CB8AC3E}">
        <p14:creationId xmlns:p14="http://schemas.microsoft.com/office/powerpoint/2010/main" val="393238409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smtClean="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r>
              <a:rPr lang="tr-TR" dirty="0">
                <a:solidFill>
                  <a:schemeClr val="accent1"/>
                </a:solidFill>
              </a:rPr>
              <a:t>Diyabetli Bireylerde Yaşam Tarzı Yönetimi</a:t>
            </a:r>
          </a:p>
        </p:txBody>
      </p:sp>
      <p:sp>
        <p:nvSpPr>
          <p:cNvPr id="4" name="Metin Yer Tutucusu 3"/>
          <p:cNvSpPr>
            <a:spLocks noGrp="1"/>
          </p:cNvSpPr>
          <p:nvPr>
            <p:ph type="body" idx="1"/>
          </p:nvPr>
        </p:nvSpPr>
        <p:spPr>
          <a:xfrm>
            <a:off x="267628" y="5357032"/>
            <a:ext cx="22878791" cy="7195890"/>
          </a:xfrm>
        </p:spPr>
        <p:txBody>
          <a:bodyPr>
            <a:normAutofit/>
          </a:bodyPr>
          <a:lstStyle/>
          <a:p>
            <a:pPr marL="0" indent="0">
              <a:buNone/>
            </a:pPr>
            <a:r>
              <a:rPr lang="tr-TR" sz="4000" dirty="0"/>
              <a:t>Yaşam tarzı yönetimi </a:t>
            </a:r>
            <a:r>
              <a:rPr lang="tr-TR" sz="4000" dirty="0" smtClean="0"/>
              <a:t>diyabet </a:t>
            </a:r>
            <a:r>
              <a:rPr lang="tr-TR" sz="4000" dirty="0"/>
              <a:t>bakımının olmazsa olmaz </a:t>
            </a:r>
            <a:r>
              <a:rPr lang="tr-TR" sz="4000" dirty="0" smtClean="0"/>
              <a:t>bir parçasıdır</a:t>
            </a:r>
            <a:r>
              <a:rPr lang="tr-TR" sz="4000" dirty="0"/>
              <a:t>. </a:t>
            </a:r>
            <a:endParaRPr lang="tr-TR" sz="4000" dirty="0" smtClean="0"/>
          </a:p>
          <a:p>
            <a:pPr marL="0" indent="0">
              <a:buNone/>
            </a:pPr>
            <a:r>
              <a:rPr lang="tr-TR" sz="4000" dirty="0" smtClean="0"/>
              <a:t>Diyabetlilerin </a:t>
            </a:r>
            <a:r>
              <a:rPr lang="tr-TR" sz="4000" dirty="0"/>
              <a:t>kendilerini yönetim eğitimi ve desteği, </a:t>
            </a:r>
            <a:r>
              <a:rPr lang="tr-TR" sz="4000" dirty="0" smtClean="0"/>
              <a:t>TBT, fiziksel  aktivite</a:t>
            </a:r>
            <a:r>
              <a:rPr lang="tr-TR" sz="4000" dirty="0"/>
              <a:t>, sigarayı bırakma </a:t>
            </a:r>
            <a:r>
              <a:rPr lang="tr-TR" sz="4000" dirty="0" smtClean="0"/>
              <a:t>danışmanlığı </a:t>
            </a:r>
            <a:r>
              <a:rPr lang="tr-TR" sz="4000" dirty="0"/>
              <a:t>ve </a:t>
            </a:r>
            <a:r>
              <a:rPr lang="tr-TR" sz="4000" dirty="0" err="1"/>
              <a:t>psikososyal</a:t>
            </a:r>
            <a:r>
              <a:rPr lang="tr-TR" sz="4000" dirty="0"/>
              <a:t> </a:t>
            </a:r>
            <a:r>
              <a:rPr lang="tr-TR" sz="4000" dirty="0" smtClean="0"/>
              <a:t>bakımı  </a:t>
            </a:r>
            <a:r>
              <a:rPr lang="tr-TR" sz="4000" dirty="0"/>
              <a:t>oluşturan </a:t>
            </a:r>
            <a:r>
              <a:rPr lang="tr-TR" sz="4000" dirty="0" smtClean="0"/>
              <a:t>ögelerdir; mümkünse çok disiplinli bir ekip tarafından (Doktor, diyetisyen, hemşire, psikolog...) tarafından verilmelidir. </a:t>
            </a:r>
            <a:endParaRPr lang="tr-TR" sz="4000" dirty="0"/>
          </a:p>
        </p:txBody>
      </p:sp>
      <p:pic>
        <p:nvPicPr>
          <p:cNvPr id="5" name="Resim 4"/>
          <p:cNvPicPr>
            <a:picLocks noChangeAspect="1"/>
          </p:cNvPicPr>
          <p:nvPr/>
        </p:nvPicPr>
        <p:blipFill>
          <a:blip r:embed="rId2"/>
          <a:stretch>
            <a:fillRect/>
          </a:stretch>
        </p:blipFill>
        <p:spPr>
          <a:xfrm>
            <a:off x="18567942" y="0"/>
            <a:ext cx="5816058" cy="4861932"/>
          </a:xfrm>
          <a:prstGeom prst="rect">
            <a:avLst/>
          </a:prstGeom>
        </p:spPr>
      </p:pic>
      <p:sp>
        <p:nvSpPr>
          <p:cNvPr id="7" name="Yuvarlatılmış Dikdörtgen 6"/>
          <p:cNvSpPr/>
          <p:nvPr/>
        </p:nvSpPr>
        <p:spPr>
          <a:xfrm flipH="1">
            <a:off x="7672035" y="9206835"/>
            <a:ext cx="6690735" cy="2221667"/>
          </a:xfrm>
          <a:prstGeom prst="roundRect">
            <a:avLst>
              <a:gd name="adj" fmla="val 50000"/>
            </a:avLst>
          </a:prstGeom>
          <a:solidFill>
            <a:schemeClr val="accent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r-TR" sz="3200" dirty="0">
                <a:solidFill>
                  <a:schemeClr val="bg1"/>
                </a:solidFill>
              </a:rPr>
              <a:t>DİYABET TEDAVİSİNİN MERKEZİN DE DİYABETLİ VARDIR.</a:t>
            </a:r>
          </a:p>
        </p:txBody>
      </p:sp>
    </p:spTree>
    <p:extLst>
      <p:ext uri="{BB962C8B-B14F-4D97-AF65-F5344CB8AC3E}">
        <p14:creationId xmlns:p14="http://schemas.microsoft.com/office/powerpoint/2010/main" val="122600872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6504" y="1233140"/>
            <a:ext cx="21971001" cy="1433164"/>
          </a:xfrm>
        </p:spPr>
        <p:txBody>
          <a:bodyPr/>
          <a:lstStyle/>
          <a:p>
            <a:r>
              <a:rPr lang="tr-TR" sz="6600" dirty="0">
                <a:solidFill>
                  <a:srgbClr val="00A2FF"/>
                </a:solidFill>
              </a:rPr>
              <a:t>DİYABET YÖNETİMİ</a:t>
            </a:r>
            <a:endParaRPr lang="tr-TR" dirty="0"/>
          </a:p>
        </p:txBody>
      </p:sp>
      <p:sp>
        <p:nvSpPr>
          <p:cNvPr id="3" name="Metin Yer Tutucusu 2"/>
          <p:cNvSpPr>
            <a:spLocks noGrp="1"/>
          </p:cNvSpPr>
          <p:nvPr>
            <p:ph type="body" sz="quarter" idx="21"/>
          </p:nvPr>
        </p:nvSpPr>
        <p:spPr/>
        <p:txBody>
          <a:bodyPr/>
          <a:lstStyle/>
          <a:p>
            <a:r>
              <a:rPr lang="tr-TR" dirty="0" smtClean="0">
                <a:solidFill>
                  <a:schemeClr val="accent1"/>
                </a:solidFill>
              </a:rPr>
              <a:t>Fizik muayene</a:t>
            </a:r>
            <a:endParaRPr lang="tr-TR" dirty="0">
              <a:solidFill>
                <a:schemeClr val="accent1"/>
              </a:solidFill>
            </a:endParaRPr>
          </a:p>
        </p:txBody>
      </p:sp>
      <p:sp>
        <p:nvSpPr>
          <p:cNvPr id="4" name="Metin Yer Tutucusu 3"/>
          <p:cNvSpPr>
            <a:spLocks noGrp="1"/>
          </p:cNvSpPr>
          <p:nvPr>
            <p:ph type="body" idx="1"/>
          </p:nvPr>
        </p:nvSpPr>
        <p:spPr/>
        <p:txBody>
          <a:bodyPr/>
          <a:lstStyle/>
          <a:p>
            <a:r>
              <a:rPr lang="tr-TR" sz="4000" dirty="0"/>
              <a:t>Boy, kilo, BKİ</a:t>
            </a:r>
          </a:p>
          <a:p>
            <a:r>
              <a:rPr lang="tr-TR" sz="4000" dirty="0"/>
              <a:t>Kan basıncı ölçümü</a:t>
            </a:r>
          </a:p>
          <a:p>
            <a:r>
              <a:rPr lang="tr-TR" sz="4000" dirty="0" smtClean="0"/>
              <a:t>Sistemik </a:t>
            </a:r>
            <a:r>
              <a:rPr lang="tr-TR" sz="4000" dirty="0"/>
              <a:t>muayene</a:t>
            </a:r>
          </a:p>
          <a:p>
            <a:r>
              <a:rPr lang="tr-TR" sz="4000" dirty="0"/>
              <a:t>Fundoskopik </a:t>
            </a:r>
            <a:r>
              <a:rPr lang="tr-TR" sz="4000" dirty="0" smtClean="0"/>
              <a:t>muayene</a:t>
            </a:r>
          </a:p>
          <a:p>
            <a:r>
              <a:rPr lang="tr-TR" sz="4000" dirty="0" err="1" smtClean="0"/>
              <a:t>Tiroid</a:t>
            </a:r>
            <a:r>
              <a:rPr lang="tr-TR" sz="4000" dirty="0" smtClean="0"/>
              <a:t> </a:t>
            </a:r>
            <a:r>
              <a:rPr lang="tr-TR" sz="4000" dirty="0" err="1"/>
              <a:t>palpasyonu</a:t>
            </a:r>
            <a:endParaRPr lang="tr-TR" sz="4000" dirty="0"/>
          </a:p>
          <a:p>
            <a:r>
              <a:rPr lang="tr-TR" sz="4000" dirty="0"/>
              <a:t>Cilt muayenesi (</a:t>
            </a:r>
            <a:r>
              <a:rPr lang="tr-TR" sz="4000" dirty="0" err="1"/>
              <a:t>Akantozis</a:t>
            </a:r>
            <a:r>
              <a:rPr lang="tr-TR" sz="4000" dirty="0"/>
              <a:t> </a:t>
            </a:r>
            <a:r>
              <a:rPr lang="tr-TR" sz="4000" dirty="0" err="1"/>
              <a:t>nigrikans</a:t>
            </a:r>
            <a:r>
              <a:rPr lang="tr-TR" sz="4000" dirty="0"/>
              <a:t> </a:t>
            </a:r>
            <a:r>
              <a:rPr lang="tr-TR" sz="4000" dirty="0" smtClean="0"/>
              <a:t>ve insülin </a:t>
            </a:r>
            <a:r>
              <a:rPr lang="tr-TR" sz="4000" dirty="0"/>
              <a:t>enjeksiyon bölgeleri gibi)</a:t>
            </a:r>
          </a:p>
          <a:p>
            <a:endParaRPr lang="tr-TR" dirty="0"/>
          </a:p>
        </p:txBody>
      </p:sp>
      <p:pic>
        <p:nvPicPr>
          <p:cNvPr id="5" name="Resim 4"/>
          <p:cNvPicPr>
            <a:picLocks noChangeAspect="1"/>
          </p:cNvPicPr>
          <p:nvPr/>
        </p:nvPicPr>
        <p:blipFill>
          <a:blip r:embed="rId2"/>
          <a:stretch>
            <a:fillRect/>
          </a:stretch>
        </p:blipFill>
        <p:spPr>
          <a:xfrm>
            <a:off x="16084394" y="0"/>
            <a:ext cx="8299606" cy="4149803"/>
          </a:xfrm>
          <a:prstGeom prst="rect">
            <a:avLst/>
          </a:prstGeom>
        </p:spPr>
      </p:pic>
      <p:pic>
        <p:nvPicPr>
          <p:cNvPr id="6" name="Resim 5"/>
          <p:cNvPicPr>
            <a:picLocks noChangeAspect="1"/>
          </p:cNvPicPr>
          <p:nvPr/>
        </p:nvPicPr>
        <p:blipFill>
          <a:blip r:embed="rId3"/>
          <a:stretch>
            <a:fillRect/>
          </a:stretch>
        </p:blipFill>
        <p:spPr>
          <a:xfrm>
            <a:off x="10635913" y="4138666"/>
            <a:ext cx="5715000" cy="4286250"/>
          </a:xfrm>
          <a:prstGeom prst="rect">
            <a:avLst/>
          </a:prstGeom>
        </p:spPr>
      </p:pic>
    </p:spTree>
    <p:extLst>
      <p:ext uri="{BB962C8B-B14F-4D97-AF65-F5344CB8AC3E}">
        <p14:creationId xmlns:p14="http://schemas.microsoft.com/office/powerpoint/2010/main" val="270831069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smtClean="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endParaRPr lang="tr-TR" dirty="0"/>
          </a:p>
        </p:txBody>
      </p:sp>
      <p:sp>
        <p:nvSpPr>
          <p:cNvPr id="4" name="Metin Yer Tutucusu 3"/>
          <p:cNvSpPr>
            <a:spLocks noGrp="1"/>
          </p:cNvSpPr>
          <p:nvPr>
            <p:ph type="body" idx="1"/>
          </p:nvPr>
        </p:nvSpPr>
        <p:spPr/>
        <p:txBody>
          <a:bodyPr/>
          <a:lstStyle/>
          <a:p>
            <a:r>
              <a:rPr lang="tr-TR" dirty="0" smtClean="0"/>
              <a:t>Diyabetin yönetimi </a:t>
            </a:r>
            <a:r>
              <a:rPr lang="tr-TR" dirty="0"/>
              <a:t>eğitim, danışmanlık ve tıbbi tedavi üçgeninde hasta merkezli bir ekip yaklaşımını zorunlu kılmaktadır. </a:t>
            </a:r>
            <a:endParaRPr lang="tr-TR" dirty="0" smtClean="0"/>
          </a:p>
          <a:p>
            <a:r>
              <a:rPr lang="tr-TR" dirty="0"/>
              <a:t>Diyabet hemşireliğinin temel görevlerinden biri olan diyabet eğitimleri genel olarak, bireyin hastalığı tanımasını ve hastalığı yönetmesini kolaylaştırıp bireye ve topluma getirdiği yükü azaltmayı hedeflemektedir.</a:t>
            </a:r>
            <a:endParaRPr lang="tr-TR" dirty="0" smtClean="0"/>
          </a:p>
          <a:p>
            <a:r>
              <a:rPr lang="tr-TR" dirty="0" smtClean="0"/>
              <a:t>Diyabette </a:t>
            </a:r>
            <a:r>
              <a:rPr lang="tr-TR" dirty="0" err="1"/>
              <a:t>primer</a:t>
            </a:r>
            <a:r>
              <a:rPr lang="tr-TR" dirty="0"/>
              <a:t> bakım ekibi hekim, hemşire ve diyetisyenden oluşmakla beraber, aile bu ekibin en önemli bir parçası olmaktadır. </a:t>
            </a:r>
            <a:endParaRPr lang="tr-TR" dirty="0" smtClean="0"/>
          </a:p>
          <a:p>
            <a:r>
              <a:rPr lang="tr-TR" dirty="0" smtClean="0"/>
              <a:t>Gerektiğinde </a:t>
            </a:r>
            <a:r>
              <a:rPr lang="tr-TR" dirty="0"/>
              <a:t>psikolog, psikiyatrist, </a:t>
            </a:r>
            <a:r>
              <a:rPr lang="tr-TR" dirty="0" err="1"/>
              <a:t>pediyatrist</a:t>
            </a:r>
            <a:r>
              <a:rPr lang="tr-TR" dirty="0"/>
              <a:t>, oftalmolog, egzersiz fizyoloğu, eczacı, sosyal hizmet görevlileri ve daha pek çok profesyonel, ekibe dâhil olabilmektedir. </a:t>
            </a:r>
            <a:endParaRPr lang="tr-TR" dirty="0" smtClean="0"/>
          </a:p>
        </p:txBody>
      </p:sp>
      <p:pic>
        <p:nvPicPr>
          <p:cNvPr id="5" name="Resim 4"/>
          <p:cNvPicPr>
            <a:picLocks noChangeAspect="1"/>
          </p:cNvPicPr>
          <p:nvPr/>
        </p:nvPicPr>
        <p:blipFill>
          <a:blip r:embed="rId2"/>
          <a:stretch>
            <a:fillRect/>
          </a:stretch>
        </p:blipFill>
        <p:spPr>
          <a:xfrm>
            <a:off x="10088457" y="8511616"/>
            <a:ext cx="7195496" cy="4041306"/>
          </a:xfrm>
          <a:prstGeom prst="rect">
            <a:avLst/>
          </a:prstGeom>
        </p:spPr>
      </p:pic>
    </p:spTree>
    <p:extLst>
      <p:ext uri="{BB962C8B-B14F-4D97-AF65-F5344CB8AC3E}">
        <p14:creationId xmlns:p14="http://schemas.microsoft.com/office/powerpoint/2010/main" val="111762795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r>
              <a:rPr lang="tr-TR" dirty="0">
                <a:solidFill>
                  <a:schemeClr val="accent1"/>
                </a:solidFill>
              </a:rPr>
              <a:t>Ayak muayenesi</a:t>
            </a:r>
          </a:p>
        </p:txBody>
      </p:sp>
      <p:sp>
        <p:nvSpPr>
          <p:cNvPr id="4" name="Metin Yer Tutucusu 3"/>
          <p:cNvSpPr>
            <a:spLocks noGrp="1"/>
          </p:cNvSpPr>
          <p:nvPr>
            <p:ph type="body" idx="1"/>
          </p:nvPr>
        </p:nvSpPr>
        <p:spPr/>
        <p:txBody>
          <a:bodyPr>
            <a:normAutofit/>
          </a:bodyPr>
          <a:lstStyle/>
          <a:p>
            <a:r>
              <a:rPr lang="tr-TR" sz="4000" dirty="0" err="1"/>
              <a:t>İnspeksiyon</a:t>
            </a:r>
            <a:endParaRPr lang="tr-TR" sz="4000" dirty="0"/>
          </a:p>
          <a:p>
            <a:r>
              <a:rPr lang="tr-TR" sz="4000" dirty="0" err="1"/>
              <a:t>A.dorsalis</a:t>
            </a:r>
            <a:r>
              <a:rPr lang="tr-TR" sz="4000" dirty="0"/>
              <a:t> </a:t>
            </a:r>
            <a:r>
              <a:rPr lang="tr-TR" sz="4000" dirty="0" err="1"/>
              <a:t>pedis</a:t>
            </a:r>
            <a:r>
              <a:rPr lang="tr-TR" sz="4000" dirty="0"/>
              <a:t>, </a:t>
            </a:r>
            <a:r>
              <a:rPr lang="tr-TR" sz="4000" dirty="0" err="1"/>
              <a:t>a.tibialis</a:t>
            </a:r>
            <a:r>
              <a:rPr lang="tr-TR" sz="4000" dirty="0"/>
              <a:t> </a:t>
            </a:r>
            <a:r>
              <a:rPr lang="tr-TR" sz="4000" dirty="0" err="1"/>
              <a:t>posterior</a:t>
            </a:r>
            <a:r>
              <a:rPr lang="tr-TR" sz="4000" dirty="0"/>
              <a:t> kontrolü</a:t>
            </a:r>
          </a:p>
          <a:p>
            <a:r>
              <a:rPr lang="tr-TR" sz="4000" dirty="0"/>
              <a:t>Alt </a:t>
            </a:r>
            <a:r>
              <a:rPr lang="tr-TR" sz="4000" dirty="0" err="1"/>
              <a:t>ekstremite</a:t>
            </a:r>
            <a:r>
              <a:rPr lang="tr-TR" sz="4000" dirty="0"/>
              <a:t> reflekslerin kontrolü</a:t>
            </a:r>
          </a:p>
          <a:p>
            <a:r>
              <a:rPr lang="tr-TR" sz="4000" dirty="0" err="1"/>
              <a:t>Monofilament</a:t>
            </a:r>
            <a:r>
              <a:rPr lang="tr-TR" sz="4000" dirty="0"/>
              <a:t> muayenesi</a:t>
            </a:r>
          </a:p>
        </p:txBody>
      </p:sp>
      <p:pic>
        <p:nvPicPr>
          <p:cNvPr id="5" name="Resim 4"/>
          <p:cNvPicPr>
            <a:picLocks noChangeAspect="1"/>
          </p:cNvPicPr>
          <p:nvPr/>
        </p:nvPicPr>
        <p:blipFill>
          <a:blip r:embed="rId2"/>
          <a:stretch>
            <a:fillRect/>
          </a:stretch>
        </p:blipFill>
        <p:spPr>
          <a:xfrm>
            <a:off x="16744746" y="8408020"/>
            <a:ext cx="7639254" cy="5307980"/>
          </a:xfrm>
          <a:prstGeom prst="rect">
            <a:avLst/>
          </a:prstGeom>
        </p:spPr>
      </p:pic>
      <p:pic>
        <p:nvPicPr>
          <p:cNvPr id="6" name="Resim 5"/>
          <p:cNvPicPr>
            <a:picLocks noChangeAspect="1"/>
          </p:cNvPicPr>
          <p:nvPr/>
        </p:nvPicPr>
        <p:blipFill>
          <a:blip r:embed="rId3"/>
          <a:stretch>
            <a:fillRect/>
          </a:stretch>
        </p:blipFill>
        <p:spPr>
          <a:xfrm>
            <a:off x="18064976" y="31776"/>
            <a:ext cx="6319024" cy="6319024"/>
          </a:xfrm>
          <a:prstGeom prst="rect">
            <a:avLst/>
          </a:prstGeom>
        </p:spPr>
      </p:pic>
    </p:spTree>
    <p:extLst>
      <p:ext uri="{BB962C8B-B14F-4D97-AF65-F5344CB8AC3E}">
        <p14:creationId xmlns:p14="http://schemas.microsoft.com/office/powerpoint/2010/main" val="362858584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6600" dirty="0">
                <a:solidFill>
                  <a:srgbClr val="00A2FF"/>
                </a:solidFill>
              </a:rPr>
              <a:t>DİYABET YÖNETİMİ</a:t>
            </a:r>
            <a:endParaRPr lang="tr-TR" dirty="0">
              <a:solidFill>
                <a:schemeClr val="accent1"/>
              </a:solidFill>
            </a:endParaRPr>
          </a:p>
        </p:txBody>
      </p:sp>
      <p:sp>
        <p:nvSpPr>
          <p:cNvPr id="3" name="Metin Yer Tutucusu 2"/>
          <p:cNvSpPr>
            <a:spLocks noGrp="1"/>
          </p:cNvSpPr>
          <p:nvPr>
            <p:ph type="body" sz="quarter" idx="21"/>
          </p:nvPr>
        </p:nvSpPr>
        <p:spPr/>
        <p:txBody>
          <a:bodyPr/>
          <a:lstStyle/>
          <a:p>
            <a:r>
              <a:rPr lang="tr-TR" dirty="0" err="1">
                <a:solidFill>
                  <a:schemeClr val="accent1"/>
                </a:solidFill>
              </a:rPr>
              <a:t>Psikososyal</a:t>
            </a:r>
            <a:r>
              <a:rPr lang="tr-TR" dirty="0">
                <a:solidFill>
                  <a:schemeClr val="accent1"/>
                </a:solidFill>
              </a:rPr>
              <a:t> Bakım</a:t>
            </a:r>
          </a:p>
        </p:txBody>
      </p:sp>
      <p:sp>
        <p:nvSpPr>
          <p:cNvPr id="4" name="Metin Yer Tutucusu 3"/>
          <p:cNvSpPr>
            <a:spLocks noGrp="1"/>
          </p:cNvSpPr>
          <p:nvPr>
            <p:ph type="body" idx="1"/>
          </p:nvPr>
        </p:nvSpPr>
        <p:spPr/>
        <p:txBody>
          <a:bodyPr>
            <a:normAutofit/>
          </a:bodyPr>
          <a:lstStyle/>
          <a:p>
            <a:r>
              <a:rPr lang="tr-TR" sz="4000" dirty="0"/>
              <a:t>Hastalar, diyabet komplikasyonları, insülin, ilaç veya </a:t>
            </a:r>
            <a:r>
              <a:rPr lang="tr-TR" sz="4000" dirty="0" err="1"/>
              <a:t>infüzyon</a:t>
            </a:r>
            <a:r>
              <a:rPr lang="tr-TR" sz="4000" dirty="0"/>
              <a:t> pompasına, özdenetimi engelleyen hipoglisemi gelişiminden aşırı endişe duyan, korku, mantıksız düşünceler, aşırı tekrarlayıcı davranışlar ya da sosyal geri çekilme, </a:t>
            </a:r>
            <a:r>
              <a:rPr lang="tr-TR" sz="4000" dirty="0" err="1"/>
              <a:t>anksiyete</a:t>
            </a:r>
            <a:r>
              <a:rPr lang="tr-TR" sz="4000" dirty="0"/>
              <a:t> belirtileri düşündüren veya endişe gösteren kişiler </a:t>
            </a:r>
            <a:r>
              <a:rPr lang="tr-TR" sz="4000" dirty="0" err="1"/>
              <a:t>anksiyete</a:t>
            </a:r>
            <a:r>
              <a:rPr lang="tr-TR" sz="4000" dirty="0"/>
              <a:t> açısından değerlendirilmelidir. </a:t>
            </a:r>
            <a:endParaRPr lang="tr-TR" sz="4000" dirty="0" smtClean="0"/>
          </a:p>
          <a:p>
            <a:r>
              <a:rPr lang="tr-TR" sz="4000" dirty="0" smtClean="0"/>
              <a:t>Diyabetik bireylerin </a:t>
            </a:r>
            <a:r>
              <a:rPr lang="tr-TR" sz="4000" dirty="0"/>
              <a:t>ruh sağlığı çalışanına </a:t>
            </a:r>
            <a:r>
              <a:rPr lang="tr-TR" sz="4000" dirty="0" smtClean="0"/>
              <a:t>yönlendirmesi KŞ </a:t>
            </a:r>
            <a:r>
              <a:rPr lang="tr-TR" sz="4000" dirty="0" err="1" smtClean="0"/>
              <a:t>regüle</a:t>
            </a:r>
            <a:r>
              <a:rPr lang="tr-TR" sz="4000" dirty="0" smtClean="0"/>
              <a:t> olmasını sağlar.</a:t>
            </a:r>
            <a:endParaRPr lang="tr-TR" sz="4000" dirty="0"/>
          </a:p>
        </p:txBody>
      </p:sp>
      <p:pic>
        <p:nvPicPr>
          <p:cNvPr id="5" name="Resim 4"/>
          <p:cNvPicPr>
            <a:picLocks noChangeAspect="1"/>
          </p:cNvPicPr>
          <p:nvPr/>
        </p:nvPicPr>
        <p:blipFill>
          <a:blip r:embed="rId2"/>
          <a:stretch>
            <a:fillRect/>
          </a:stretch>
        </p:blipFill>
        <p:spPr>
          <a:xfrm>
            <a:off x="8419403" y="8542897"/>
            <a:ext cx="7143750" cy="4010025"/>
          </a:xfrm>
          <a:prstGeom prst="rect">
            <a:avLst/>
          </a:prstGeom>
        </p:spPr>
      </p:pic>
    </p:spTree>
    <p:extLst>
      <p:ext uri="{BB962C8B-B14F-4D97-AF65-F5344CB8AC3E}">
        <p14:creationId xmlns:p14="http://schemas.microsoft.com/office/powerpoint/2010/main" val="22296866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r>
              <a:rPr lang="tr-TR" dirty="0">
                <a:solidFill>
                  <a:schemeClr val="accent1"/>
                </a:solidFill>
              </a:rPr>
              <a:t>Tedavi Hedeflerinin Kontrolü</a:t>
            </a:r>
          </a:p>
        </p:txBody>
      </p:sp>
      <p:sp>
        <p:nvSpPr>
          <p:cNvPr id="4" name="Metin Yer Tutucusu 3"/>
          <p:cNvSpPr>
            <a:spLocks noGrp="1"/>
          </p:cNvSpPr>
          <p:nvPr>
            <p:ph type="body" idx="1"/>
          </p:nvPr>
        </p:nvSpPr>
        <p:spPr/>
        <p:txBody>
          <a:bodyPr/>
          <a:lstStyle/>
          <a:p>
            <a:r>
              <a:rPr lang="tr-TR" sz="4000" dirty="0"/>
              <a:t>Yeme </a:t>
            </a:r>
            <a:r>
              <a:rPr lang="tr-TR" sz="4000" dirty="0" smtClean="0"/>
              <a:t>ve </a:t>
            </a:r>
            <a:r>
              <a:rPr lang="tr-TR" sz="4000" dirty="0"/>
              <a:t>fiziksel </a:t>
            </a:r>
            <a:r>
              <a:rPr lang="tr-TR" sz="4000" dirty="0" smtClean="0"/>
              <a:t>aktivite alışkanlıkları</a:t>
            </a:r>
            <a:r>
              <a:rPr lang="tr-TR" sz="4000" dirty="0"/>
              <a:t>, beslenme durumu, </a:t>
            </a:r>
            <a:r>
              <a:rPr lang="tr-TR" sz="4000" dirty="0" smtClean="0"/>
              <a:t>kilo değişimlerinin </a:t>
            </a:r>
            <a:r>
              <a:rPr lang="tr-TR" sz="4000" dirty="0"/>
              <a:t>izlenmesi</a:t>
            </a:r>
          </a:p>
          <a:p>
            <a:r>
              <a:rPr lang="tr-TR" sz="4000" dirty="0"/>
              <a:t>A1c hedefinin kontrolü</a:t>
            </a:r>
          </a:p>
          <a:p>
            <a:r>
              <a:rPr lang="tr-TR" sz="4000" dirty="0"/>
              <a:t>Evde kan şekeri ölçüm değerlerinin takibi</a:t>
            </a:r>
          </a:p>
          <a:p>
            <a:r>
              <a:rPr lang="tr-TR" sz="4000" dirty="0"/>
              <a:t>Hipoglisemi ataklarının takibi</a:t>
            </a:r>
          </a:p>
          <a:p>
            <a:r>
              <a:rPr lang="tr-TR" sz="4000" dirty="0"/>
              <a:t>Kan basıncı hedeflerinin değerlendirilmesi</a:t>
            </a:r>
          </a:p>
          <a:p>
            <a:r>
              <a:rPr lang="tr-TR" sz="4000" dirty="0"/>
              <a:t>Diyabet eğitim durumunun sürekli takibi</a:t>
            </a:r>
          </a:p>
        </p:txBody>
      </p:sp>
      <p:pic>
        <p:nvPicPr>
          <p:cNvPr id="5" name="Resim 4" descr="Ekran Resmi 2023-11-03 - 14.39.59.pn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388684" y="5843239"/>
            <a:ext cx="8207296" cy="5575610"/>
          </a:xfrm>
          <a:prstGeom prst="rect">
            <a:avLst/>
          </a:prstGeom>
          <a:noFill/>
          <a:ln>
            <a:noFill/>
          </a:ln>
        </p:spPr>
      </p:pic>
    </p:spTree>
    <p:extLst>
      <p:ext uri="{BB962C8B-B14F-4D97-AF65-F5344CB8AC3E}">
        <p14:creationId xmlns:p14="http://schemas.microsoft.com/office/powerpoint/2010/main" val="37391940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r>
              <a:rPr lang="tr-TR" dirty="0">
                <a:solidFill>
                  <a:schemeClr val="accent1"/>
                </a:solidFill>
              </a:rPr>
              <a:t>Diyabetlilerde Aşı Uygulamaları</a:t>
            </a:r>
          </a:p>
        </p:txBody>
      </p:sp>
      <p:sp>
        <p:nvSpPr>
          <p:cNvPr id="4" name="Metin Yer Tutucusu 3"/>
          <p:cNvSpPr>
            <a:spLocks noGrp="1"/>
          </p:cNvSpPr>
          <p:nvPr>
            <p:ph type="body" idx="1"/>
          </p:nvPr>
        </p:nvSpPr>
        <p:spPr/>
        <p:txBody>
          <a:bodyPr>
            <a:normAutofit/>
          </a:bodyPr>
          <a:lstStyle/>
          <a:p>
            <a:r>
              <a:rPr lang="tr-TR" sz="4700" b="1" dirty="0" smtClean="0"/>
              <a:t>Diyabetik </a:t>
            </a:r>
            <a:r>
              <a:rPr lang="tr-TR" sz="4700" b="1" dirty="0"/>
              <a:t>hastalarda </a:t>
            </a:r>
            <a:r>
              <a:rPr lang="tr-TR" sz="4700" b="1" dirty="0" err="1"/>
              <a:t>influenza</a:t>
            </a:r>
            <a:r>
              <a:rPr lang="tr-TR" sz="4700" b="1" dirty="0"/>
              <a:t>, </a:t>
            </a:r>
            <a:r>
              <a:rPr lang="tr-TR" sz="4700" b="1" dirty="0" err="1"/>
              <a:t>pnömokok</a:t>
            </a:r>
            <a:r>
              <a:rPr lang="tr-TR" sz="4700" b="1" dirty="0"/>
              <a:t> ve Hepatit B aşılarının yaptırılması bu hasta grubunda </a:t>
            </a:r>
            <a:r>
              <a:rPr lang="tr-TR" sz="4700" b="1" dirty="0" err="1"/>
              <a:t>hospitalizasyon</a:t>
            </a:r>
            <a:r>
              <a:rPr lang="tr-TR" sz="4700" b="1" dirty="0"/>
              <a:t>, </a:t>
            </a:r>
            <a:r>
              <a:rPr lang="tr-TR" sz="4700" b="1" dirty="0" err="1"/>
              <a:t>mortalite</a:t>
            </a:r>
            <a:r>
              <a:rPr lang="tr-TR" sz="4700" b="1" dirty="0"/>
              <a:t>, </a:t>
            </a:r>
            <a:r>
              <a:rPr lang="tr-TR" sz="4700" b="1" dirty="0" err="1"/>
              <a:t>morbidite</a:t>
            </a:r>
            <a:r>
              <a:rPr lang="tr-TR" sz="4700" b="1" dirty="0"/>
              <a:t> ve sağlık maliyetinin azaltılması açısından önemli bir unsurdur. </a:t>
            </a:r>
          </a:p>
        </p:txBody>
      </p:sp>
      <p:pic>
        <p:nvPicPr>
          <p:cNvPr id="5" name="Resim 4"/>
          <p:cNvPicPr>
            <a:picLocks noChangeAspect="1"/>
          </p:cNvPicPr>
          <p:nvPr/>
        </p:nvPicPr>
        <p:blipFill>
          <a:blip r:embed="rId2"/>
          <a:stretch>
            <a:fillRect/>
          </a:stretch>
        </p:blipFill>
        <p:spPr>
          <a:xfrm>
            <a:off x="0" y="9382125"/>
            <a:ext cx="7143750" cy="4333875"/>
          </a:xfrm>
          <a:prstGeom prst="rect">
            <a:avLst/>
          </a:prstGeom>
        </p:spPr>
      </p:pic>
      <p:pic>
        <p:nvPicPr>
          <p:cNvPr id="6" name="Resim 5"/>
          <p:cNvPicPr>
            <a:picLocks noChangeAspect="1"/>
          </p:cNvPicPr>
          <p:nvPr/>
        </p:nvPicPr>
        <p:blipFill>
          <a:blip r:embed="rId3"/>
          <a:stretch>
            <a:fillRect/>
          </a:stretch>
        </p:blipFill>
        <p:spPr>
          <a:xfrm>
            <a:off x="17178087" y="8953500"/>
            <a:ext cx="7143750" cy="4762500"/>
          </a:xfrm>
          <a:prstGeom prst="rect">
            <a:avLst/>
          </a:prstGeom>
        </p:spPr>
      </p:pic>
      <p:pic>
        <p:nvPicPr>
          <p:cNvPr id="7" name="Resim 6"/>
          <p:cNvPicPr>
            <a:picLocks noChangeAspect="1"/>
          </p:cNvPicPr>
          <p:nvPr/>
        </p:nvPicPr>
        <p:blipFill>
          <a:blip r:embed="rId4"/>
          <a:stretch>
            <a:fillRect/>
          </a:stretch>
        </p:blipFill>
        <p:spPr>
          <a:xfrm>
            <a:off x="8589043" y="7790422"/>
            <a:ext cx="7143750" cy="4762500"/>
          </a:xfrm>
          <a:prstGeom prst="rect">
            <a:avLst/>
          </a:prstGeom>
        </p:spPr>
      </p:pic>
    </p:spTree>
    <p:extLst>
      <p:ext uri="{BB962C8B-B14F-4D97-AF65-F5344CB8AC3E}">
        <p14:creationId xmlns:p14="http://schemas.microsoft.com/office/powerpoint/2010/main" val="221415924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quarter" idx="21"/>
          </p:nvPr>
        </p:nvSpPr>
        <p:spPr>
          <a:xfrm>
            <a:off x="1175418" y="1748119"/>
            <a:ext cx="21971001" cy="1607186"/>
          </a:xfrm>
        </p:spPr>
        <p:txBody>
          <a:bodyPr/>
          <a:lstStyle/>
          <a:p>
            <a:r>
              <a:rPr lang="tr-TR" dirty="0">
                <a:solidFill>
                  <a:schemeClr val="accent1"/>
                </a:solidFill>
              </a:rPr>
              <a:t>Diyabet ve </a:t>
            </a:r>
            <a:r>
              <a:rPr lang="tr-TR" dirty="0" smtClean="0">
                <a:solidFill>
                  <a:schemeClr val="accent1"/>
                </a:solidFill>
              </a:rPr>
              <a:t>Seyahat</a:t>
            </a:r>
            <a:endParaRPr lang="tr-TR" dirty="0">
              <a:solidFill>
                <a:schemeClr val="accent1"/>
              </a:solidFill>
            </a:endParaRPr>
          </a:p>
          <a:p>
            <a:endParaRPr lang="tr-TR" dirty="0"/>
          </a:p>
        </p:txBody>
      </p:sp>
      <p:sp>
        <p:nvSpPr>
          <p:cNvPr id="4" name="Metin Yer Tutucusu 3"/>
          <p:cNvSpPr>
            <a:spLocks noGrp="1"/>
          </p:cNvSpPr>
          <p:nvPr>
            <p:ph type="body" idx="1"/>
          </p:nvPr>
        </p:nvSpPr>
        <p:spPr>
          <a:xfrm>
            <a:off x="215153" y="4114800"/>
            <a:ext cx="22931267" cy="9036424"/>
          </a:xfrm>
        </p:spPr>
        <p:txBody>
          <a:bodyPr/>
          <a:lstStyle/>
          <a:p>
            <a:r>
              <a:rPr lang="tr-TR" sz="4000" b="1" dirty="0"/>
              <a:t>Diyabetliler,  </a:t>
            </a:r>
            <a:r>
              <a:rPr lang="tr-TR" sz="4000" b="1" dirty="0" err="1"/>
              <a:t>glukometre</a:t>
            </a:r>
            <a:r>
              <a:rPr lang="tr-TR" sz="4000" b="1" dirty="0"/>
              <a:t>, tansiyon ölçer gibi cihazları </a:t>
            </a:r>
            <a:r>
              <a:rPr lang="tr-TR" sz="4000" b="1" dirty="0" smtClean="0"/>
              <a:t>yanında </a:t>
            </a:r>
            <a:r>
              <a:rPr lang="tr-TR" sz="4000" b="1" dirty="0"/>
              <a:t>olmalı.</a:t>
            </a:r>
          </a:p>
          <a:p>
            <a:r>
              <a:rPr lang="tr-TR" sz="4000" b="1" dirty="0" smtClean="0"/>
              <a:t>Hipoglisemi </a:t>
            </a:r>
            <a:r>
              <a:rPr lang="tr-TR" sz="4000" b="1" dirty="0"/>
              <a:t>ataklarına karşı </a:t>
            </a:r>
            <a:r>
              <a:rPr lang="tr-TR" sz="4000" b="1" dirty="0" smtClean="0"/>
              <a:t>DİYABET KİMLİK KARTI hekim/</a:t>
            </a:r>
            <a:r>
              <a:rPr lang="tr-TR" sz="4000" b="1" dirty="0"/>
              <a:t> </a:t>
            </a:r>
            <a:r>
              <a:rPr lang="tr-TR" sz="4000" b="1" dirty="0" smtClean="0"/>
              <a:t>yakın telefonu</a:t>
            </a:r>
            <a:endParaRPr lang="tr-TR" sz="4000" b="1" dirty="0"/>
          </a:p>
          <a:p>
            <a:r>
              <a:rPr lang="tr-TR" sz="4000" b="1" dirty="0" smtClean="0"/>
              <a:t>Suluklar </a:t>
            </a:r>
            <a:r>
              <a:rPr lang="tr-TR" sz="4000" b="1" dirty="0"/>
              <a:t>ya da mataralar da çok kullanışlı olabilir.</a:t>
            </a:r>
          </a:p>
          <a:p>
            <a:r>
              <a:rPr lang="tr-TR" sz="4000" b="1" dirty="0" smtClean="0"/>
              <a:t>Cildi </a:t>
            </a:r>
            <a:r>
              <a:rPr lang="tr-TR" sz="4000" b="1" dirty="0"/>
              <a:t>nemlendirmek ve kurumasını </a:t>
            </a:r>
            <a:r>
              <a:rPr lang="tr-TR" sz="4000" b="1" dirty="0" smtClean="0"/>
              <a:t>önlemek için</a:t>
            </a:r>
            <a:r>
              <a:rPr lang="tr-TR" sz="4000" b="1" dirty="0"/>
              <a:t> nemlendirici alabilirsiniz.</a:t>
            </a:r>
          </a:p>
          <a:p>
            <a:r>
              <a:rPr lang="tr-TR" sz="4000" b="1" dirty="0"/>
              <a:t>Kesme şeker, kuru meyve, kuruyemiş gibi atıştırmalıklar içeren bir </a:t>
            </a:r>
            <a:r>
              <a:rPr lang="tr-TR" sz="4000" b="1" dirty="0" smtClean="0"/>
              <a:t>çantasının </a:t>
            </a:r>
            <a:r>
              <a:rPr lang="tr-TR" sz="4000" b="1" dirty="0"/>
              <a:t>olması </a:t>
            </a:r>
            <a:endParaRPr lang="tr-TR" sz="4000" b="1" dirty="0" smtClean="0"/>
          </a:p>
          <a:p>
            <a:r>
              <a:rPr lang="tr-TR" sz="4000" b="1" dirty="0"/>
              <a:t>Araba ile seyahatlerde insülini bagajda ya da torpido gözünde </a:t>
            </a:r>
            <a:r>
              <a:rPr lang="tr-TR" sz="4000" b="1" dirty="0" smtClean="0"/>
              <a:t>bırakmamalı</a:t>
            </a:r>
          </a:p>
          <a:p>
            <a:r>
              <a:rPr lang="tr-TR" sz="4000" b="1" dirty="0"/>
              <a:t>Y</a:t>
            </a:r>
            <a:r>
              <a:rPr lang="tr-TR" sz="4000" b="1" dirty="0" smtClean="0"/>
              <a:t>oğun güneşe karşı </a:t>
            </a:r>
            <a:r>
              <a:rPr lang="tr-TR" sz="4000" b="1" dirty="0"/>
              <a:t>şapka, güneş koruyucu </a:t>
            </a:r>
            <a:r>
              <a:rPr lang="tr-TR" sz="4000" b="1" dirty="0" smtClean="0"/>
              <a:t>krem ve uygun</a:t>
            </a:r>
            <a:r>
              <a:rPr lang="tr-TR" sz="4000" b="1" dirty="0"/>
              <a:t> ayakkabı seçimi</a:t>
            </a:r>
            <a:endParaRPr lang="tr-TR" sz="4000" b="1" dirty="0" smtClean="0"/>
          </a:p>
          <a:p>
            <a:endParaRPr lang="tr-TR" dirty="0"/>
          </a:p>
        </p:txBody>
      </p:sp>
    </p:spTree>
    <p:extLst>
      <p:ext uri="{BB962C8B-B14F-4D97-AF65-F5344CB8AC3E}">
        <p14:creationId xmlns:p14="http://schemas.microsoft.com/office/powerpoint/2010/main" val="9658071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5418" y="1963271"/>
            <a:ext cx="21971001" cy="614732"/>
          </a:xfrm>
        </p:spPr>
        <p:txBody>
          <a:bodyPr>
            <a:normAutofit fontScale="90000"/>
          </a:bodyPr>
          <a:lstStyle/>
          <a:p>
            <a:r>
              <a:rPr lang="tr-TR" sz="6600" b="0" dirty="0">
                <a:solidFill>
                  <a:schemeClr val="accent1"/>
                </a:solidFill>
              </a:rPr>
              <a:t>DİYABET TANISI KONAN HASTADA SEVK KRİTERLERİ</a:t>
            </a:r>
            <a:endParaRPr lang="tr-TR" sz="6600" dirty="0">
              <a:solidFill>
                <a:schemeClr val="accent1"/>
              </a:solidFill>
            </a:endParaRPr>
          </a:p>
        </p:txBody>
      </p:sp>
      <p:sp>
        <p:nvSpPr>
          <p:cNvPr id="4" name="Metin Yer Tutucusu 3"/>
          <p:cNvSpPr>
            <a:spLocks noGrp="1"/>
          </p:cNvSpPr>
          <p:nvPr>
            <p:ph type="body" idx="1"/>
          </p:nvPr>
        </p:nvSpPr>
        <p:spPr>
          <a:xfrm>
            <a:off x="215154" y="2931459"/>
            <a:ext cx="22931266" cy="9621463"/>
          </a:xfrm>
        </p:spPr>
        <p:txBody>
          <a:bodyPr>
            <a:normAutofit fontScale="25000" lnSpcReduction="20000"/>
          </a:bodyPr>
          <a:lstStyle/>
          <a:p>
            <a:pPr marL="0" indent="0">
              <a:buNone/>
            </a:pPr>
            <a:r>
              <a:rPr lang="tr-TR" dirty="0" smtClean="0"/>
              <a:t>.</a:t>
            </a:r>
            <a:endParaRPr lang="tr-TR" dirty="0">
              <a:solidFill>
                <a:srgbClr val="FF0000"/>
              </a:solidFill>
            </a:endParaRPr>
          </a:p>
          <a:p>
            <a:r>
              <a:rPr lang="tr-TR" sz="12300" b="1" dirty="0">
                <a:solidFill>
                  <a:srgbClr val="FF0000"/>
                </a:solidFill>
              </a:rPr>
              <a:t>Tip1 DM tanısı konan hasta Endokrinoloji uzmanına sevk edilmelidir</a:t>
            </a:r>
            <a:r>
              <a:rPr lang="tr-TR" sz="12300" b="1" dirty="0" smtClean="0">
                <a:solidFill>
                  <a:srgbClr val="FF0000"/>
                </a:solidFill>
              </a:rPr>
              <a:t>.</a:t>
            </a:r>
          </a:p>
          <a:p>
            <a:r>
              <a:rPr lang="tr-TR" sz="12300" b="1" dirty="0" smtClean="0">
                <a:solidFill>
                  <a:srgbClr val="FF0000"/>
                </a:solidFill>
              </a:rPr>
              <a:t> </a:t>
            </a:r>
            <a:r>
              <a:rPr lang="tr-TR" sz="12300" b="1" dirty="0" smtClean="0"/>
              <a:t>Aile hekimi /Endokrinoloji </a:t>
            </a:r>
            <a:r>
              <a:rPr lang="tr-TR" sz="12300" b="1" dirty="0"/>
              <a:t>uzmanı tarafından </a:t>
            </a:r>
            <a:r>
              <a:rPr lang="tr-TR" sz="12300" b="1" dirty="0" smtClean="0"/>
              <a:t>Tip2 DM tanısı alan hastalar şu durumlar varsa sevk edilmelidir:</a:t>
            </a:r>
          </a:p>
          <a:p>
            <a:r>
              <a:rPr lang="tr-TR" sz="12300" b="1" dirty="0" smtClean="0"/>
              <a:t>AKŞ</a:t>
            </a:r>
            <a:r>
              <a:rPr lang="tr-TR" sz="12300" b="1" dirty="0"/>
              <a:t>≥300mg/dl</a:t>
            </a:r>
          </a:p>
          <a:p>
            <a:r>
              <a:rPr lang="tr-TR" sz="12300" b="1" dirty="0"/>
              <a:t>TKŞ ≥ 400mg/dl</a:t>
            </a:r>
          </a:p>
          <a:p>
            <a:r>
              <a:rPr lang="tr-TR" sz="12300" b="1" dirty="0"/>
              <a:t>HbA1c ≥%10</a:t>
            </a:r>
          </a:p>
          <a:p>
            <a:pPr marL="0" indent="0">
              <a:buNone/>
            </a:pPr>
            <a:r>
              <a:rPr lang="tr-TR" sz="12300" dirty="0">
                <a:solidFill>
                  <a:srgbClr val="FF0000"/>
                </a:solidFill>
              </a:rPr>
              <a:t>Tip2 DM tanısı alan hasta her türlü tedaviye rağmen 6 ay boyunca ölçülen iki kan şekeri aşağıdaki aralıkta </a:t>
            </a:r>
            <a:r>
              <a:rPr lang="tr-TR" sz="12300" dirty="0" smtClean="0">
                <a:solidFill>
                  <a:srgbClr val="FF0000"/>
                </a:solidFill>
              </a:rPr>
              <a:t>ise </a:t>
            </a:r>
            <a:r>
              <a:rPr lang="tr-TR" sz="12300" dirty="0">
                <a:solidFill>
                  <a:srgbClr val="FF0000"/>
                </a:solidFill>
              </a:rPr>
              <a:t>sevk edilmelidir:</a:t>
            </a:r>
          </a:p>
          <a:p>
            <a:r>
              <a:rPr lang="tr-TR" sz="12300" b="1" dirty="0"/>
              <a:t>AKŞ≥160-300mg/dl</a:t>
            </a:r>
          </a:p>
          <a:p>
            <a:r>
              <a:rPr lang="tr-TR" sz="12300" b="1" dirty="0"/>
              <a:t>TKŞ≥225-400mg/dl</a:t>
            </a:r>
          </a:p>
          <a:p>
            <a:r>
              <a:rPr lang="tr-TR" sz="12300" b="1" dirty="0"/>
              <a:t>HbA1c≥%8</a:t>
            </a:r>
          </a:p>
          <a:p>
            <a:endParaRPr lang="tr-TR" dirty="0"/>
          </a:p>
        </p:txBody>
      </p:sp>
      <p:pic>
        <p:nvPicPr>
          <p:cNvPr id="5" name="Resim 4" descr="Ekran Resmi 2023-11-03 - 14.19.36.pn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955435" y="10058400"/>
            <a:ext cx="4428565" cy="3657600"/>
          </a:xfrm>
          <a:prstGeom prst="rect">
            <a:avLst/>
          </a:prstGeom>
          <a:noFill/>
          <a:ln>
            <a:noFill/>
          </a:ln>
        </p:spPr>
      </p:pic>
    </p:spTree>
    <p:extLst>
      <p:ext uri="{BB962C8B-B14F-4D97-AF65-F5344CB8AC3E}">
        <p14:creationId xmlns:p14="http://schemas.microsoft.com/office/powerpoint/2010/main" val="13388403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ltLang="tr-TR" dirty="0">
                <a:solidFill>
                  <a:schemeClr val="accent1"/>
                </a:solidFill>
              </a:rPr>
              <a:t>TEMD ÖNERİLERİ</a:t>
            </a:r>
            <a:endParaRPr lang="tr-TR" dirty="0">
              <a:solidFill>
                <a:schemeClr val="accent1"/>
              </a:solidFill>
            </a:endParaRPr>
          </a:p>
        </p:txBody>
      </p:sp>
      <p:sp>
        <p:nvSpPr>
          <p:cNvPr id="3" name="Metin Yer Tutucusu 2"/>
          <p:cNvSpPr>
            <a:spLocks noGrp="1"/>
          </p:cNvSpPr>
          <p:nvPr>
            <p:ph type="body" sz="quarter" idx="21"/>
          </p:nvPr>
        </p:nvSpPr>
        <p:spPr/>
        <p:txBody>
          <a:bodyPr/>
          <a:lstStyle/>
          <a:p>
            <a:endParaRPr lang="tr-TR"/>
          </a:p>
        </p:txBody>
      </p:sp>
      <p:sp>
        <p:nvSpPr>
          <p:cNvPr id="4" name="Metin Yer Tutucusu 3"/>
          <p:cNvSpPr>
            <a:spLocks noGrp="1"/>
          </p:cNvSpPr>
          <p:nvPr>
            <p:ph type="body" idx="1"/>
          </p:nvPr>
        </p:nvSpPr>
        <p:spPr/>
        <p:txBody>
          <a:bodyPr/>
          <a:lstStyle/>
          <a:p>
            <a:pPr eaLnBrk="1" hangingPunct="1">
              <a:lnSpc>
                <a:spcPct val="150000"/>
              </a:lnSpc>
            </a:pPr>
            <a:r>
              <a:rPr lang="tr-TR" altLang="tr-TR" dirty="0" smtClean="0"/>
              <a:t> </a:t>
            </a:r>
            <a:r>
              <a:rPr lang="tr-TR" altLang="tr-TR" sz="4000" b="1" dirty="0"/>
              <a:t>Diyabet tanısında AKŞ benimsenmelidir.</a:t>
            </a:r>
          </a:p>
          <a:p>
            <a:pPr eaLnBrk="1" hangingPunct="1">
              <a:lnSpc>
                <a:spcPct val="150000"/>
              </a:lnSpc>
            </a:pPr>
            <a:r>
              <a:rPr lang="tr-TR" altLang="tr-TR" sz="4000" b="1" dirty="0" smtClean="0"/>
              <a:t> </a:t>
            </a:r>
            <a:r>
              <a:rPr lang="tr-TR" altLang="tr-TR" sz="4000" b="1" dirty="0"/>
              <a:t>Diyabet açısından riskli bireylerde OGTT yapılmalıdır.</a:t>
            </a:r>
          </a:p>
          <a:p>
            <a:pPr eaLnBrk="1" hangingPunct="1">
              <a:lnSpc>
                <a:spcPct val="150000"/>
              </a:lnSpc>
            </a:pPr>
            <a:r>
              <a:rPr lang="tr-TR" altLang="tr-TR" sz="4000" b="1" dirty="0" smtClean="0"/>
              <a:t> </a:t>
            </a:r>
            <a:r>
              <a:rPr lang="tr-TR" altLang="tr-TR" sz="4000" b="1" dirty="0"/>
              <a:t>Uluslararası Diyabet Uzmanlar Komitesi 2008 yılında yaptığı bir dizi toplantı sonucunda </a:t>
            </a:r>
            <a:r>
              <a:rPr lang="tr-TR" altLang="tr-TR" sz="4000" b="1" dirty="0" err="1"/>
              <a:t>uluslarası</a:t>
            </a:r>
            <a:r>
              <a:rPr lang="tr-TR" altLang="tr-TR" sz="4000" b="1" dirty="0"/>
              <a:t> standardizasyon kurallarına uyulması koşuluyla A1C ≥%6.5 ile birlikte AKŞ ≥126 mg/dl bulunan kişilere diyabet tanısı konulmasını ve bu yaklaşımın </a:t>
            </a:r>
            <a:r>
              <a:rPr lang="tr-TR" altLang="tr-TR" sz="4000" b="1" dirty="0" err="1"/>
              <a:t>OGTT’ye</a:t>
            </a:r>
            <a:r>
              <a:rPr lang="tr-TR" altLang="tr-TR" sz="4000" b="1" dirty="0"/>
              <a:t> alternatif olarak kullanılmasını önermektedir.</a:t>
            </a:r>
          </a:p>
          <a:p>
            <a:endParaRPr lang="tr-TR" dirty="0"/>
          </a:p>
        </p:txBody>
      </p:sp>
    </p:spTree>
    <p:extLst>
      <p:ext uri="{BB962C8B-B14F-4D97-AF65-F5344CB8AC3E}">
        <p14:creationId xmlns:p14="http://schemas.microsoft.com/office/powerpoint/2010/main" val="281065554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000" dirty="0">
                <a:solidFill>
                  <a:schemeClr val="accent1"/>
                </a:solidFill>
              </a:rPr>
              <a:t>Kılavuzlardaki Ortak Özellikler</a:t>
            </a:r>
          </a:p>
        </p:txBody>
      </p:sp>
      <p:sp>
        <p:nvSpPr>
          <p:cNvPr id="4" name="Metin Yer Tutucusu 3"/>
          <p:cNvSpPr>
            <a:spLocks noGrp="1"/>
          </p:cNvSpPr>
          <p:nvPr>
            <p:ph type="body" idx="1"/>
          </p:nvPr>
        </p:nvSpPr>
        <p:spPr>
          <a:xfrm>
            <a:off x="564777" y="2931459"/>
            <a:ext cx="22581642" cy="9913466"/>
          </a:xfrm>
        </p:spPr>
        <p:txBody>
          <a:bodyPr>
            <a:normAutofit/>
          </a:bodyPr>
          <a:lstStyle/>
          <a:p>
            <a:r>
              <a:rPr lang="tr-TR" sz="4000" b="1" dirty="0"/>
              <a:t>Yaşam tarzı </a:t>
            </a:r>
            <a:r>
              <a:rPr lang="tr-TR" sz="4000" b="1" dirty="0" smtClean="0"/>
              <a:t>değişikliği</a:t>
            </a:r>
            <a:endParaRPr lang="tr-TR" sz="4000" b="1" dirty="0"/>
          </a:p>
          <a:p>
            <a:r>
              <a:rPr lang="tr-TR" sz="4000" b="1" dirty="0" smtClean="0"/>
              <a:t>Hastaya </a:t>
            </a:r>
            <a:r>
              <a:rPr lang="tr-TR" sz="4000" b="1" dirty="0"/>
              <a:t>özel bireyselleştirilmiş HbA1C </a:t>
            </a:r>
            <a:r>
              <a:rPr lang="tr-TR" sz="4000" b="1" dirty="0" smtClean="0"/>
              <a:t>hedefi </a:t>
            </a:r>
            <a:endParaRPr lang="tr-TR" sz="4000" b="1" dirty="0"/>
          </a:p>
          <a:p>
            <a:r>
              <a:rPr lang="tr-TR" sz="4000" b="1" dirty="0"/>
              <a:t>Hasta özelliklerine </a:t>
            </a:r>
            <a:r>
              <a:rPr lang="tr-TR" sz="4000" b="1" dirty="0" smtClean="0"/>
              <a:t> </a:t>
            </a:r>
            <a:r>
              <a:rPr lang="tr-TR" sz="4000" b="1" dirty="0"/>
              <a:t>yönelik tedavilerin </a:t>
            </a:r>
            <a:r>
              <a:rPr lang="tr-TR" sz="4000" b="1" dirty="0" smtClean="0"/>
              <a:t>seçilmesi</a:t>
            </a:r>
            <a:r>
              <a:rPr lang="tr-TR" sz="4000" b="1" dirty="0"/>
              <a:t/>
            </a:r>
            <a:br>
              <a:rPr lang="tr-TR" sz="4000" b="1" dirty="0"/>
            </a:br>
            <a:endParaRPr lang="tr-TR" sz="4000" b="1" dirty="0"/>
          </a:p>
          <a:p>
            <a:r>
              <a:rPr lang="tr-TR" sz="4000" b="1" dirty="0"/>
              <a:t>HbA1c’nin ötesinde </a:t>
            </a:r>
            <a:r>
              <a:rPr lang="tr-TR" sz="4000" b="1" dirty="0" smtClean="0"/>
              <a:t>ek hastalıkların da  </a:t>
            </a:r>
            <a:r>
              <a:rPr lang="tr-TR" sz="4000" b="1" dirty="0"/>
              <a:t>kontrol altına </a:t>
            </a:r>
            <a:r>
              <a:rPr lang="tr-TR" sz="4000" b="1" dirty="0" smtClean="0"/>
              <a:t>alınması. </a:t>
            </a:r>
            <a:r>
              <a:rPr lang="tr-TR" sz="4000" b="1" dirty="0"/>
              <a:t>(</a:t>
            </a:r>
            <a:r>
              <a:rPr lang="tr-TR" sz="4000" b="1" dirty="0" err="1"/>
              <a:t>dislipidemi</a:t>
            </a:r>
            <a:r>
              <a:rPr lang="tr-TR" sz="4000" b="1" dirty="0"/>
              <a:t>, hipertansiyon, koroner arter hastalığı</a:t>
            </a:r>
            <a:r>
              <a:rPr lang="tr-TR" sz="4000" b="1" dirty="0" smtClean="0"/>
              <a:t>)</a:t>
            </a:r>
            <a:r>
              <a:rPr lang="tr-TR" sz="4000" b="1" dirty="0"/>
              <a:t/>
            </a:r>
            <a:br>
              <a:rPr lang="tr-TR" sz="4000" b="1" dirty="0"/>
            </a:br>
            <a:endParaRPr lang="tr-TR" sz="4000" b="1" dirty="0"/>
          </a:p>
          <a:p>
            <a:r>
              <a:rPr lang="tr-TR" sz="4000" b="1" dirty="0"/>
              <a:t>Hasta uyumunun önemi, hastanın tedavi seçimindeki rolünün </a:t>
            </a:r>
            <a:r>
              <a:rPr lang="tr-TR" sz="4000" b="1" dirty="0" smtClean="0"/>
              <a:t>artırılması.</a:t>
            </a:r>
            <a:r>
              <a:rPr lang="tr-TR" sz="4000" b="1" dirty="0"/>
              <a:t/>
            </a:r>
            <a:br>
              <a:rPr lang="tr-TR" sz="4000" b="1" dirty="0"/>
            </a:br>
            <a:endParaRPr lang="tr-TR" sz="4000" b="1" dirty="0"/>
          </a:p>
          <a:p>
            <a:r>
              <a:rPr lang="tr-TR" sz="4000" b="1" dirty="0"/>
              <a:t>HbA1c’nin yanında </a:t>
            </a:r>
            <a:r>
              <a:rPr lang="tr-TR" sz="4000" b="1" dirty="0" err="1"/>
              <a:t>Glisemik</a:t>
            </a:r>
            <a:r>
              <a:rPr lang="tr-TR" sz="4000" b="1" dirty="0"/>
              <a:t> Dalgalanma, Normal Sınırlar İçinde </a:t>
            </a:r>
            <a:r>
              <a:rPr lang="tr-TR" sz="4000" b="1" dirty="0" smtClean="0"/>
              <a:t>geçirilen zaman, </a:t>
            </a:r>
            <a:r>
              <a:rPr lang="tr-TR" sz="4000" b="1" dirty="0"/>
              <a:t>Hipoglisemi ataklarının </a:t>
            </a:r>
            <a:r>
              <a:rPr lang="tr-TR" sz="4000" b="1" dirty="0" smtClean="0"/>
              <a:t>kontrolü.</a:t>
            </a:r>
            <a:endParaRPr lang="tr-TR" sz="4000" b="1" dirty="0"/>
          </a:p>
        </p:txBody>
      </p:sp>
    </p:spTree>
    <p:extLst>
      <p:ext uri="{BB962C8B-B14F-4D97-AF65-F5344CB8AC3E}">
        <p14:creationId xmlns:p14="http://schemas.microsoft.com/office/powerpoint/2010/main" val="5281169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8800" dirty="0" smtClean="0">
                <a:solidFill>
                  <a:schemeClr val="accent1"/>
                </a:solidFill>
              </a:rPr>
              <a:t>Kısaca</a:t>
            </a:r>
            <a:endParaRPr lang="tr-TR" dirty="0"/>
          </a:p>
        </p:txBody>
      </p:sp>
      <p:sp>
        <p:nvSpPr>
          <p:cNvPr id="3" name="Metin Yer Tutucusu 2"/>
          <p:cNvSpPr>
            <a:spLocks noGrp="1"/>
          </p:cNvSpPr>
          <p:nvPr>
            <p:ph type="body" sz="quarter" idx="21"/>
          </p:nvPr>
        </p:nvSpPr>
        <p:spPr>
          <a:xfrm>
            <a:off x="1175418" y="2408663"/>
            <a:ext cx="21971001" cy="946641"/>
          </a:xfrm>
        </p:spPr>
        <p:txBody>
          <a:bodyPr/>
          <a:lstStyle/>
          <a:p>
            <a:r>
              <a:rPr lang="tr-TR" dirty="0" smtClean="0">
                <a:solidFill>
                  <a:schemeClr val="accent1"/>
                </a:solidFill>
              </a:rPr>
              <a:t>DİYABET YÖNETİLEBİLİR;</a:t>
            </a:r>
            <a:endParaRPr lang="tr-TR" dirty="0">
              <a:solidFill>
                <a:schemeClr val="accent1"/>
              </a:solidFill>
            </a:endParaRPr>
          </a:p>
        </p:txBody>
      </p:sp>
      <p:sp>
        <p:nvSpPr>
          <p:cNvPr id="4" name="Metin Yer Tutucusu 3"/>
          <p:cNvSpPr>
            <a:spLocks noGrp="1"/>
          </p:cNvSpPr>
          <p:nvPr>
            <p:ph type="body" idx="1"/>
          </p:nvPr>
        </p:nvSpPr>
        <p:spPr>
          <a:xfrm>
            <a:off x="959005" y="4326672"/>
            <a:ext cx="22187415" cy="8226249"/>
          </a:xfrm>
        </p:spPr>
        <p:txBody>
          <a:bodyPr/>
          <a:lstStyle/>
          <a:p>
            <a:pPr marL="0" indent="0">
              <a:buNone/>
            </a:pPr>
            <a:r>
              <a:rPr lang="tr-TR" sz="4000" b="1" dirty="0"/>
              <a:t>Diyabetliler sağlık sorunlarında yeterince sorumluluk </a:t>
            </a:r>
            <a:r>
              <a:rPr lang="tr-TR" sz="4000" b="1" dirty="0" smtClean="0"/>
              <a:t>almalı ve tedavilerine  </a:t>
            </a:r>
            <a:r>
              <a:rPr lang="tr-TR" sz="4000" b="1" dirty="0"/>
              <a:t>yeterince katkıda </a:t>
            </a:r>
            <a:r>
              <a:rPr lang="tr-TR" sz="4000" b="1" dirty="0" smtClean="0"/>
              <a:t>bulunmalı</a:t>
            </a:r>
          </a:p>
          <a:p>
            <a:pPr marL="0" indent="0">
              <a:buNone/>
            </a:pPr>
            <a:r>
              <a:rPr lang="tr-TR" sz="4000" b="1" dirty="0" smtClean="0"/>
              <a:t>İlaçları düzenli alma ,hareketli bir yaşam ve beslenmesi  sürdürülebilir   olmalı.</a:t>
            </a:r>
          </a:p>
          <a:p>
            <a:pPr marL="0" indent="0">
              <a:buNone/>
            </a:pPr>
            <a:r>
              <a:rPr lang="tr-TR" sz="4000" b="1" dirty="0"/>
              <a:t>T</a:t>
            </a:r>
            <a:r>
              <a:rPr lang="tr-TR" sz="4000" b="1" dirty="0" smtClean="0"/>
              <a:t>akip ve tedavi de aktif rol almalı ve düzenli  kontrolleri yapılmalı</a:t>
            </a:r>
          </a:p>
          <a:p>
            <a:pPr marL="0" indent="0">
              <a:buNone/>
            </a:pPr>
            <a:endParaRPr lang="tr-TR" dirty="0"/>
          </a:p>
          <a:p>
            <a:endParaRPr lang="tr-TR" dirty="0"/>
          </a:p>
        </p:txBody>
      </p:sp>
    </p:spTree>
    <p:extLst>
      <p:ext uri="{BB962C8B-B14F-4D97-AF65-F5344CB8AC3E}">
        <p14:creationId xmlns:p14="http://schemas.microsoft.com/office/powerpoint/2010/main" val="1816830044"/>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BB3B312-D4CE-4F3C-B12C-9D544FBE46E7" descr="IMG_60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2771" y="3507718"/>
            <a:ext cx="8843499" cy="753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Yer Tutucusu 2"/>
          <p:cNvSpPr>
            <a:spLocks noGrp="1"/>
          </p:cNvSpPr>
          <p:nvPr>
            <p:ph type="body" sz="quarter" idx="21"/>
          </p:nvPr>
        </p:nvSpPr>
        <p:spPr>
          <a:xfrm>
            <a:off x="7961971" y="1271239"/>
            <a:ext cx="15184448" cy="2084066"/>
          </a:xfrm>
        </p:spPr>
        <p:txBody>
          <a:bodyPr/>
          <a:lstStyle/>
          <a:p>
            <a:r>
              <a:rPr lang="tr-TR" sz="4000" smtClean="0">
                <a:solidFill>
                  <a:schemeClr val="accent1"/>
                </a:solidFill>
              </a:rPr>
              <a:t>                                                          </a:t>
            </a:r>
            <a:r>
              <a:rPr lang="tr-TR" sz="6600" dirty="0" smtClean="0">
                <a:solidFill>
                  <a:schemeClr val="accent1"/>
                </a:solidFill>
              </a:rPr>
              <a:t>TEŞEKKÜRLER             </a:t>
            </a:r>
            <a:r>
              <a:rPr lang="tr-TR" sz="4000" dirty="0" smtClean="0">
                <a:solidFill>
                  <a:schemeClr val="accent1"/>
                </a:solidFill>
              </a:rPr>
              <a:t>         </a:t>
            </a:r>
            <a:endParaRPr lang="tr-TR" dirty="0">
              <a:solidFill>
                <a:schemeClr val="accent1"/>
              </a:solidFill>
            </a:endParaRPr>
          </a:p>
        </p:txBody>
      </p:sp>
    </p:spTree>
    <p:extLst>
      <p:ext uri="{BB962C8B-B14F-4D97-AF65-F5344CB8AC3E}">
        <p14:creationId xmlns:p14="http://schemas.microsoft.com/office/powerpoint/2010/main" val="111529733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endParaRPr lang="tr-TR"/>
          </a:p>
        </p:txBody>
      </p:sp>
      <p:sp>
        <p:nvSpPr>
          <p:cNvPr id="4" name="Metin Yer Tutucusu 3"/>
          <p:cNvSpPr>
            <a:spLocks noGrp="1"/>
          </p:cNvSpPr>
          <p:nvPr>
            <p:ph type="body" idx="1"/>
          </p:nvPr>
        </p:nvSpPr>
        <p:spPr/>
        <p:txBody>
          <a:bodyPr/>
          <a:lstStyle/>
          <a:p>
            <a:r>
              <a:rPr lang="tr-TR" dirty="0"/>
              <a:t>Kronik hastalık tanısı </a:t>
            </a:r>
            <a:r>
              <a:rPr lang="tr-TR" dirty="0" smtClean="0"/>
              <a:t>almak; </a:t>
            </a:r>
            <a:r>
              <a:rPr lang="tr-TR" dirty="0"/>
              <a:t>bireylerde farklı tepkilere neden olabilmektedir. Yapılan görüşme ve değerlendirmelerde yeni tanı alan bireylerde şok, kızgınlık gibi tepkiler daha yoğun yaşanırken, hastalığın ilerleyen süreçlerinde bireylerde duygu değişimleri yaşanabilmekte ve bu bireyden bireye farklılık gösterebilmektedir. Bu nedenle eğitimlerimizi bireysel olarak planlanmaktadır. Eğitimin temel amacı; bireyin, kendi diyabet yönetimini yapabilmesidir.</a:t>
            </a:r>
          </a:p>
        </p:txBody>
      </p:sp>
      <p:pic>
        <p:nvPicPr>
          <p:cNvPr id="5" name="Resim 3" descr="Ekran Resmi 2023-11-03 - 14.18.47.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051182" y="7467077"/>
            <a:ext cx="6021698" cy="388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44555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a:solidFill>
                  <a:srgbClr val="00A2FF"/>
                </a:solidFill>
              </a:rPr>
              <a:t>DİYABET YÖNETİMİ</a:t>
            </a:r>
            <a:endParaRPr lang="tr-TR" sz="6600" dirty="0"/>
          </a:p>
        </p:txBody>
      </p:sp>
      <p:sp>
        <p:nvSpPr>
          <p:cNvPr id="3" name="Metin Yer Tutucusu 2"/>
          <p:cNvSpPr>
            <a:spLocks noGrp="1"/>
          </p:cNvSpPr>
          <p:nvPr>
            <p:ph type="body" sz="quarter" idx="21"/>
          </p:nvPr>
        </p:nvSpPr>
        <p:spPr/>
        <p:txBody>
          <a:bodyPr/>
          <a:lstStyle/>
          <a:p>
            <a:r>
              <a:rPr lang="tr-TR" dirty="0">
                <a:solidFill>
                  <a:schemeClr val="accent1"/>
                </a:solidFill>
              </a:rPr>
              <a:t>Diyabet Eğitimi</a:t>
            </a:r>
          </a:p>
        </p:txBody>
      </p:sp>
      <p:sp>
        <p:nvSpPr>
          <p:cNvPr id="4" name="Metin Yer Tutucusu 3"/>
          <p:cNvSpPr>
            <a:spLocks noGrp="1"/>
          </p:cNvSpPr>
          <p:nvPr>
            <p:ph type="body" idx="1"/>
          </p:nvPr>
        </p:nvSpPr>
        <p:spPr>
          <a:xfrm>
            <a:off x="267630" y="3355304"/>
            <a:ext cx="22878790" cy="9197618"/>
          </a:xfrm>
        </p:spPr>
        <p:txBody>
          <a:bodyPr>
            <a:normAutofit/>
          </a:bodyPr>
          <a:lstStyle/>
          <a:p>
            <a:pPr marL="0" indent="0">
              <a:buNone/>
            </a:pPr>
            <a:r>
              <a:rPr lang="tr-TR" dirty="0" smtClean="0">
                <a:solidFill>
                  <a:schemeClr val="accent1"/>
                </a:solidFill>
              </a:rPr>
              <a:t>            </a:t>
            </a:r>
            <a:r>
              <a:rPr lang="tr-TR" dirty="0" smtClean="0"/>
              <a:t>Bireylerin </a:t>
            </a:r>
            <a:r>
              <a:rPr lang="tr-TR" dirty="0"/>
              <a:t>diyabet yönetimini en üst seviyede yapabilmeleri için öncelikle eğitime, diyabet hakkında bilgi vermekle başlanır. Diyabet hastalığı, risk faktörleri, diyabetin nedenleri, diyabet tipleri tanımlanarak kişilerin mevcut durumlarıyla ilgili farkındalığı sağlanarak diğer eğitimlere daha yüksek motivasyonla geçilebilmektedir. Diyabet eğitimi temel olarak aşağıdaki konu başlıklarından oluşmaktadır.</a:t>
            </a:r>
          </a:p>
          <a:p>
            <a:r>
              <a:rPr lang="tr-TR" b="1" dirty="0">
                <a:solidFill>
                  <a:schemeClr val="accent1"/>
                </a:solidFill>
              </a:rPr>
              <a:t>Beslenme</a:t>
            </a:r>
            <a:r>
              <a:rPr lang="tr-TR" dirty="0"/>
              <a:t/>
            </a:r>
            <a:br>
              <a:rPr lang="tr-TR" dirty="0"/>
            </a:br>
            <a:r>
              <a:rPr lang="tr-TR" dirty="0"/>
              <a:t>K</a:t>
            </a:r>
            <a:r>
              <a:rPr lang="tr-TR" dirty="0" smtClean="0"/>
              <a:t>ilo </a:t>
            </a:r>
            <a:r>
              <a:rPr lang="tr-TR" dirty="0"/>
              <a:t>ve </a:t>
            </a:r>
            <a:r>
              <a:rPr lang="tr-TR" dirty="0" err="1"/>
              <a:t>sedanter</a:t>
            </a:r>
            <a:r>
              <a:rPr lang="tr-TR" dirty="0"/>
              <a:t> yaşam konusunda bilgiler verilerek, beslenme ve egzersizin tedavi sürecine olan katkılarıyla ilgili </a:t>
            </a:r>
            <a:r>
              <a:rPr lang="tr-TR" dirty="0" smtClean="0"/>
              <a:t>paylaşımlar. Beslenme </a:t>
            </a:r>
            <a:r>
              <a:rPr lang="tr-TR" dirty="0"/>
              <a:t>ve egzersiz uyumu ile kan şekeri hedef değerlerde olmayan bireyler için ilaç tedavisi </a:t>
            </a:r>
            <a:r>
              <a:rPr lang="tr-TR" dirty="0" smtClean="0"/>
              <a:t>(OAD </a:t>
            </a:r>
            <a:r>
              <a:rPr lang="tr-TR" dirty="0"/>
              <a:t>ve insülin tedavisi gibi) başlanabilmektedir</a:t>
            </a:r>
            <a:r>
              <a:rPr lang="tr-TR" dirty="0" smtClean="0"/>
              <a:t>.</a:t>
            </a:r>
          </a:p>
          <a:p>
            <a:r>
              <a:rPr lang="tr-TR" b="1" dirty="0">
                <a:solidFill>
                  <a:schemeClr val="accent1"/>
                </a:solidFill>
              </a:rPr>
              <a:t>İlaç yönetimi ve İnsülin uygulaması</a:t>
            </a:r>
            <a:r>
              <a:rPr lang="tr-TR" dirty="0"/>
              <a:t/>
            </a:r>
            <a:br>
              <a:rPr lang="tr-TR" dirty="0"/>
            </a:br>
            <a:r>
              <a:rPr lang="tr-TR" dirty="0"/>
              <a:t>İlaç yönetimini nasıl yapacağı ve insülin uygulamasıyla ilgili gerekli bilgiler verilerek, insülin uygulama becerisi kazandırılmaktadır. hipoglisemi ve  </a:t>
            </a:r>
            <a:r>
              <a:rPr lang="tr-TR" dirty="0" err="1"/>
              <a:t>hiperglisemi</a:t>
            </a:r>
            <a:r>
              <a:rPr lang="tr-TR" dirty="0"/>
              <a:t> durumunu nasıl yöneteceği ve  yaşanmaması için önlemler (Yaşam kalitesini koruma)</a:t>
            </a:r>
          </a:p>
          <a:p>
            <a:r>
              <a:rPr lang="tr-TR" b="1" dirty="0">
                <a:solidFill>
                  <a:schemeClr val="accent1"/>
                </a:solidFill>
              </a:rPr>
              <a:t>Yaşam kalitesi ve akut komplikasyonlar</a:t>
            </a:r>
            <a:r>
              <a:rPr lang="tr-TR" dirty="0"/>
              <a:t/>
            </a:r>
            <a:br>
              <a:rPr lang="tr-TR" dirty="0"/>
            </a:br>
            <a:r>
              <a:rPr lang="tr-TR" dirty="0"/>
              <a:t>Yaşam kalitesini koruyabilmek için kronik komplikasyonlar ve bu komplikasyonların önlenmesiyle ilgili uygulamalar eğitime dahil edilerek birey bu konuda bilinçlendirilmektedir. (Diyabetik ayak bakımının önemi ve ayak </a:t>
            </a:r>
            <a:r>
              <a:rPr lang="tr-TR" dirty="0" smtClean="0"/>
              <a:t>bakımını)</a:t>
            </a:r>
            <a:endParaRPr lang="tr-TR" dirty="0"/>
          </a:p>
          <a:p>
            <a:r>
              <a:rPr lang="tr-TR" b="1" dirty="0">
                <a:solidFill>
                  <a:schemeClr val="accent1"/>
                </a:solidFill>
              </a:rPr>
              <a:t>Kan şekeri ölçüm tekniği</a:t>
            </a:r>
            <a:r>
              <a:rPr lang="tr-TR" dirty="0"/>
              <a:t/>
            </a:r>
            <a:br>
              <a:rPr lang="tr-TR" dirty="0"/>
            </a:br>
            <a:r>
              <a:rPr lang="tr-TR" dirty="0"/>
              <a:t>Diyabeti olan bireylerin </a:t>
            </a:r>
            <a:r>
              <a:rPr lang="tr-TR" dirty="0" err="1"/>
              <a:t>hiper</a:t>
            </a:r>
            <a:r>
              <a:rPr lang="tr-TR" dirty="0"/>
              <a:t>/hipoglisemi tespitlerini yapabilmeleri için evde kan şekeri ölçüm tekniği öğretilerek, kendi kendine izlem ve kendi durumunu değerlendirme becerisi kazandırılmaktadır.</a:t>
            </a:r>
          </a:p>
          <a:p>
            <a:endParaRPr lang="tr-TR" dirty="0"/>
          </a:p>
          <a:p>
            <a:endParaRPr lang="tr-TR" dirty="0"/>
          </a:p>
        </p:txBody>
      </p:sp>
    </p:spTree>
    <p:extLst>
      <p:ext uri="{BB962C8B-B14F-4D97-AF65-F5344CB8AC3E}">
        <p14:creationId xmlns:p14="http://schemas.microsoft.com/office/powerpoint/2010/main" val="381405280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7300" dirty="0">
                <a:solidFill>
                  <a:schemeClr val="accent1"/>
                </a:solidFill>
              </a:rPr>
              <a:t>TİP 1 DİYABET YÖNETİMİ </a:t>
            </a:r>
            <a:r>
              <a:rPr lang="tr-TR" dirty="0">
                <a:solidFill>
                  <a:schemeClr val="accent1"/>
                </a:solidFill>
              </a:rPr>
              <a:t/>
            </a:r>
            <a:br>
              <a:rPr lang="tr-TR" dirty="0">
                <a:solidFill>
                  <a:schemeClr val="accent1"/>
                </a:solidFill>
              </a:rPr>
            </a:br>
            <a:endParaRPr lang="tr-TR" dirty="0"/>
          </a:p>
        </p:txBody>
      </p:sp>
      <p:sp>
        <p:nvSpPr>
          <p:cNvPr id="3" name="Metin Yer Tutucusu 2"/>
          <p:cNvSpPr>
            <a:spLocks noGrp="1"/>
          </p:cNvSpPr>
          <p:nvPr>
            <p:ph type="body" sz="quarter" idx="21"/>
          </p:nvPr>
        </p:nvSpPr>
        <p:spPr/>
        <p:txBody>
          <a:bodyPr/>
          <a:lstStyle/>
          <a:p>
            <a:endParaRPr lang="tr-TR" dirty="0"/>
          </a:p>
        </p:txBody>
      </p:sp>
      <p:sp>
        <p:nvSpPr>
          <p:cNvPr id="4" name="Metin Yer Tutucusu 3"/>
          <p:cNvSpPr>
            <a:spLocks noGrp="1"/>
          </p:cNvSpPr>
          <p:nvPr>
            <p:ph type="body" idx="1"/>
          </p:nvPr>
        </p:nvSpPr>
        <p:spPr/>
        <p:txBody>
          <a:bodyPr>
            <a:normAutofit/>
          </a:bodyPr>
          <a:lstStyle/>
          <a:p>
            <a:r>
              <a:rPr lang="tr-TR" dirty="0"/>
              <a:t>O</a:t>
            </a:r>
            <a:r>
              <a:rPr lang="tr-TR" dirty="0" smtClean="0"/>
              <a:t>kul </a:t>
            </a:r>
            <a:r>
              <a:rPr lang="tr-TR" dirty="0"/>
              <a:t>başarısı, kariyer, güzellik, spor, sosyalleşme </a:t>
            </a:r>
            <a:r>
              <a:rPr lang="tr-TR" dirty="0" smtClean="0"/>
              <a:t>gibi </a:t>
            </a:r>
            <a:r>
              <a:rPr lang="tr-TR" dirty="0"/>
              <a:t>önceliklerden biri de </a:t>
            </a:r>
            <a:r>
              <a:rPr lang="tr-TR" dirty="0" smtClean="0"/>
              <a:t>glikoz </a:t>
            </a:r>
            <a:r>
              <a:rPr lang="tr-TR" dirty="0"/>
              <a:t>kontrolü olmalı. </a:t>
            </a:r>
            <a:r>
              <a:rPr lang="tr-TR" dirty="0" smtClean="0"/>
              <a:t>Glikoz </a:t>
            </a:r>
            <a:r>
              <a:rPr lang="tr-TR" dirty="0"/>
              <a:t>seyri hedef aralık içinde olursa,  o kadar daha iyi hissedecek ve diğer alanlarda da o kadar başarılı </a:t>
            </a:r>
            <a:r>
              <a:rPr lang="tr-TR" dirty="0" smtClean="0"/>
              <a:t>olacaklardır</a:t>
            </a:r>
          </a:p>
          <a:p>
            <a:r>
              <a:rPr lang="tr-TR" dirty="0"/>
              <a:t>Günde en az 30 dakika olacak şekilde düzenli egzersiz </a:t>
            </a:r>
            <a:r>
              <a:rPr lang="tr-TR" dirty="0" smtClean="0"/>
              <a:t>yapılmalı</a:t>
            </a:r>
          </a:p>
          <a:p>
            <a:r>
              <a:rPr lang="tr-TR" dirty="0"/>
              <a:t>Kesinlikle abur-cubur ya da endüstriyel </a:t>
            </a:r>
            <a:r>
              <a:rPr lang="tr-TR" dirty="0" smtClean="0"/>
              <a:t>besinler yenmemeli.</a:t>
            </a:r>
          </a:p>
          <a:p>
            <a:r>
              <a:rPr lang="tr-TR" dirty="0"/>
              <a:t>Belirtilen hedeflere ulaşmak için, açlık ve tokluk yönetimini ayrı ayrı düşünüp </a:t>
            </a:r>
            <a:r>
              <a:rPr lang="tr-TR" dirty="0" smtClean="0"/>
              <a:t>gerekenler yapılmalı.</a:t>
            </a:r>
          </a:p>
          <a:p>
            <a:r>
              <a:rPr lang="tr-TR" dirty="0"/>
              <a:t>Zamanında yatıp, herkes gibi zamanında </a:t>
            </a:r>
            <a:r>
              <a:rPr lang="tr-TR" dirty="0" smtClean="0"/>
              <a:t>uyanmalı.</a:t>
            </a:r>
          </a:p>
          <a:p>
            <a:r>
              <a:rPr lang="tr-TR" dirty="0"/>
              <a:t>Glikoz </a:t>
            </a:r>
            <a:r>
              <a:rPr lang="tr-TR" dirty="0" smtClean="0"/>
              <a:t>kontrolünün; </a:t>
            </a:r>
            <a:r>
              <a:rPr lang="tr-TR" dirty="0"/>
              <a:t>ortalama glikozun 150 mg/dl civarında olması, 24 saatin %70’inde </a:t>
            </a:r>
            <a:r>
              <a:rPr lang="tr-TR" dirty="0" smtClean="0"/>
              <a:t>glikoz </a:t>
            </a:r>
            <a:r>
              <a:rPr lang="tr-TR" dirty="0"/>
              <a:t>değerlerinin 70-180 mg/dl arasında olması, 70- 54 mg/dl arasında olma oranının çok az </a:t>
            </a:r>
            <a:r>
              <a:rPr lang="tr-TR" dirty="0" smtClean="0"/>
              <a:t>olması.</a:t>
            </a:r>
            <a:endParaRPr lang="tr-TR" dirty="0"/>
          </a:p>
          <a:p>
            <a:endParaRPr lang="tr-TR" dirty="0" smtClean="0"/>
          </a:p>
          <a:p>
            <a:endParaRPr lang="tr-TR" dirty="0"/>
          </a:p>
          <a:p>
            <a:endParaRPr lang="tr-TR" dirty="0"/>
          </a:p>
          <a:p>
            <a:endParaRPr lang="tr-TR" dirty="0"/>
          </a:p>
          <a:p>
            <a:endParaRPr lang="tr-TR" dirty="0"/>
          </a:p>
          <a:p>
            <a:endParaRPr lang="tr-TR" dirty="0"/>
          </a:p>
        </p:txBody>
      </p:sp>
      <p:pic>
        <p:nvPicPr>
          <p:cNvPr id="5" name="Resim 4"/>
          <p:cNvPicPr>
            <a:picLocks noChangeAspect="1"/>
          </p:cNvPicPr>
          <p:nvPr/>
        </p:nvPicPr>
        <p:blipFill>
          <a:blip r:embed="rId2"/>
          <a:stretch>
            <a:fillRect/>
          </a:stretch>
        </p:blipFill>
        <p:spPr>
          <a:xfrm>
            <a:off x="18204367" y="5151863"/>
            <a:ext cx="5822794" cy="3886715"/>
          </a:xfrm>
          <a:prstGeom prst="rect">
            <a:avLst/>
          </a:prstGeom>
        </p:spPr>
      </p:pic>
    </p:spTree>
    <p:extLst>
      <p:ext uri="{BB962C8B-B14F-4D97-AF65-F5344CB8AC3E}">
        <p14:creationId xmlns:p14="http://schemas.microsoft.com/office/powerpoint/2010/main" val="315727014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sz="quarter" idx="21"/>
          </p:nvPr>
        </p:nvSpPr>
        <p:spPr/>
        <p:txBody>
          <a:bodyPr/>
          <a:lstStyle/>
          <a:p>
            <a:r>
              <a:rPr lang="tr-TR" dirty="0">
                <a:solidFill>
                  <a:schemeClr val="accent1"/>
                </a:solidFill>
              </a:rPr>
              <a:t>TİP 1 DİYABET YÖNETİMİ </a:t>
            </a:r>
          </a:p>
          <a:p>
            <a:endParaRPr lang="tr-TR" dirty="0"/>
          </a:p>
        </p:txBody>
      </p:sp>
      <p:sp>
        <p:nvSpPr>
          <p:cNvPr id="4" name="Metin Yer Tutucusu 3"/>
          <p:cNvSpPr>
            <a:spLocks noGrp="1"/>
          </p:cNvSpPr>
          <p:nvPr>
            <p:ph type="body" idx="1"/>
          </p:nvPr>
        </p:nvSpPr>
        <p:spPr/>
        <p:txBody>
          <a:bodyPr/>
          <a:lstStyle/>
          <a:p>
            <a:r>
              <a:rPr lang="tr-TR" dirty="0"/>
              <a:t>Tokluk dönemindeki </a:t>
            </a:r>
            <a:r>
              <a:rPr lang="tr-TR" dirty="0" err="1"/>
              <a:t>glukoz</a:t>
            </a:r>
            <a:r>
              <a:rPr lang="tr-TR" dirty="0"/>
              <a:t> yönetimi </a:t>
            </a:r>
            <a:r>
              <a:rPr lang="tr-TR" dirty="0" smtClean="0"/>
              <a:t>ve</a:t>
            </a:r>
            <a:r>
              <a:rPr lang="tr-TR" dirty="0"/>
              <a:t> insülin dozunun yeterli olup </a:t>
            </a:r>
            <a:r>
              <a:rPr lang="tr-TR" dirty="0" smtClean="0"/>
              <a:t>olmadığı için </a:t>
            </a:r>
            <a:r>
              <a:rPr lang="tr-TR" dirty="0"/>
              <a:t>yeterli miktarda hızlı etkili insülin </a:t>
            </a:r>
            <a:r>
              <a:rPr lang="tr-TR" dirty="0" smtClean="0"/>
              <a:t>alması </a:t>
            </a:r>
            <a:r>
              <a:rPr lang="tr-TR" dirty="0"/>
              <a:t>ve bunu </a:t>
            </a:r>
            <a:r>
              <a:rPr lang="tr-TR" dirty="0" smtClean="0"/>
              <a:t>yedikleriyle </a:t>
            </a:r>
            <a:r>
              <a:rPr lang="tr-TR" dirty="0"/>
              <a:t>zaman bakımından </a:t>
            </a:r>
            <a:r>
              <a:rPr lang="tr-TR" dirty="0" smtClean="0"/>
              <a:t>eşleştirmesi</a:t>
            </a:r>
          </a:p>
          <a:p>
            <a:r>
              <a:rPr lang="tr-TR" dirty="0" smtClean="0"/>
              <a:t>Yemekten </a:t>
            </a:r>
            <a:r>
              <a:rPr lang="tr-TR" dirty="0"/>
              <a:t>2 saat sonra glikoz düzeyini ölçmeyi ihmal etmemeli</a:t>
            </a:r>
            <a:r>
              <a:rPr lang="tr-TR" dirty="0" smtClean="0"/>
              <a:t>.</a:t>
            </a:r>
          </a:p>
          <a:p>
            <a:r>
              <a:rPr lang="tr-TR" dirty="0" smtClean="0"/>
              <a:t>İnsülin yapılan bölgeler  </a:t>
            </a:r>
            <a:r>
              <a:rPr lang="tr-TR" dirty="0"/>
              <a:t>mutlaka </a:t>
            </a:r>
            <a:r>
              <a:rPr lang="tr-TR" dirty="0" smtClean="0"/>
              <a:t>değiştirilip </a:t>
            </a:r>
            <a:r>
              <a:rPr lang="tr-TR" dirty="0"/>
              <a:t>ve </a:t>
            </a:r>
            <a:r>
              <a:rPr lang="tr-TR" dirty="0" err="1"/>
              <a:t>lipohipertrofi</a:t>
            </a:r>
            <a:r>
              <a:rPr lang="tr-TR" dirty="0"/>
              <a:t> gelişmesine izin </a:t>
            </a:r>
            <a:r>
              <a:rPr lang="tr-TR" dirty="0" smtClean="0"/>
              <a:t>vermemeli.</a:t>
            </a:r>
          </a:p>
          <a:p>
            <a:r>
              <a:rPr lang="tr-TR" dirty="0" smtClean="0"/>
              <a:t>Hipoglisemi korkusu taşımamalı. Kan </a:t>
            </a:r>
            <a:r>
              <a:rPr lang="tr-TR" dirty="0"/>
              <a:t>şekeri düşüklüğünü basit karbonhidrat (meyve suyu veya kesme </a:t>
            </a:r>
            <a:r>
              <a:rPr lang="tr-TR" dirty="0" smtClean="0"/>
              <a:t>şeker)vererek düzelttikten </a:t>
            </a:r>
            <a:r>
              <a:rPr lang="tr-TR" dirty="0"/>
              <a:t>sonra gerekmedikçe (gece düşüklüklerinde gerekir), rutin olarak ek karbonhidrat </a:t>
            </a:r>
            <a:r>
              <a:rPr lang="tr-TR" dirty="0" smtClean="0"/>
              <a:t>almamalı.</a:t>
            </a:r>
            <a:endParaRPr lang="tr-TR" dirty="0"/>
          </a:p>
        </p:txBody>
      </p:sp>
      <p:pic>
        <p:nvPicPr>
          <p:cNvPr id="5" name="Resim 4"/>
          <p:cNvPicPr>
            <a:picLocks noChangeAspect="1"/>
          </p:cNvPicPr>
          <p:nvPr/>
        </p:nvPicPr>
        <p:blipFill>
          <a:blip r:embed="rId2"/>
          <a:stretch>
            <a:fillRect/>
          </a:stretch>
        </p:blipFill>
        <p:spPr>
          <a:xfrm>
            <a:off x="15378460" y="8742922"/>
            <a:ext cx="5715000" cy="3810000"/>
          </a:xfrm>
          <a:prstGeom prst="rect">
            <a:avLst/>
          </a:prstGeom>
        </p:spPr>
      </p:pic>
    </p:spTree>
    <p:extLst>
      <p:ext uri="{BB962C8B-B14F-4D97-AF65-F5344CB8AC3E}">
        <p14:creationId xmlns:p14="http://schemas.microsoft.com/office/powerpoint/2010/main" val="235604600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a:solidFill>
                  <a:schemeClr val="accent1"/>
                </a:solidFill>
              </a:rPr>
              <a:t>TİP </a:t>
            </a:r>
            <a:r>
              <a:rPr lang="tr-TR" smtClean="0">
                <a:solidFill>
                  <a:schemeClr val="accent1"/>
                </a:solidFill>
              </a:rPr>
              <a:t>2 </a:t>
            </a:r>
            <a:r>
              <a:rPr lang="tr-TR">
                <a:solidFill>
                  <a:schemeClr val="accent1"/>
                </a:solidFill>
              </a:rPr>
              <a:t>DİYABET YÖNETİMİ </a:t>
            </a:r>
            <a:br>
              <a:rPr lang="tr-TR">
                <a:solidFill>
                  <a:schemeClr val="accent1"/>
                </a:solidFill>
              </a:rPr>
            </a:br>
            <a:r>
              <a:rPr lang="tr-TR"/>
              <a:t/>
            </a:r>
            <a:br>
              <a:rPr lang="tr-TR"/>
            </a:br>
            <a:endParaRPr lang="tr-TR"/>
          </a:p>
        </p:txBody>
      </p:sp>
      <p:sp>
        <p:nvSpPr>
          <p:cNvPr id="3" name="Metin Yer Tutucusu 2"/>
          <p:cNvSpPr>
            <a:spLocks noGrp="1"/>
          </p:cNvSpPr>
          <p:nvPr>
            <p:ph type="body" sz="quarter" idx="21"/>
          </p:nvPr>
        </p:nvSpPr>
        <p:spPr/>
        <p:txBody>
          <a:bodyPr/>
          <a:lstStyle/>
          <a:p>
            <a:endParaRPr lang="tr-TR"/>
          </a:p>
        </p:txBody>
      </p:sp>
      <p:sp>
        <p:nvSpPr>
          <p:cNvPr id="4" name="Metin Yer Tutucusu 3"/>
          <p:cNvSpPr>
            <a:spLocks noGrp="1"/>
          </p:cNvSpPr>
          <p:nvPr>
            <p:ph type="body" idx="1"/>
          </p:nvPr>
        </p:nvSpPr>
        <p:spPr/>
        <p:txBody>
          <a:bodyPr/>
          <a:lstStyle/>
          <a:p>
            <a:r>
              <a:rPr lang="tr-TR" sz="4000" b="1" dirty="0"/>
              <a:t>Beta hücre fonksiyonunda </a:t>
            </a:r>
            <a:r>
              <a:rPr lang="tr-TR" sz="4000" b="1" dirty="0" smtClean="0"/>
              <a:t>bozukluğa bağlı insülin </a:t>
            </a:r>
            <a:r>
              <a:rPr lang="tr-TR" sz="4000" b="1" dirty="0"/>
              <a:t>salınımı </a:t>
            </a:r>
            <a:r>
              <a:rPr lang="tr-TR" sz="4000" b="1" dirty="0" err="1" smtClean="0"/>
              <a:t>azalmışve</a:t>
            </a:r>
            <a:r>
              <a:rPr lang="tr-TR" sz="4000" b="1" dirty="0" smtClean="0"/>
              <a:t> </a:t>
            </a:r>
            <a:r>
              <a:rPr lang="tr-TR" sz="4000" b="1" dirty="0" err="1"/>
              <a:t>periferik</a:t>
            </a:r>
            <a:r>
              <a:rPr lang="tr-TR" sz="4000" b="1" dirty="0"/>
              <a:t> dokularda insülin </a:t>
            </a:r>
            <a:r>
              <a:rPr lang="tr-TR" sz="4000" b="1" dirty="0" err="1"/>
              <a:t>sensitivitesi</a:t>
            </a:r>
            <a:r>
              <a:rPr lang="tr-TR" sz="4000" b="1" dirty="0"/>
              <a:t> </a:t>
            </a:r>
            <a:r>
              <a:rPr lang="tr-TR" sz="4000" b="1" dirty="0" smtClean="0"/>
              <a:t>azalmıştır</a:t>
            </a:r>
            <a:r>
              <a:rPr lang="tr-TR" sz="4000" b="1" dirty="0"/>
              <a:t>.</a:t>
            </a:r>
            <a:r>
              <a:rPr lang="tr-TR" sz="4000" b="1" dirty="0" smtClean="0"/>
              <a:t> </a:t>
            </a:r>
            <a:r>
              <a:rPr lang="tr-TR" sz="4000" b="1" dirty="0"/>
              <a:t>(insülin direnci)</a:t>
            </a:r>
          </a:p>
          <a:p>
            <a:r>
              <a:rPr lang="tr-TR" sz="4000" b="1" dirty="0"/>
              <a:t>Orta </a:t>
            </a:r>
            <a:r>
              <a:rPr lang="tr-TR" sz="4000" b="1" dirty="0" smtClean="0"/>
              <a:t>yaşlarda başlar.(30 </a:t>
            </a:r>
            <a:r>
              <a:rPr lang="tr-TR" sz="4000" b="1" dirty="0"/>
              <a:t>yaş sonrası). </a:t>
            </a:r>
          </a:p>
          <a:p>
            <a:r>
              <a:rPr lang="tr-TR" sz="4000" b="1" dirty="0" smtClean="0"/>
              <a:t>Başlangıcı yavaştır</a:t>
            </a:r>
            <a:r>
              <a:rPr lang="tr-TR" sz="4000" b="1" dirty="0"/>
              <a:t>.</a:t>
            </a:r>
          </a:p>
          <a:p>
            <a:r>
              <a:rPr lang="tr-TR" sz="4000" b="1" dirty="0"/>
              <a:t>Hastalar sıklıkla </a:t>
            </a:r>
            <a:r>
              <a:rPr lang="tr-TR" sz="4000" b="1" dirty="0" err="1"/>
              <a:t>obez</a:t>
            </a:r>
            <a:r>
              <a:rPr lang="tr-TR" sz="4000" b="1" dirty="0"/>
              <a:t> veya </a:t>
            </a:r>
            <a:r>
              <a:rPr lang="tr-TR" sz="4000" b="1" dirty="0" smtClean="0"/>
              <a:t>kiloludur. </a:t>
            </a:r>
            <a:r>
              <a:rPr lang="tr-TR" sz="4000" b="1" dirty="0"/>
              <a:t>[Beden kitle indeksi (BKİ) &gt;25 kg/m2].</a:t>
            </a:r>
          </a:p>
          <a:p>
            <a:r>
              <a:rPr lang="tr-TR" sz="4000" b="1" dirty="0"/>
              <a:t>Genetik faktörler ve çevresel faktörler beraber rol oynar.</a:t>
            </a:r>
          </a:p>
          <a:p>
            <a:r>
              <a:rPr lang="tr-TR" sz="4000" b="1" dirty="0"/>
              <a:t>Hastaların </a:t>
            </a:r>
            <a:r>
              <a:rPr lang="tr-TR" sz="4000" b="1" dirty="0" smtClean="0"/>
              <a:t>yaklaşık </a:t>
            </a:r>
            <a:r>
              <a:rPr lang="tr-TR" sz="4000" b="1" dirty="0"/>
              <a:t>%50’sinde ailede diyabet öyküsü pozitiftir.</a:t>
            </a:r>
          </a:p>
          <a:p>
            <a:r>
              <a:rPr lang="tr-TR" sz="4000" b="1" dirty="0"/>
              <a:t>Tıbbi beslenme tedavisi, egzersiz, OAD ve gerekirse insülin ile tedavi edilir.</a:t>
            </a:r>
          </a:p>
          <a:p>
            <a:endParaRPr lang="tr-TR" dirty="0"/>
          </a:p>
        </p:txBody>
      </p:sp>
    </p:spTree>
    <p:extLst>
      <p:ext uri="{BB962C8B-B14F-4D97-AF65-F5344CB8AC3E}">
        <p14:creationId xmlns:p14="http://schemas.microsoft.com/office/powerpoint/2010/main" val="162433046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err="1">
                <a:solidFill>
                  <a:schemeClr val="accent1"/>
                </a:solidFill>
              </a:rPr>
              <a:t>Pregestasyonel</a:t>
            </a:r>
            <a:r>
              <a:rPr lang="tr-TR" sz="6600" dirty="0">
                <a:solidFill>
                  <a:schemeClr val="accent1"/>
                </a:solidFill>
              </a:rPr>
              <a:t> Diyabet</a:t>
            </a:r>
          </a:p>
        </p:txBody>
      </p:sp>
      <p:sp>
        <p:nvSpPr>
          <p:cNvPr id="3" name="Metin Yer Tutucusu 2"/>
          <p:cNvSpPr>
            <a:spLocks noGrp="1"/>
          </p:cNvSpPr>
          <p:nvPr>
            <p:ph type="body" sz="quarter" idx="21"/>
          </p:nvPr>
        </p:nvSpPr>
        <p:spPr/>
        <p:txBody>
          <a:bodyPr/>
          <a:lstStyle/>
          <a:p>
            <a:endParaRPr lang="tr-TR"/>
          </a:p>
        </p:txBody>
      </p:sp>
      <p:sp>
        <p:nvSpPr>
          <p:cNvPr id="4" name="Metin Yer Tutucusu 3"/>
          <p:cNvSpPr>
            <a:spLocks noGrp="1"/>
          </p:cNvSpPr>
          <p:nvPr>
            <p:ph type="body" idx="1"/>
          </p:nvPr>
        </p:nvSpPr>
        <p:spPr/>
        <p:txBody>
          <a:bodyPr>
            <a:normAutofit/>
          </a:bodyPr>
          <a:lstStyle/>
          <a:p>
            <a:r>
              <a:rPr lang="tr-TR" sz="4000" dirty="0"/>
              <a:t>Gebelik </a:t>
            </a:r>
            <a:r>
              <a:rPr lang="tr-TR" sz="4000" dirty="0" smtClean="0"/>
              <a:t>öncesi diyabet </a:t>
            </a:r>
            <a:r>
              <a:rPr lang="tr-TR" sz="4000" dirty="0"/>
              <a:t>tanısı almış (Tip 1 veya Tip 2) hasta grubu </a:t>
            </a:r>
            <a:r>
              <a:rPr lang="tr-TR" sz="4000" dirty="0" smtClean="0"/>
              <a:t> </a:t>
            </a:r>
            <a:r>
              <a:rPr lang="tr-TR" sz="4000" dirty="0" err="1" smtClean="0"/>
              <a:t>pregestasyonel</a:t>
            </a:r>
            <a:r>
              <a:rPr lang="tr-TR" sz="4000" dirty="0" smtClean="0"/>
              <a:t> </a:t>
            </a:r>
            <a:r>
              <a:rPr lang="tr-TR" sz="4000" dirty="0"/>
              <a:t>diyabet olarak adlandırılır</a:t>
            </a:r>
            <a:r>
              <a:rPr lang="tr-TR" sz="4000" dirty="0" smtClean="0"/>
              <a:t>.</a:t>
            </a:r>
          </a:p>
          <a:p>
            <a:r>
              <a:rPr lang="tr-TR" sz="4000" dirty="0" smtClean="0"/>
              <a:t>Diyabetli kadınların da</a:t>
            </a:r>
            <a:r>
              <a:rPr lang="tr-TR" sz="4000" dirty="0"/>
              <a:t>, gebelikte </a:t>
            </a:r>
            <a:r>
              <a:rPr lang="tr-TR" sz="4000" dirty="0" err="1"/>
              <a:t>maternal</a:t>
            </a:r>
            <a:r>
              <a:rPr lang="tr-TR" sz="4000" dirty="0"/>
              <a:t>, </a:t>
            </a:r>
            <a:r>
              <a:rPr lang="tr-TR" sz="4000" dirty="0" err="1"/>
              <a:t>fetal</a:t>
            </a:r>
            <a:r>
              <a:rPr lang="tr-TR" sz="4000" dirty="0"/>
              <a:t> ve </a:t>
            </a:r>
            <a:r>
              <a:rPr lang="tr-TR" sz="4000" dirty="0" err="1"/>
              <a:t>neonatal</a:t>
            </a:r>
            <a:r>
              <a:rPr lang="tr-TR" sz="4000" dirty="0"/>
              <a:t> komplikasyonları en aza indirmek için gebelik planlı olmalı, gebelik öncesi ve erken gebelik döneminde kan şekeri regülasyonu sağlanmalıdır. Yüksek AKŞ </a:t>
            </a:r>
            <a:r>
              <a:rPr lang="tr-TR" sz="4000" dirty="0" smtClean="0"/>
              <a:t>/</a:t>
            </a:r>
            <a:r>
              <a:rPr lang="tr-TR" sz="4000" dirty="0"/>
              <a:t> </a:t>
            </a:r>
            <a:r>
              <a:rPr lang="tr-TR" sz="4000" dirty="0" smtClean="0"/>
              <a:t>Açıklanamayan </a:t>
            </a:r>
            <a:r>
              <a:rPr lang="tr-TR" sz="4000" dirty="0" err="1"/>
              <a:t>fetal</a:t>
            </a:r>
            <a:r>
              <a:rPr lang="tr-TR" sz="4000" dirty="0"/>
              <a:t> </a:t>
            </a:r>
            <a:r>
              <a:rPr lang="tr-TR" sz="4000" dirty="0" smtClean="0"/>
              <a:t>kayıp</a:t>
            </a:r>
          </a:p>
        </p:txBody>
      </p:sp>
      <p:pic>
        <p:nvPicPr>
          <p:cNvPr id="6" name="Resim 5"/>
          <p:cNvPicPr>
            <a:picLocks noChangeAspect="1"/>
          </p:cNvPicPr>
          <p:nvPr/>
        </p:nvPicPr>
        <p:blipFill>
          <a:blip r:embed="rId2"/>
          <a:stretch>
            <a:fillRect/>
          </a:stretch>
        </p:blipFill>
        <p:spPr>
          <a:xfrm>
            <a:off x="9472545" y="8666207"/>
            <a:ext cx="5822794" cy="3886715"/>
          </a:xfrm>
          <a:prstGeom prst="rect">
            <a:avLst/>
          </a:prstGeom>
        </p:spPr>
      </p:pic>
      <p:pic>
        <p:nvPicPr>
          <p:cNvPr id="7" name="Resim 6"/>
          <p:cNvPicPr>
            <a:picLocks noChangeAspect="1"/>
          </p:cNvPicPr>
          <p:nvPr/>
        </p:nvPicPr>
        <p:blipFill>
          <a:blip r:embed="rId3"/>
          <a:stretch>
            <a:fillRect/>
          </a:stretch>
        </p:blipFill>
        <p:spPr>
          <a:xfrm>
            <a:off x="18421816" y="0"/>
            <a:ext cx="5962184" cy="4207303"/>
          </a:xfrm>
          <a:prstGeom prst="rect">
            <a:avLst/>
          </a:prstGeom>
        </p:spPr>
      </p:pic>
    </p:spTree>
    <p:extLst>
      <p:ext uri="{BB962C8B-B14F-4D97-AF65-F5344CB8AC3E}">
        <p14:creationId xmlns:p14="http://schemas.microsoft.com/office/powerpoint/2010/main" val="298001499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6600" dirty="0" err="1">
                <a:solidFill>
                  <a:schemeClr val="accent1"/>
                </a:solidFill>
              </a:rPr>
              <a:t>Pregestasyonel</a:t>
            </a:r>
            <a:r>
              <a:rPr lang="tr-TR" sz="6600" dirty="0">
                <a:solidFill>
                  <a:schemeClr val="accent1"/>
                </a:solidFill>
              </a:rPr>
              <a:t> Diyabet İzlem Kriterleri</a:t>
            </a:r>
          </a:p>
        </p:txBody>
      </p:sp>
      <p:sp>
        <p:nvSpPr>
          <p:cNvPr id="3" name="Metin Yer Tutucusu 2"/>
          <p:cNvSpPr>
            <a:spLocks noGrp="1"/>
          </p:cNvSpPr>
          <p:nvPr>
            <p:ph type="body" sz="quarter" idx="21"/>
          </p:nvPr>
        </p:nvSpPr>
        <p:spPr/>
        <p:txBody>
          <a:bodyPr>
            <a:normAutofit/>
          </a:bodyPr>
          <a:lstStyle/>
          <a:p>
            <a:endParaRPr lang="tr-TR" dirty="0"/>
          </a:p>
        </p:txBody>
      </p:sp>
      <p:sp>
        <p:nvSpPr>
          <p:cNvPr id="4" name="Metin Yer Tutucusu 3"/>
          <p:cNvSpPr>
            <a:spLocks noGrp="1"/>
          </p:cNvSpPr>
          <p:nvPr>
            <p:ph type="body" idx="1"/>
          </p:nvPr>
        </p:nvSpPr>
        <p:spPr>
          <a:xfrm>
            <a:off x="959006" y="5374888"/>
            <a:ext cx="22187414" cy="7178034"/>
          </a:xfrm>
        </p:spPr>
        <p:txBody>
          <a:bodyPr>
            <a:normAutofit/>
          </a:bodyPr>
          <a:lstStyle/>
          <a:p>
            <a:r>
              <a:rPr lang="tr-TR" sz="4000" dirty="0"/>
              <a:t>Öğün öncesi, yatış zamanı ve gece </a:t>
            </a:r>
            <a:r>
              <a:rPr lang="tr-TR" sz="4000" dirty="0" smtClean="0"/>
              <a:t>KG </a:t>
            </a:r>
            <a:r>
              <a:rPr lang="tr-TR" sz="4000" dirty="0"/>
              <a:t>&lt;95 mg/dl</a:t>
            </a:r>
          </a:p>
          <a:p>
            <a:r>
              <a:rPr lang="tr-TR" sz="4000" dirty="0"/>
              <a:t>Öğün sonrası (1.st TKG) &lt;140 mg/dl</a:t>
            </a:r>
          </a:p>
          <a:p>
            <a:r>
              <a:rPr lang="tr-TR" sz="4000" dirty="0"/>
              <a:t>Öğün sonrası (2.st TKG) &lt;120 mg/dl</a:t>
            </a:r>
          </a:p>
          <a:p>
            <a:r>
              <a:rPr lang="tr-TR" sz="4000" dirty="0"/>
              <a:t>HbA1c &lt; %6</a:t>
            </a:r>
          </a:p>
          <a:p>
            <a:r>
              <a:rPr lang="tr-TR" sz="4000" dirty="0" smtClean="0"/>
              <a:t>Gün </a:t>
            </a:r>
            <a:r>
              <a:rPr lang="tr-TR" sz="4000" dirty="0"/>
              <a:t>içerisinde hiçbir ölçüm 60 mg/dl altında olmamalı.</a:t>
            </a:r>
          </a:p>
          <a:p>
            <a:endParaRPr lang="tr-TR" sz="4000" dirty="0"/>
          </a:p>
        </p:txBody>
      </p:sp>
      <p:pic>
        <p:nvPicPr>
          <p:cNvPr id="6" name="Resim 5"/>
          <p:cNvPicPr>
            <a:picLocks noChangeAspect="1"/>
          </p:cNvPicPr>
          <p:nvPr/>
        </p:nvPicPr>
        <p:blipFill>
          <a:blip r:embed="rId2"/>
          <a:stretch>
            <a:fillRect/>
          </a:stretch>
        </p:blipFill>
        <p:spPr>
          <a:xfrm>
            <a:off x="17586110" y="3245733"/>
            <a:ext cx="6797890" cy="5263376"/>
          </a:xfrm>
          <a:prstGeom prst="rect">
            <a:avLst/>
          </a:prstGeom>
        </p:spPr>
      </p:pic>
    </p:spTree>
    <p:extLst>
      <p:ext uri="{BB962C8B-B14F-4D97-AF65-F5344CB8AC3E}">
        <p14:creationId xmlns:p14="http://schemas.microsoft.com/office/powerpoint/2010/main" val="61903461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3655</TotalTime>
  <Words>1559</Words>
  <Application>Microsoft Office PowerPoint</Application>
  <PresentationFormat>Özel</PresentationFormat>
  <Paragraphs>194</Paragraphs>
  <Slides>29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29</vt:i4>
      </vt:variant>
    </vt:vector>
  </HeadingPairs>
  <TitlesOfParts>
    <vt:vector size="34" baseType="lpstr">
      <vt:lpstr>Arial</vt:lpstr>
      <vt:lpstr>Helvetica Neue</vt:lpstr>
      <vt:lpstr>Helvetica Neue Medium</vt:lpstr>
      <vt:lpstr>Times New Roman</vt:lpstr>
      <vt:lpstr>21_BasicWhite</vt:lpstr>
      <vt:lpstr>PowerPoint Sunusu</vt:lpstr>
      <vt:lpstr>DİYABET YÖNETİMİ</vt:lpstr>
      <vt:lpstr>DİYABET YÖNETİMİ</vt:lpstr>
      <vt:lpstr>DİYABET YÖNETİMİ</vt:lpstr>
      <vt:lpstr>TİP 1 DİYABET YÖNETİMİ  </vt:lpstr>
      <vt:lpstr>PowerPoint Sunusu</vt:lpstr>
      <vt:lpstr>TİP 2 DİYABET YÖNETİMİ   </vt:lpstr>
      <vt:lpstr>Pregestasyonel Diyabet</vt:lpstr>
      <vt:lpstr>Pregestasyonel Diyabet İzlem Kriterleri</vt:lpstr>
      <vt:lpstr>Gestasyonel Diyabette Risk Faktörleri </vt:lpstr>
      <vt:lpstr>Gestasyonel Diyabette Tanı Önerileri</vt:lpstr>
      <vt:lpstr>Gebelik Sürecinde İzlem</vt:lpstr>
      <vt:lpstr>Gebelik Sürecinde İzlem</vt:lpstr>
      <vt:lpstr>Postpartum İzlem</vt:lpstr>
      <vt:lpstr>Gestasyonel Diyabet Tedavi Planı </vt:lpstr>
      <vt:lpstr>Doğum sonrası izlem</vt:lpstr>
      <vt:lpstr> DM tanı anında ve izlemde gerekli  laboratuvar  testleri </vt:lpstr>
      <vt:lpstr>DİYABET YÖNETİMİ</vt:lpstr>
      <vt:lpstr>DİYABET YÖNETİMİ</vt:lpstr>
      <vt:lpstr>DİYABET YÖNETİMİ</vt:lpstr>
      <vt:lpstr>DİYABET YÖNETİMİ</vt:lpstr>
      <vt:lpstr>DİYABET YÖNETİMİ</vt:lpstr>
      <vt:lpstr>DİYABET YÖNETİMİ</vt:lpstr>
      <vt:lpstr>PowerPoint Sunusu</vt:lpstr>
      <vt:lpstr>DİYABET TANISI KONAN HASTADA SEVK KRİTERLERİ</vt:lpstr>
      <vt:lpstr>TEMD ÖNERİLERİ</vt:lpstr>
      <vt:lpstr>Kılavuzlardaki Ortak Özellikler</vt:lpstr>
      <vt:lpstr>Kısaca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Çiğdem Kayacan (Hemşirelik Hizmetleri)</dc:creator>
  <cp:lastModifiedBy>Şengül Işık (Hemşirelik Hizmetleri)</cp:lastModifiedBy>
  <cp:revision>210</cp:revision>
  <dcterms:modified xsi:type="dcterms:W3CDTF">2023-11-15T13:37:31Z</dcterms:modified>
</cp:coreProperties>
</file>